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1" d="100"/>
          <a:sy n="141" d="100"/>
        </p:scale>
        <p:origin x="132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1AE7F-4D97-4BA2-A4B9-4577B7C8A835}" type="datetimeFigureOut">
              <a:rPr lang="cs-CZ" smtClean="0"/>
              <a:t>29.09.2025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8D4E-42C0-45E7-BA32-CBD844DB8A67}" type="slidenum">
              <a:rPr lang="cs-CZ" smtClean="0"/>
              <a:t>‹#›</a:t>
            </a:fld>
            <a:endParaRPr lang="cs-CZ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7503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1AE7F-4D97-4BA2-A4B9-4577B7C8A835}" type="datetimeFigureOut">
              <a:rPr lang="cs-CZ" smtClean="0"/>
              <a:t>29.09.2025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8D4E-42C0-45E7-BA32-CBD844DB8A6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37168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1AE7F-4D97-4BA2-A4B9-4577B7C8A835}" type="datetimeFigureOut">
              <a:rPr lang="cs-CZ" smtClean="0"/>
              <a:t>29.09.2025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8D4E-42C0-45E7-BA32-CBD844DB8A6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832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1AE7F-4D97-4BA2-A4B9-4577B7C8A835}" type="datetimeFigureOut">
              <a:rPr lang="cs-CZ" smtClean="0"/>
              <a:t>29.09.2025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8D4E-42C0-45E7-BA32-CBD844DB8A6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56770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Záhlaví oddíl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1AE7F-4D97-4BA2-A4B9-4577B7C8A835}" type="datetimeFigureOut">
              <a:rPr lang="cs-CZ" smtClean="0"/>
              <a:t>29.09.2025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8D4E-42C0-45E7-BA32-CBD844DB8A67}" type="slidenum">
              <a:rPr lang="cs-CZ" smtClean="0"/>
              <a:t>‹#›</a:t>
            </a:fld>
            <a:endParaRPr lang="cs-CZ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7841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1AE7F-4D97-4BA2-A4B9-4577B7C8A835}" type="datetimeFigureOut">
              <a:rPr lang="cs-CZ" smtClean="0"/>
              <a:t>29.09.2025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8D4E-42C0-45E7-BA32-CBD844DB8A6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54065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1AE7F-4D97-4BA2-A4B9-4577B7C8A835}" type="datetimeFigureOut">
              <a:rPr lang="cs-CZ" smtClean="0"/>
              <a:t>29.09.2025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8D4E-42C0-45E7-BA32-CBD844DB8A6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33768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1AE7F-4D97-4BA2-A4B9-4577B7C8A835}" type="datetimeFigureOut">
              <a:rPr lang="cs-CZ" smtClean="0"/>
              <a:t>29.09.2025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8D4E-42C0-45E7-BA32-CBD844DB8A6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96952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1AE7F-4D97-4BA2-A4B9-4577B7C8A835}" type="datetimeFigureOut">
              <a:rPr lang="cs-CZ" smtClean="0"/>
              <a:t>29.09.2025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8D4E-42C0-45E7-BA32-CBD844DB8A6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20312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671AE7F-4D97-4BA2-A4B9-4577B7C8A835}" type="datetimeFigureOut">
              <a:rPr lang="cs-CZ" smtClean="0"/>
              <a:t>29.09.2025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91A8D4E-42C0-45E7-BA32-CBD844DB8A6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69536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1AE7F-4D97-4BA2-A4B9-4577B7C8A835}" type="datetimeFigureOut">
              <a:rPr lang="cs-CZ" smtClean="0"/>
              <a:t>29.09.2025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A8D4E-42C0-45E7-BA32-CBD844DB8A67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87999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671AE7F-4D97-4BA2-A4B9-4577B7C8A835}" type="datetimeFigureOut">
              <a:rPr lang="cs-CZ" smtClean="0"/>
              <a:t>29.09.2025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91A8D4E-42C0-45E7-BA32-CBD844DB8A67}" type="slidenum">
              <a:rPr lang="cs-CZ" smtClean="0"/>
              <a:t>‹#›</a:t>
            </a:fld>
            <a:endParaRPr lang="cs-CZ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1541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1879468-B00A-E4D3-D55F-3B258AC776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Digitální a mediální gramotnost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4B606116-439C-4EDD-2C82-2E255EE7F2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/>
              <a:t>Informace</a:t>
            </a:r>
          </a:p>
        </p:txBody>
      </p:sp>
    </p:spTree>
    <p:extLst>
      <p:ext uri="{BB962C8B-B14F-4D97-AF65-F5344CB8AC3E}">
        <p14:creationId xmlns:p14="http://schemas.microsoft.com/office/powerpoint/2010/main" val="328678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71E5786-93F7-EBC0-2C2D-8F29427B7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cs-CZ"/>
              <a:t>Data a informace v digitálním světě</a:t>
            </a:r>
          </a:p>
        </p:txBody>
      </p:sp>
      <p:pic>
        <p:nvPicPr>
          <p:cNvPr id="13" name="Obrázek 12">
            <a:extLst>
              <a:ext uri="{FF2B5EF4-FFF2-40B4-BE49-F238E27FC236}">
                <a16:creationId xmlns:a16="http://schemas.microsoft.com/office/drawing/2014/main" id="{B8BB803A-7324-9CA9-3165-C8EC42F3AE4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-3" b="30342"/>
          <a:stretch>
            <a:fillRect/>
          </a:stretch>
        </p:blipFill>
        <p:spPr>
          <a:xfrm>
            <a:off x="1183017" y="1916318"/>
            <a:ext cx="2376058" cy="1655073"/>
          </a:xfrm>
          <a:prstGeom prst="rect">
            <a:avLst/>
          </a:prstGeom>
        </p:spPr>
      </p:pic>
      <p:pic>
        <p:nvPicPr>
          <p:cNvPr id="14" name="Obrázek 13">
            <a:extLst>
              <a:ext uri="{FF2B5EF4-FFF2-40B4-BE49-F238E27FC236}">
                <a16:creationId xmlns:a16="http://schemas.microsoft.com/office/drawing/2014/main" id="{F585EE38-9778-A4D9-92D2-6B509266D73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21307" r="5" b="30991"/>
          <a:stretch>
            <a:fillRect/>
          </a:stretch>
        </p:blipFill>
        <p:spPr>
          <a:xfrm>
            <a:off x="3719942" y="1916318"/>
            <a:ext cx="2376057" cy="1655073"/>
          </a:xfrm>
          <a:prstGeom prst="rect">
            <a:avLst/>
          </a:prstGeom>
        </p:spPr>
      </p:pic>
      <p:pic>
        <p:nvPicPr>
          <p:cNvPr id="12" name="Zástupný obsah 4">
            <a:extLst>
              <a:ext uri="{FF2B5EF4-FFF2-40B4-BE49-F238E27FC236}">
                <a16:creationId xmlns:a16="http://schemas.microsoft.com/office/drawing/2014/main" id="{7CECE511-B5DD-05C4-A43A-69661FBD332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14275" r="4" b="6510"/>
          <a:stretch>
            <a:fillRect/>
          </a:stretch>
        </p:blipFill>
        <p:spPr>
          <a:xfrm>
            <a:off x="1183017" y="3750349"/>
            <a:ext cx="2376058" cy="1655073"/>
          </a:xfrm>
          <a:prstGeom prst="rect">
            <a:avLst/>
          </a:prstGeom>
        </p:spPr>
      </p:pic>
      <p:pic>
        <p:nvPicPr>
          <p:cNvPr id="17" name="Obrázek 16">
            <a:extLst>
              <a:ext uri="{FF2B5EF4-FFF2-40B4-BE49-F238E27FC236}">
                <a16:creationId xmlns:a16="http://schemas.microsoft.com/office/drawing/2014/main" id="{68F9389F-84D2-E172-DE50-FE69BC2BA7E5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24655" r="29046"/>
          <a:stretch>
            <a:fillRect/>
          </a:stretch>
        </p:blipFill>
        <p:spPr>
          <a:xfrm>
            <a:off x="3719942" y="3732259"/>
            <a:ext cx="2376057" cy="1655072"/>
          </a:xfrm>
          <a:prstGeom prst="rect">
            <a:avLst/>
          </a:prstGeom>
        </p:spPr>
      </p:pic>
      <p:sp>
        <p:nvSpPr>
          <p:cNvPr id="11" name="Zástupný obsah 10">
            <a:extLst>
              <a:ext uri="{FF2B5EF4-FFF2-40B4-BE49-F238E27FC236}">
                <a16:creationId xmlns:a16="http://schemas.microsoft.com/office/drawing/2014/main" id="{9E74082A-9209-C59D-10CF-108D4BE671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1639" y="1845734"/>
            <a:ext cx="4804041" cy="4023360"/>
          </a:xfrm>
        </p:spPr>
        <p:txBody>
          <a:bodyPr>
            <a:normAutofit/>
          </a:bodyPr>
          <a:lstStyle/>
          <a:p>
            <a:r>
              <a:rPr lang="cs-CZ" dirty="0"/>
              <a:t>Proč jsou důležité?</a:t>
            </a:r>
          </a:p>
          <a:p>
            <a:r>
              <a:rPr lang="cs-CZ" dirty="0"/>
              <a:t>Otázka:</a:t>
            </a:r>
            <a:r>
              <a:rPr lang="cs-CZ" i="1" dirty="0">
                <a:solidFill>
                  <a:schemeClr val="accent1"/>
                </a:solidFill>
              </a:rPr>
              <a:t> Co všechno kolem sebe můžeme měřit, zaznamenávat?</a:t>
            </a:r>
          </a:p>
        </p:txBody>
      </p:sp>
    </p:spTree>
    <p:extLst>
      <p:ext uri="{BB962C8B-B14F-4D97-AF65-F5344CB8AC3E}">
        <p14:creationId xmlns:p14="http://schemas.microsoft.com/office/powerpoint/2010/main" val="1488800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22B640D-2A22-CD8D-0127-2E0BD248B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Data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C3EE1F6-67D3-BF44-4209-3C2FAC66D9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Fakta nebo hodnoty, které samy o sobě nemají smysl</a:t>
            </a:r>
          </a:p>
          <a:p>
            <a:r>
              <a:rPr lang="cs-CZ" dirty="0"/>
              <a:t>Data nemusí být číselná – mohou být i text, obrázky nebo zvuky</a:t>
            </a:r>
          </a:p>
        </p:txBody>
      </p:sp>
      <p:sp>
        <p:nvSpPr>
          <p:cNvPr id="4" name="Obdélník: se zakulacenými rohy 3">
            <a:extLst>
              <a:ext uri="{FF2B5EF4-FFF2-40B4-BE49-F238E27FC236}">
                <a16:creationId xmlns:a16="http://schemas.microsoft.com/office/drawing/2014/main" id="{02DA6BB5-6704-9830-8709-7EE07F1DDF25}"/>
              </a:ext>
            </a:extLst>
          </p:cNvPr>
          <p:cNvSpPr/>
          <p:nvPr/>
        </p:nvSpPr>
        <p:spPr>
          <a:xfrm>
            <a:off x="3916680" y="3274907"/>
            <a:ext cx="1943947" cy="139530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3600" dirty="0"/>
              <a:t>1602 m</a:t>
            </a:r>
          </a:p>
        </p:txBody>
      </p:sp>
      <p:sp>
        <p:nvSpPr>
          <p:cNvPr id="5" name="Obdélník: se zakulacenými rohy 4">
            <a:extLst>
              <a:ext uri="{FF2B5EF4-FFF2-40B4-BE49-F238E27FC236}">
                <a16:creationId xmlns:a16="http://schemas.microsoft.com/office/drawing/2014/main" id="{9ECE990B-D6E5-23C6-ED86-DCC519CA9680}"/>
              </a:ext>
            </a:extLst>
          </p:cNvPr>
          <p:cNvSpPr/>
          <p:nvPr/>
        </p:nvSpPr>
        <p:spPr>
          <a:xfrm>
            <a:off x="1795780" y="3274907"/>
            <a:ext cx="1943947" cy="139530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3600" dirty="0"/>
              <a:t>13 °C</a:t>
            </a:r>
          </a:p>
        </p:txBody>
      </p:sp>
      <p:sp>
        <p:nvSpPr>
          <p:cNvPr id="6" name="Obdélník: se zakulacenými rohy 5">
            <a:extLst>
              <a:ext uri="{FF2B5EF4-FFF2-40B4-BE49-F238E27FC236}">
                <a16:creationId xmlns:a16="http://schemas.microsoft.com/office/drawing/2014/main" id="{29960AD3-507A-A39E-EA2C-5F4E2DB5DDB7}"/>
              </a:ext>
            </a:extLst>
          </p:cNvPr>
          <p:cNvSpPr/>
          <p:nvPr/>
        </p:nvSpPr>
        <p:spPr>
          <a:xfrm>
            <a:off x="6094730" y="3274907"/>
            <a:ext cx="1943947" cy="139530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3600" dirty="0"/>
              <a:t>9.58 s</a:t>
            </a:r>
          </a:p>
        </p:txBody>
      </p:sp>
      <p:sp>
        <p:nvSpPr>
          <p:cNvPr id="7" name="Obdélník: se zakulacenými rohy 6">
            <a:extLst>
              <a:ext uri="{FF2B5EF4-FFF2-40B4-BE49-F238E27FC236}">
                <a16:creationId xmlns:a16="http://schemas.microsoft.com/office/drawing/2014/main" id="{DD0BAEBD-B7CA-C841-23CD-303777BD24EF}"/>
              </a:ext>
            </a:extLst>
          </p:cNvPr>
          <p:cNvSpPr/>
          <p:nvPr/>
        </p:nvSpPr>
        <p:spPr>
          <a:xfrm>
            <a:off x="8215630" y="3274907"/>
            <a:ext cx="2052320" cy="139530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3600" dirty="0"/>
              <a:t>31K lajků</a:t>
            </a:r>
          </a:p>
        </p:txBody>
      </p:sp>
    </p:spTree>
    <p:extLst>
      <p:ext uri="{BB962C8B-B14F-4D97-AF65-F5344CB8AC3E}">
        <p14:creationId xmlns:p14="http://schemas.microsoft.com/office/powerpoint/2010/main" val="3469665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D406E50-916F-51C7-9175-871B199AF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Informace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BFFCB22-5208-ABB9-0FEE-7C6E3AE91B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Informace vznikají tehdy, když data dáme do souvislostí nebo je zpracujeme</a:t>
            </a:r>
          </a:p>
          <a:p>
            <a:r>
              <a:rPr lang="cs-CZ" dirty="0"/>
              <a:t>Kontext, do kterého data vkládáme jim dávají smysl</a:t>
            </a:r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r>
              <a:rPr lang="cs-CZ" dirty="0"/>
              <a:t>INFORMACE = DATA + VÝZNAM</a:t>
            </a:r>
          </a:p>
        </p:txBody>
      </p:sp>
      <p:sp>
        <p:nvSpPr>
          <p:cNvPr id="4" name="Obdélník: se zakulacenými rohy 3">
            <a:extLst>
              <a:ext uri="{FF2B5EF4-FFF2-40B4-BE49-F238E27FC236}">
                <a16:creationId xmlns:a16="http://schemas.microsoft.com/office/drawing/2014/main" id="{A94D3169-83AE-157C-E5FD-137F8635B84A}"/>
              </a:ext>
            </a:extLst>
          </p:cNvPr>
          <p:cNvSpPr/>
          <p:nvPr/>
        </p:nvSpPr>
        <p:spPr>
          <a:xfrm>
            <a:off x="1097280" y="2995507"/>
            <a:ext cx="4998720" cy="139530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3600" dirty="0"/>
              <a:t>NEJNIŽŠÍ TEPLOTA DUBNA BYLA 13°C</a:t>
            </a:r>
          </a:p>
        </p:txBody>
      </p:sp>
      <p:sp>
        <p:nvSpPr>
          <p:cNvPr id="5" name="Obdélník: se zakulacenými rohy 4">
            <a:extLst>
              <a:ext uri="{FF2B5EF4-FFF2-40B4-BE49-F238E27FC236}">
                <a16:creationId xmlns:a16="http://schemas.microsoft.com/office/drawing/2014/main" id="{C36E593A-3EE4-BA62-8694-16E877784D0C}"/>
              </a:ext>
            </a:extLst>
          </p:cNvPr>
          <p:cNvSpPr/>
          <p:nvPr/>
        </p:nvSpPr>
        <p:spPr>
          <a:xfrm>
            <a:off x="6272530" y="2995507"/>
            <a:ext cx="4998720" cy="139530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3600" dirty="0"/>
              <a:t>SVĚTOVÝ REKORD NA 100M JE 9.58 s</a:t>
            </a:r>
          </a:p>
        </p:txBody>
      </p:sp>
    </p:spTree>
    <p:extLst>
      <p:ext uri="{BB962C8B-B14F-4D97-AF65-F5344CB8AC3E}">
        <p14:creationId xmlns:p14="http://schemas.microsoft.com/office/powerpoint/2010/main" val="200764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6A18284-8B86-256C-94E9-61E4B4236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Znalost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EC7C8C6-2101-7A15-9BC0-B6EE2A880A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Aplikovaná informace</a:t>
            </a:r>
          </a:p>
          <a:p>
            <a:r>
              <a:rPr lang="cs-CZ" dirty="0"/>
              <a:t>Schopnost využít informace k jednání nebo rozhodnutí</a:t>
            </a:r>
          </a:p>
        </p:txBody>
      </p:sp>
      <p:sp>
        <p:nvSpPr>
          <p:cNvPr id="4" name="Obdélník: se zakulacenými rohy 3">
            <a:extLst>
              <a:ext uri="{FF2B5EF4-FFF2-40B4-BE49-F238E27FC236}">
                <a16:creationId xmlns:a16="http://schemas.microsoft.com/office/drawing/2014/main" id="{935521CE-161B-F356-B307-67255447FD37}"/>
              </a:ext>
            </a:extLst>
          </p:cNvPr>
          <p:cNvSpPr/>
          <p:nvPr/>
        </p:nvSpPr>
        <p:spPr>
          <a:xfrm>
            <a:off x="1097280" y="2995507"/>
            <a:ext cx="9678670" cy="139530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3600" dirty="0"/>
              <a:t>TEPLOTA KLESLA POD 25°C A KVĚTINY TAK BUDEME MÉNĚ ZALÉVAT</a:t>
            </a:r>
          </a:p>
        </p:txBody>
      </p:sp>
    </p:spTree>
    <p:extLst>
      <p:ext uri="{BB962C8B-B14F-4D97-AF65-F5344CB8AC3E}">
        <p14:creationId xmlns:p14="http://schemas.microsoft.com/office/powerpoint/2010/main" val="1300402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4" name="Rectangle 1033">
            <a:extLst>
              <a:ext uri="{FF2B5EF4-FFF2-40B4-BE49-F238E27FC236}">
                <a16:creationId xmlns:a16="http://schemas.microsoft.com/office/drawing/2014/main" id="{52ABB703-2B0E-4C3B-B4A2-F3973548E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612161D1-C6B6-3512-3DFB-4AD09DE41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r>
              <a:rPr lang="cs-CZ" dirty="0"/>
              <a:t>DIKW</a:t>
            </a:r>
          </a:p>
        </p:txBody>
      </p:sp>
      <p:pic>
        <p:nvPicPr>
          <p:cNvPr id="1029" name="Picture 5" descr="undefined">
            <a:extLst>
              <a:ext uri="{FF2B5EF4-FFF2-40B4-BE49-F238E27FC236}">
                <a16:creationId xmlns:a16="http://schemas.microsoft.com/office/drawing/2014/main" id="{835A05AA-A0FF-150D-DB20-E93101ABB9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192" y="1142845"/>
            <a:ext cx="5451627" cy="4252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36" name="Straight Connector 1035">
            <a:extLst>
              <a:ext uri="{FF2B5EF4-FFF2-40B4-BE49-F238E27FC236}">
                <a16:creationId xmlns:a16="http://schemas.microsoft.com/office/drawing/2014/main" id="{9C21570E-E159-49A6-9891-FA397B7A9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F137622-7818-47A9-7764-6A064B334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684" y="2198914"/>
            <a:ext cx="5127172" cy="3670180"/>
          </a:xfrm>
        </p:spPr>
        <p:txBody>
          <a:bodyPr>
            <a:normAutofit/>
          </a:bodyPr>
          <a:lstStyle/>
          <a:p>
            <a:r>
              <a:rPr lang="cs-CZ" dirty="0"/>
              <a:t>Data – surová fakta.</a:t>
            </a:r>
          </a:p>
          <a:p>
            <a:r>
              <a:rPr lang="cs-CZ" dirty="0"/>
              <a:t>Informace – data s významem.</a:t>
            </a:r>
          </a:p>
          <a:p>
            <a:r>
              <a:rPr lang="cs-CZ" dirty="0"/>
              <a:t>Znalosti – schopnost informace využít.</a:t>
            </a:r>
          </a:p>
          <a:p>
            <a:r>
              <a:rPr lang="cs-CZ" dirty="0"/>
              <a:t>Moudrost – schopnost používat znalosti v širších souvislostech.</a:t>
            </a:r>
          </a:p>
        </p:txBody>
      </p:sp>
      <p:sp>
        <p:nvSpPr>
          <p:cNvPr id="1038" name="Rectangle 1037">
            <a:extLst>
              <a:ext uri="{FF2B5EF4-FFF2-40B4-BE49-F238E27FC236}">
                <a16:creationId xmlns:a16="http://schemas.microsoft.com/office/drawing/2014/main" id="{E95DA498-D9A2-4DA9-B9DA-B3776E08C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cs-CZ"/>
          </a:p>
        </p:txBody>
      </p:sp>
      <p:sp>
        <p:nvSpPr>
          <p:cNvPr id="1040" name="Rectangle 1039">
            <a:extLst>
              <a:ext uri="{FF2B5EF4-FFF2-40B4-BE49-F238E27FC236}">
                <a16:creationId xmlns:a16="http://schemas.microsoft.com/office/drawing/2014/main" id="{82A73093-4B9D-420D-B17E-52293703A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63850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7611EA4-4E47-3C14-5A2E-7385A6430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Data a informace v digitálním světě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12BFFC9-B7BE-FB13-7842-899592432B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b="1" dirty="0"/>
              <a:t>Sociální sítě</a:t>
            </a:r>
          </a:p>
          <a:p>
            <a:r>
              <a:rPr lang="cs-CZ" dirty="0"/>
              <a:t>Data = počet lajků, čas sledování. Informace = co se uživateli líbí</a:t>
            </a:r>
          </a:p>
          <a:p>
            <a:r>
              <a:rPr lang="cs-CZ" b="1" dirty="0"/>
              <a:t>Fitness aplikace</a:t>
            </a:r>
          </a:p>
          <a:p>
            <a:r>
              <a:rPr lang="cs-CZ" dirty="0"/>
              <a:t>Data = kroky. Informace = plnění denního cíle</a:t>
            </a:r>
          </a:p>
          <a:p>
            <a:r>
              <a:rPr lang="cs-CZ" b="1" dirty="0"/>
              <a:t>E-shopy</a:t>
            </a:r>
          </a:p>
          <a:p>
            <a:r>
              <a:rPr lang="cs-CZ" dirty="0"/>
              <a:t>Data = historie nákupů. Informace = co doporučit zákazníkovi k dalšímu nákupu</a:t>
            </a:r>
          </a:p>
          <a:p>
            <a:endParaRPr lang="cs-CZ" dirty="0"/>
          </a:p>
          <a:p>
            <a:r>
              <a:rPr lang="cs-CZ" dirty="0"/>
              <a:t>Samotná data bez kontextu nestačí.</a:t>
            </a:r>
          </a:p>
          <a:p>
            <a:r>
              <a:rPr lang="cs-CZ" dirty="0"/>
              <a:t>Jak poznat, že data říkají něco užitečného?</a:t>
            </a:r>
          </a:p>
        </p:txBody>
      </p:sp>
    </p:spTree>
    <p:extLst>
      <p:ext uri="{BB962C8B-B14F-4D97-AF65-F5344CB8AC3E}">
        <p14:creationId xmlns:p14="http://schemas.microsoft.com/office/powerpoint/2010/main" val="1204247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3BF1809-0EE2-9D18-CFB8-D63B48E49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Přehled týdenního prodeje lístků do kina</a:t>
            </a:r>
          </a:p>
        </p:txBody>
      </p:sp>
      <p:graphicFrame>
        <p:nvGraphicFramePr>
          <p:cNvPr id="4" name="Zástupný obsah 3">
            <a:extLst>
              <a:ext uri="{FF2B5EF4-FFF2-40B4-BE49-F238E27FC236}">
                <a16:creationId xmlns:a16="http://schemas.microsoft.com/office/drawing/2014/main" id="{A029EAC4-3EEB-25AD-00AB-1C57064C55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1289834"/>
              </p:ext>
            </p:extLst>
          </p:nvPr>
        </p:nvGraphicFramePr>
        <p:xfrm>
          <a:off x="1096963" y="2316480"/>
          <a:ext cx="100584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7300">
                  <a:extLst>
                    <a:ext uri="{9D8B030D-6E8A-4147-A177-3AD203B41FA5}">
                      <a16:colId xmlns:a16="http://schemas.microsoft.com/office/drawing/2014/main" val="3819390041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350145986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2647974857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2204204166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3533381583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3636413714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1449184558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6940652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Pondělí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Úterý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Středa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Čtvrtek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Pátek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Sobota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Neděle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61040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/>
                        <a:t>Dospělí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120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90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6342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/>
                        <a:t>Děti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9010137"/>
                  </a:ext>
                </a:extLst>
              </a:tr>
            </a:tbl>
          </a:graphicData>
        </a:graphic>
      </p:graphicFrame>
      <p:sp>
        <p:nvSpPr>
          <p:cNvPr id="5" name="TextovéPole 4">
            <a:extLst>
              <a:ext uri="{FF2B5EF4-FFF2-40B4-BE49-F238E27FC236}">
                <a16:creationId xmlns:a16="http://schemas.microsoft.com/office/drawing/2014/main" id="{C277EF67-ADD8-9A7F-86D8-0AC439D3C6EC}"/>
              </a:ext>
            </a:extLst>
          </p:cNvPr>
          <p:cNvSpPr txBox="1"/>
          <p:nvPr/>
        </p:nvSpPr>
        <p:spPr>
          <a:xfrm>
            <a:off x="1143000" y="4054263"/>
            <a:ext cx="100123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Co z uvedeného jsou data, informace, znalost?</a:t>
            </a:r>
          </a:p>
          <a:p>
            <a:r>
              <a:rPr lang="cs-CZ" dirty="0"/>
              <a:t>Jakou informaci zde můžeme získat?</a:t>
            </a:r>
          </a:p>
          <a:p>
            <a:r>
              <a:rPr lang="cs-CZ" dirty="0"/>
              <a:t>Jaká znalost z toho plyne?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82350623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ktiva">
  <a:themeElements>
    <a:clrScheme name="Retrospektiva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k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k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66</TotalTime>
  <Words>262</Words>
  <Application>Microsoft Office PowerPoint</Application>
  <PresentationFormat>Širokoúhlá obrazovka</PresentationFormat>
  <Paragraphs>69</Paragraphs>
  <Slides>8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Retrospektiva</vt:lpstr>
      <vt:lpstr>Digitální a mediální gramotnost</vt:lpstr>
      <vt:lpstr>Data a informace v digitálním světě</vt:lpstr>
      <vt:lpstr>Data</vt:lpstr>
      <vt:lpstr>Informace</vt:lpstr>
      <vt:lpstr>Znalost</vt:lpstr>
      <vt:lpstr>DIKW</vt:lpstr>
      <vt:lpstr>Data a informace v digitálním světě</vt:lpstr>
      <vt:lpstr>Přehled týdenního prodeje lístků do kina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Sládeček David</dc:creator>
  <cp:lastModifiedBy>Sládeček David</cp:lastModifiedBy>
  <cp:revision>4</cp:revision>
  <dcterms:created xsi:type="dcterms:W3CDTF">2025-09-29T05:50:10Z</dcterms:created>
  <dcterms:modified xsi:type="dcterms:W3CDTF">2025-09-29T06:56:44Z</dcterms:modified>
</cp:coreProperties>
</file>