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3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větlý styl 2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C0AFD-19C8-4F60-A212-D1160A075A71}" type="datetimeFigureOut">
              <a:rPr lang="cs-CZ" smtClean="0"/>
              <a:t>20.10.2025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0485B9-29E6-4048-95BB-71D43105C69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42755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Zařízení by nebylo spustitelné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485B9-29E6-4048-95BB-71D43105C69A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25426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256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485B9-29E6-4048-95BB-71D43105C69A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484166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1 073 741 824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0485B9-29E6-4048-95BB-71D43105C69A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955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640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628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22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359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49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4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73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8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46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3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95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Hardware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Digitální a mediální gramotnost</a:t>
            </a:r>
          </a:p>
        </p:txBody>
      </p:sp>
    </p:spTree>
    <p:extLst>
      <p:ext uri="{BB962C8B-B14F-4D97-AF65-F5344CB8AC3E}">
        <p14:creationId xmlns:p14="http://schemas.microsoft.com/office/powerpoint/2010/main" val="379952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7F82259-6DC6-40BE-84AB-3D4BDA53767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394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5CB8C19-DF2F-E216-3FBC-C3100398F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24" y="634946"/>
            <a:ext cx="4821283" cy="1450757"/>
          </a:xfrm>
        </p:spPr>
        <p:txBody>
          <a:bodyPr>
            <a:normAutofit/>
          </a:bodyPr>
          <a:lstStyle/>
          <a:p>
            <a:r>
              <a:rPr lang="cs-CZ" dirty="0"/>
              <a:t>Co všechno je počítač?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969DA3-1975-44C7-B7ED-053710F945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25071" y="2085703"/>
            <a:ext cx="4114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07119BF-F28B-7CDD-5EE0-09176EBDBB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624" y="2198914"/>
            <a:ext cx="4821283" cy="3670180"/>
          </a:xfrm>
        </p:spPr>
        <p:txBody>
          <a:bodyPr>
            <a:normAutofit/>
          </a:bodyPr>
          <a:lstStyle/>
          <a:p>
            <a:r>
              <a:rPr lang="cs-CZ" dirty="0"/>
              <a:t>Počítač není jen stolní PC nebo notebook</a:t>
            </a:r>
          </a:p>
          <a:p>
            <a:pPr lvl="1"/>
            <a:r>
              <a:rPr lang="cs-CZ" dirty="0"/>
              <a:t>Mobil, tablet, chytré hodinky</a:t>
            </a:r>
          </a:p>
          <a:p>
            <a:pPr lvl="1"/>
            <a:r>
              <a:rPr lang="cs-CZ" dirty="0"/>
              <a:t>Auto, televize, router</a:t>
            </a:r>
          </a:p>
          <a:p>
            <a:pPr lvl="1"/>
            <a:r>
              <a:rPr lang="cs-CZ" dirty="0"/>
              <a:t>Pračka nebo lednička má procesor</a:t>
            </a:r>
          </a:p>
          <a:p>
            <a:pPr lvl="1"/>
            <a:endParaRPr lang="cs-CZ" dirty="0"/>
          </a:p>
          <a:p>
            <a:pPr lvl="1"/>
            <a:endParaRPr lang="cs-CZ" dirty="0"/>
          </a:p>
          <a:p>
            <a:pPr marL="201168" lvl="1" indent="0">
              <a:buNone/>
            </a:pPr>
            <a:r>
              <a:rPr lang="cs-CZ" i="1" dirty="0"/>
              <a:t>Který hardware by nefungoval bez software?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490A1A-AA28-463A-AA3C-C84B88ED54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691672"/>
            <a:ext cx="2636076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D2C59442-7D94-1184-8190-38630C8842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630" y="1067550"/>
            <a:ext cx="2305160" cy="172887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9CBAC0BF-B249-46F8-B6CE-50488DCA102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691673"/>
            <a:ext cx="2644595" cy="245107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97D1DEA5-BFB6-B2FB-518F-8FC3AFF6CD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5630" y="872500"/>
            <a:ext cx="2149705" cy="21550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983DEAAD-C42F-417F-96C1-36AC52AA5D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84358" y="3345545"/>
            <a:ext cx="2631017" cy="2481832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2297A0B5-0835-A77A-CC58-5992AC8DA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630" y="3610685"/>
            <a:ext cx="2309420" cy="1963515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69259C9E-EB60-4136-BFB3-C6AA8EABCC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8185" y="3336707"/>
            <a:ext cx="2644595" cy="2490670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95DA4ACB-B140-A9E8-7782-034575C794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0532" y="3987070"/>
            <a:ext cx="2331368" cy="1229796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44B207C-AE62-4FA8-B469-5E0EDADF8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1354F6-7F92-40AE-A769-AC17DBD95EC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2132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CF81D86-BDBA-477C-B7DD-8D359BB9965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01277A2-3BFC-C294-A336-DDC05A113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4771" y="634946"/>
            <a:ext cx="6574972" cy="1450757"/>
          </a:xfrm>
        </p:spPr>
        <p:txBody>
          <a:bodyPr>
            <a:normAutofit/>
          </a:bodyPr>
          <a:lstStyle/>
          <a:p>
            <a:r>
              <a:rPr lang="cs-CZ" dirty="0"/>
              <a:t>Hardware, software, firmware</a:t>
            </a:r>
          </a:p>
        </p:txBody>
      </p:sp>
      <p:pic>
        <p:nvPicPr>
          <p:cNvPr id="5" name="Picture 4" descr="Počítačové součásti">
            <a:extLst>
              <a:ext uri="{FF2B5EF4-FFF2-40B4-BE49-F238E27FC236}">
                <a16:creationId xmlns:a16="http://schemas.microsoft.com/office/drawing/2014/main" id="{5A95DF15-F28E-2D1B-E456-C339E2D0AB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626" r="19116" b="-1"/>
          <a:stretch>
            <a:fillRect/>
          </a:stretch>
        </p:blipFill>
        <p:spPr>
          <a:xfrm>
            <a:off x="633999" y="640081"/>
            <a:ext cx="4001315" cy="5314406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65F3E9C-EF11-4F8F-A621-399C7A3E640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C9C7846-604A-A62C-4BDC-79BA80B6D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4769" y="2198914"/>
            <a:ext cx="6574973" cy="3670180"/>
          </a:xfrm>
        </p:spPr>
        <p:txBody>
          <a:bodyPr>
            <a:normAutofit/>
          </a:bodyPr>
          <a:lstStyle/>
          <a:p>
            <a:r>
              <a:rPr lang="cs-CZ" b="1" dirty="0"/>
              <a:t>Hardware</a:t>
            </a:r>
            <a:r>
              <a:rPr lang="cs-CZ" dirty="0"/>
              <a:t> – fyzická část zařízení</a:t>
            </a:r>
          </a:p>
          <a:p>
            <a:pPr lvl="1"/>
            <a:r>
              <a:rPr lang="cs-CZ" dirty="0"/>
              <a:t>Procesor, paměti, základní deska, spoje</a:t>
            </a:r>
          </a:p>
          <a:p>
            <a:r>
              <a:rPr lang="cs-CZ" b="1" dirty="0"/>
              <a:t>Software</a:t>
            </a:r>
            <a:r>
              <a:rPr lang="cs-CZ" dirty="0"/>
              <a:t> – programy, řídící hardware</a:t>
            </a:r>
          </a:p>
          <a:p>
            <a:pPr lvl="1"/>
            <a:r>
              <a:rPr lang="cs-CZ" dirty="0"/>
              <a:t>Operační sytém</a:t>
            </a:r>
          </a:p>
          <a:p>
            <a:r>
              <a:rPr lang="cs-CZ" b="1" dirty="0"/>
              <a:t>Firmware</a:t>
            </a:r>
            <a:r>
              <a:rPr lang="cs-CZ" dirty="0"/>
              <a:t> – software zanesený přímo na zařízení </a:t>
            </a:r>
          </a:p>
          <a:p>
            <a:pPr lvl="1"/>
            <a:r>
              <a:rPr lang="cs-CZ" dirty="0"/>
              <a:t>BIOS</a:t>
            </a:r>
          </a:p>
          <a:p>
            <a:endParaRPr lang="cs-CZ" dirty="0"/>
          </a:p>
          <a:p>
            <a:r>
              <a:rPr lang="cs-CZ" i="1" dirty="0"/>
              <a:t>Co by se stalo, pokud by se poškodil firmware?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AA064E-5F6E-4024-BC28-EDDC3DFC70E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3B29638-4838-4B9B-B9DB-96E542BAF3E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20852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D96D63B-80F5-7BEC-864C-B96DB147D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cs-CZ" dirty="0"/>
              <a:t>Bit, bajt, slovo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CA96255F-0FA5-DB95-2B99-A15F38D9F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693086"/>
            <a:ext cx="5451627" cy="5151787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F23D48F-EC29-8447-03ED-CFA53952A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Bit – nejmenší jednotka v informatice</a:t>
            </a:r>
          </a:p>
          <a:p>
            <a:r>
              <a:rPr lang="cs-CZ" dirty="0"/>
              <a:t>Bajt – 8 bitů</a:t>
            </a:r>
          </a:p>
          <a:p>
            <a:r>
              <a:rPr lang="cs-CZ" dirty="0"/>
              <a:t>Slovo / Word – několik (2, 4, 6, 8, …) bajtů</a:t>
            </a:r>
          </a:p>
          <a:p>
            <a:endParaRPr lang="cs-CZ" dirty="0"/>
          </a:p>
          <a:p>
            <a:r>
              <a:rPr lang="cs-CZ" dirty="0"/>
              <a:t>Pro reprezentaci znaku typicky využíváme 1B </a:t>
            </a:r>
          </a:p>
          <a:p>
            <a:r>
              <a:rPr lang="cs-CZ" dirty="0"/>
              <a:t>Pro reprezentaci všech písmen a symbolu – cca 100 různých hodnot</a:t>
            </a:r>
          </a:p>
          <a:p>
            <a:r>
              <a:rPr lang="cs-CZ" dirty="0"/>
              <a:t>ASCII tabulka</a:t>
            </a:r>
          </a:p>
          <a:p>
            <a:r>
              <a:rPr lang="cs-CZ" i="1" dirty="0"/>
              <a:t>Kolik různých znaků lze vyjádřit pomocí jednoho bajtu?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447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0C24393-AF20-57C2-235C-1BDC69183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cs-CZ" dirty="0"/>
              <a:t>Jednotky kapacity paměti</a:t>
            </a:r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19EECB2-EF74-8058-D7DA-77042E391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192" y="1418898"/>
            <a:ext cx="5451627" cy="3700163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74CB96D-DDD3-3301-9BDD-807B763E8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cs-CZ" dirty="0"/>
              <a:t>1 kB = 1000 B</a:t>
            </a:r>
          </a:p>
          <a:p>
            <a:r>
              <a:rPr lang="cs-CZ" dirty="0"/>
              <a:t>1 </a:t>
            </a:r>
            <a:r>
              <a:rPr lang="cs-CZ" dirty="0" err="1"/>
              <a:t>KiB</a:t>
            </a:r>
            <a:r>
              <a:rPr lang="cs-CZ" dirty="0"/>
              <a:t> = 1024 B</a:t>
            </a:r>
          </a:p>
          <a:p>
            <a:r>
              <a:rPr lang="cs-CZ" dirty="0"/>
              <a:t>1 MB = 1000² B </a:t>
            </a:r>
          </a:p>
          <a:p>
            <a:r>
              <a:rPr lang="cs-CZ" dirty="0"/>
              <a:t>1 </a:t>
            </a:r>
            <a:r>
              <a:rPr lang="cs-CZ" dirty="0" err="1"/>
              <a:t>MiB</a:t>
            </a:r>
            <a:r>
              <a:rPr lang="cs-CZ" dirty="0"/>
              <a:t> = 1024² B</a:t>
            </a:r>
          </a:p>
          <a:p>
            <a:r>
              <a:rPr lang="cs-CZ" dirty="0"/>
              <a:t>V počítačích se častěji používá binární přístup</a:t>
            </a:r>
          </a:p>
          <a:p>
            <a:r>
              <a:rPr lang="cs-CZ" dirty="0"/>
              <a:t>RAM × ROM × SSD = různé účely</a:t>
            </a:r>
          </a:p>
          <a:p>
            <a:endParaRPr lang="cs-CZ" dirty="0"/>
          </a:p>
          <a:p>
            <a:r>
              <a:rPr lang="cs-CZ" i="1" dirty="0"/>
              <a:t>Kolik bajtů má 1GiB?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21854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BFC3ECA-D68E-BF0A-016F-447DD6E6A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Vývoj a miniaturizace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0D0543-0F6A-9045-72F2-F68A837BEA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 místnosti plné elektronky → k čipu v mobilu</a:t>
            </a:r>
          </a:p>
          <a:p>
            <a:r>
              <a:rPr lang="cs-CZ" dirty="0"/>
              <a:t>Menší, výkonnější</a:t>
            </a:r>
            <a:r>
              <a:rPr lang="cs-CZ"/>
              <a:t>, úspornější</a:t>
            </a:r>
          </a:p>
          <a:p>
            <a:r>
              <a:rPr lang="cs-CZ"/>
              <a:t>Vše </a:t>
            </a:r>
            <a:r>
              <a:rPr lang="cs-CZ" dirty="0"/>
              <a:t>v jednom: </a:t>
            </a:r>
            <a:r>
              <a:rPr lang="cs-CZ" dirty="0" err="1"/>
              <a:t>SoC</a:t>
            </a:r>
            <a:r>
              <a:rPr lang="cs-CZ" dirty="0"/>
              <a:t> (</a:t>
            </a:r>
            <a:r>
              <a:rPr lang="cs-CZ" dirty="0" err="1"/>
              <a:t>System</a:t>
            </a:r>
            <a:r>
              <a:rPr lang="cs-CZ" dirty="0"/>
              <a:t> on Chip)</a:t>
            </a:r>
          </a:p>
        </p:txBody>
      </p:sp>
    </p:spTree>
    <p:extLst>
      <p:ext uri="{BB962C8B-B14F-4D97-AF65-F5344CB8AC3E}">
        <p14:creationId xmlns:p14="http://schemas.microsoft.com/office/powerpoint/2010/main" val="1736941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Von Neumannova </a:t>
            </a:r>
            <a:r>
              <a:rPr lang="cs-CZ" dirty="0" err="1" smtClean="0"/>
              <a:t>architekture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Navržena r. 1945 Johnem von </a:t>
            </a:r>
            <a:r>
              <a:rPr lang="cs-CZ" dirty="0" smtClean="0"/>
              <a:t>Neumannem</a:t>
            </a:r>
          </a:p>
          <a:p>
            <a:r>
              <a:rPr lang="cs-CZ" dirty="0" smtClean="0"/>
              <a:t>Jedna </a:t>
            </a:r>
            <a:r>
              <a:rPr lang="cs-CZ" dirty="0"/>
              <a:t>paměť pro data i </a:t>
            </a:r>
            <a:r>
              <a:rPr lang="cs-CZ" dirty="0" smtClean="0"/>
              <a:t>instrukce</a:t>
            </a:r>
          </a:p>
          <a:p>
            <a:r>
              <a:rPr lang="cs-CZ" dirty="0" smtClean="0"/>
              <a:t>CPU </a:t>
            </a:r>
            <a:r>
              <a:rPr lang="cs-CZ" dirty="0"/>
              <a:t>čte instrukce → provádí → ukládá výsledky</a:t>
            </a:r>
          </a:p>
        </p:txBody>
      </p:sp>
      <p:pic>
        <p:nvPicPr>
          <p:cNvPr id="5" name="Obrázek 4"/>
          <p:cNvPicPr>
            <a:picLocks noChangeAspect="1"/>
          </p:cNvPicPr>
          <p:nvPr/>
        </p:nvPicPr>
        <p:blipFill rotWithShape="1">
          <a:blip r:embed="rId2"/>
          <a:srcRect r="1005" b="5144"/>
          <a:stretch/>
        </p:blipFill>
        <p:spPr>
          <a:xfrm>
            <a:off x="6496050" y="3219085"/>
            <a:ext cx="4186604" cy="224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259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Harvardská architektura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Oddělená paměť pro data a </a:t>
            </a:r>
            <a:r>
              <a:rPr lang="cs-CZ" dirty="0" smtClean="0"/>
              <a:t>instrukce</a:t>
            </a:r>
          </a:p>
          <a:p>
            <a:r>
              <a:rPr lang="cs-CZ" dirty="0" smtClean="0"/>
              <a:t>Rychlejší </a:t>
            </a:r>
            <a:r>
              <a:rPr lang="cs-CZ" dirty="0"/>
              <a:t>přístup</a:t>
            </a:r>
          </a:p>
        </p:txBody>
      </p:sp>
    </p:spTree>
    <p:extLst>
      <p:ext uri="{BB962C8B-B14F-4D97-AF65-F5344CB8AC3E}">
        <p14:creationId xmlns:p14="http://schemas.microsoft.com/office/powerpoint/2010/main" val="335468454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52F7ECDF1E614946A5A39D5552BFC522" ma:contentTypeVersion="3" ma:contentTypeDescription="Vytvoří nový dokument" ma:contentTypeScope="" ma:versionID="5075b04c696d8e4e1044287e15cbfe0d">
  <xsd:schema xmlns:xsd="http://www.w3.org/2001/XMLSchema" xmlns:xs="http://www.w3.org/2001/XMLSchema" xmlns:p="http://schemas.microsoft.com/office/2006/metadata/properties" xmlns:ns2="09a37b55-a4d7-45bd-a73f-33c2b1d41898" targetNamespace="http://schemas.microsoft.com/office/2006/metadata/properties" ma:root="true" ma:fieldsID="d414fa7318b96dcdb4c31e9e457c351e" ns2:_="">
    <xsd:import namespace="09a37b55-a4d7-45bd-a73f-33c2b1d418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a37b55-a4d7-45bd-a73f-33c2b1d418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22C7D1-EE9E-4242-B577-CD53C439A66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F52871-FF00-4D4A-8396-DA8C6A507140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09a37b55-a4d7-45bd-a73f-33c2b1d41898"/>
    <ds:schemaRef ds:uri="http://purl.org/dc/terms/"/>
    <ds:schemaRef ds:uri="http://purl.org/dc/elements/1.1/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38BD7EA-DB82-4FBE-B85E-AD10D61ABF31}">
  <ds:schemaRefs>
    <ds:schemaRef ds:uri="09a37b55-a4d7-45bd-a73f-33c2b1d418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235</Words>
  <Application>Microsoft Office PowerPoint</Application>
  <PresentationFormat>Širokoúhlá obrazovka</PresentationFormat>
  <Paragraphs>54</Paragraphs>
  <Slides>8</Slides>
  <Notes>3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8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Retrospect</vt:lpstr>
      <vt:lpstr>Hardware</vt:lpstr>
      <vt:lpstr>Co všechno je počítač?</vt:lpstr>
      <vt:lpstr>Hardware, software, firmware</vt:lpstr>
      <vt:lpstr>Bit, bajt, slovo</vt:lpstr>
      <vt:lpstr>Jednotky kapacity paměti</vt:lpstr>
      <vt:lpstr>Vývoj a miniaturizace</vt:lpstr>
      <vt:lpstr>Von Neumannova architekture</vt:lpstr>
      <vt:lpstr>Harvardská architektura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Hardware</dc:title>
  <dc:creator>Sládeček David</dc:creator>
  <cp:lastModifiedBy>Sládeček David</cp:lastModifiedBy>
  <cp:revision>45</cp:revision>
  <dcterms:created xsi:type="dcterms:W3CDTF">2025-10-12T16:48:06Z</dcterms:created>
  <dcterms:modified xsi:type="dcterms:W3CDTF">2025-10-20T09:24:51Z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0x01010052F7ECDF1E614946A5A39D5552BFC522</vt:lpwstr>
  </property>
</Properties>
</file>