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F211D4-3630-4CDD-A006-E0F01CF0240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867840" y="868680"/>
            <a:ext cx="347436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3867840" y="3543480"/>
            <a:ext cx="347436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576785-70B4-4C9E-9C98-330B42A830E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3867840" y="868680"/>
            <a:ext cx="169524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648400" y="868680"/>
            <a:ext cx="169524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3867840" y="3543480"/>
            <a:ext cx="169524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648400" y="3543480"/>
            <a:ext cx="169524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4B7FE6-DE48-468D-898F-797A8CAEC1A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3867840" y="868680"/>
            <a:ext cx="11185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042520" y="868680"/>
            <a:ext cx="11185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217560" y="868680"/>
            <a:ext cx="11185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3867840" y="3543480"/>
            <a:ext cx="11185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5042520" y="3543480"/>
            <a:ext cx="11185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217560" y="3543480"/>
            <a:ext cx="11185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E8FFD2-E13C-42B6-B531-33C05DFF608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CD58BD6-EFEA-4404-A911-E812C2B5C57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3867840" y="868680"/>
            <a:ext cx="347436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89B3C06-DBD8-415C-95CC-F715DFBC80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3867840" y="868680"/>
            <a:ext cx="347436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0AA14D-DB1C-493E-9F91-2D4CD13A553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3867840" y="868680"/>
            <a:ext cx="169524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648400" y="868680"/>
            <a:ext cx="169524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7690BAE-B8CC-46EB-A508-C9D710AFFC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EDA6470-D7CE-4680-A07D-15DCE66DF4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253080" y="4929840"/>
            <a:ext cx="294696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A71757A-4654-46E6-AEC7-DB7C48E67F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3867840" y="868680"/>
            <a:ext cx="169524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648400" y="868680"/>
            <a:ext cx="169524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3867840" y="3543480"/>
            <a:ext cx="169524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2370136-9E48-4738-BBB6-26D30B8613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867840" y="868680"/>
            <a:ext cx="347436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729E28-3D9D-4C8C-80FB-4197F0B1C4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3867840" y="868680"/>
            <a:ext cx="169524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648400" y="868680"/>
            <a:ext cx="169524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648400" y="3543480"/>
            <a:ext cx="169524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732A0D-F270-43F4-ABE2-C3452ABAA0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3867840" y="868680"/>
            <a:ext cx="169524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648400" y="868680"/>
            <a:ext cx="169524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3867840" y="3543480"/>
            <a:ext cx="347436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33AFA8-0706-4884-96CD-5AC403FF48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867840" y="868680"/>
            <a:ext cx="347436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867840" y="3543480"/>
            <a:ext cx="347436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64A80B-96F5-4219-B5FE-DF93F1BF88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3867840" y="868680"/>
            <a:ext cx="169524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5648400" y="868680"/>
            <a:ext cx="169524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3867840" y="3543480"/>
            <a:ext cx="169524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648400" y="3543480"/>
            <a:ext cx="169524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9A01FA2-0D75-4D96-8536-719BBD013BA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867840" y="868680"/>
            <a:ext cx="11185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5042520" y="868680"/>
            <a:ext cx="11185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217560" y="868680"/>
            <a:ext cx="11185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3867840" y="3543480"/>
            <a:ext cx="11185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5042520" y="3543480"/>
            <a:ext cx="11185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217560" y="3543480"/>
            <a:ext cx="11185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0C9570-8696-45F9-A4A1-62BE2AEC8CB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BA33BCD-6541-4515-8BDF-391799CA61A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3867840" y="868680"/>
            <a:ext cx="347436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38E52DC-FBB5-4593-AD2B-6EC2BAE7FA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867840" y="868680"/>
            <a:ext cx="347436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22DD681-9F92-4D11-81D5-DB9EB8EC56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867840" y="868680"/>
            <a:ext cx="169524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648400" y="868680"/>
            <a:ext cx="169524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347BD60-7365-4547-957E-2BC704DD6EC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F97F360-B626-4B03-93A0-0C1853746D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867840" y="868680"/>
            <a:ext cx="347436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6CDAB2-95E3-48F9-9428-9AA6BE7525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253080" y="4929840"/>
            <a:ext cx="294696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D8D76C2-9B96-40C5-B2C6-EB0B663DE9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867840" y="868680"/>
            <a:ext cx="169524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648400" y="868680"/>
            <a:ext cx="169524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3867840" y="3543480"/>
            <a:ext cx="169524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AAAAE8B-9EFC-46A8-841D-A2EACB00E8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3867840" y="868680"/>
            <a:ext cx="169524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648400" y="868680"/>
            <a:ext cx="169524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5648400" y="3543480"/>
            <a:ext cx="169524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9ED3903-7385-48D1-9753-9F8A71D54F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3867840" y="868680"/>
            <a:ext cx="169524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648400" y="868680"/>
            <a:ext cx="169524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3867840" y="3543480"/>
            <a:ext cx="347436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7D5E3C1-75EA-40DB-8794-B1050FBC01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3867840" y="868680"/>
            <a:ext cx="347436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867840" y="3543480"/>
            <a:ext cx="347436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5DE695C-FC79-4212-A48F-68DAA7CEF81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3867840" y="868680"/>
            <a:ext cx="169524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648400" y="868680"/>
            <a:ext cx="169524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3867840" y="3543480"/>
            <a:ext cx="169524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648400" y="3543480"/>
            <a:ext cx="169524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7D04380-2398-4781-A946-7823A15B774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3867840" y="868680"/>
            <a:ext cx="11185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5042520" y="868680"/>
            <a:ext cx="11185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217560" y="868680"/>
            <a:ext cx="11185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3867840" y="3543480"/>
            <a:ext cx="11185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5042520" y="3543480"/>
            <a:ext cx="11185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217560" y="3543480"/>
            <a:ext cx="11185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4916EEA-FC78-4821-87E5-25875F0BEF0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867840" y="868680"/>
            <a:ext cx="169524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648400" y="868680"/>
            <a:ext cx="169524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5740FF-62AB-4803-B4B6-80812380DFE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9E3C27-AD70-4F2A-9946-1B0D9341A55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253080" y="4929840"/>
            <a:ext cx="294696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8038F8-36C8-45D1-A659-BA4AE23F96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867840" y="868680"/>
            <a:ext cx="169524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648400" y="868680"/>
            <a:ext cx="169524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867840" y="3543480"/>
            <a:ext cx="169524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B74119-6E8D-46DF-A9E7-11BF364F65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867840" y="868680"/>
            <a:ext cx="169524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648400" y="868680"/>
            <a:ext cx="169524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648400" y="3543480"/>
            <a:ext cx="169524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2B5FDF-B98A-49F3-93C6-EED3A532DC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867840" y="868680"/>
            <a:ext cx="169524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648400" y="868680"/>
            <a:ext cx="169524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3867840" y="3543480"/>
            <a:ext cx="347436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011581-C08E-4BEE-9CA2-562DB1EA38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37" hidden="1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ctangle 6"/>
          <p:cNvSpPr/>
          <p:nvPr/>
        </p:nvSpPr>
        <p:spPr>
          <a:xfrm>
            <a:off x="0" y="762120"/>
            <a:ext cx="9141120" cy="533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ectangle 7"/>
          <p:cNvSpPr/>
          <p:nvPr/>
        </p:nvSpPr>
        <p:spPr>
          <a:xfrm>
            <a:off x="9270360" y="762120"/>
            <a:ext cx="2925000" cy="53337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cs-CZ" sz="5900" spc="-100" strike="noStrike">
                <a:solidFill>
                  <a:srgbClr val="ffffff"/>
                </a:solidFill>
                <a:latin typeface="Corbel"/>
              </a:rPr>
              <a:t>Kliknutím lze upravit styl.</a:t>
            </a:r>
            <a:endParaRPr b="0" lang="cs-CZ" sz="59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cs-CZ" sz="1100" spc="-1" strike="noStrike">
                <a:solidFill>
                  <a:srgbClr val="808080"/>
                </a:solidFill>
                <a:latin typeface="Corbe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cs-CZ" sz="1100" spc="-1" strike="noStrike">
                <a:solidFill>
                  <a:srgbClr val="808080"/>
                </a:solidFill>
                <a:latin typeface="Corbel"/>
              </a:rPr>
              <a:t>&lt;datum/čas&gt;</a:t>
            </a:r>
            <a:endParaRPr b="0" lang="cs-CZ" sz="1100" spc="-1" strike="noStrike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 idx="2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cs-CZ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cs-CZ" sz="1400" spc="-1" strike="noStrike">
                <a:latin typeface="Times New Roman"/>
              </a:rPr>
              <a:t>&lt;zápatí&gt;</a:t>
            </a:r>
            <a:endParaRPr b="0" lang="cs-CZ" sz="1400" spc="-1" strike="noStrike"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 idx="3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1" lang="cs-CZ" sz="1200" spc="-1" strike="noStrike">
                <a:solidFill>
                  <a:srgbClr val="40bad2"/>
                </a:solidFill>
                <a:latin typeface="Corbe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D470AD-5D50-4930-95E6-E427C11E3184}" type="slidenum">
              <a:rPr b="1" lang="cs-CZ" sz="1200" spc="-1" strike="noStrike">
                <a:solidFill>
                  <a:srgbClr val="40bad2"/>
                </a:solidFill>
                <a:latin typeface="Corbel"/>
              </a:rPr>
              <a:t>&lt;číslo&gt;</a:t>
            </a:fld>
            <a:endParaRPr b="0" lang="cs-CZ" sz="1200" spc="-1" strike="noStrike"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595959"/>
                </a:solidFill>
                <a:latin typeface="Corbel"/>
              </a:rPr>
              <a:t>Klikněte pro úpravu formátu textu osnovy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600" spc="-1" strike="noStrike">
                <a:solidFill>
                  <a:srgbClr val="595959"/>
                </a:solidFill>
                <a:latin typeface="Corbel"/>
              </a:rPr>
              <a:t>Druhá úroveň</a:t>
            </a:r>
            <a:endParaRPr b="0" lang="cs-CZ" sz="1600" spc="-1" strike="noStrike">
              <a:solidFill>
                <a:srgbClr val="595959"/>
              </a:solidFill>
              <a:latin typeface="Corbe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595959"/>
                </a:solidFill>
                <a:latin typeface="Corbel"/>
              </a:rPr>
              <a:t>Třetí úroveň</a:t>
            </a:r>
            <a:endParaRPr b="0" lang="cs-CZ" sz="1400" spc="-1" strike="noStrike">
              <a:solidFill>
                <a:srgbClr val="595959"/>
              </a:solidFill>
              <a:latin typeface="Corbe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595959"/>
                </a:solidFill>
                <a:latin typeface="Corbel"/>
              </a:rPr>
              <a:t>Čtvrtá úroveň osnovy</a:t>
            </a:r>
            <a:endParaRPr b="0" lang="cs-CZ" sz="1400" spc="-1" strike="noStrike">
              <a:solidFill>
                <a:srgbClr val="595959"/>
              </a:solidFill>
              <a:latin typeface="Corbe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595959"/>
                </a:solidFill>
                <a:latin typeface="Corbel"/>
              </a:rPr>
              <a:t>Pátá úroveň osnovy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595959"/>
                </a:solidFill>
                <a:latin typeface="Corbel"/>
              </a:rPr>
              <a:t>Šestá úroveň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595959"/>
                </a:solidFill>
                <a:latin typeface="Corbel"/>
              </a:rPr>
              <a:t>Sedmá úroveň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6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Rectangle 37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cs-CZ" sz="3600" spc="-60" strike="noStrike">
                <a:solidFill>
                  <a:srgbClr val="ffffff"/>
                </a:solidFill>
                <a:latin typeface="Corbel"/>
              </a:rPr>
              <a:t>Kliknutím lze upravit styl.</a:t>
            </a:r>
            <a:endParaRPr b="0" lang="cs-CZ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cs-CZ" sz="2000" spc="-1" strike="noStrike">
                <a:solidFill>
                  <a:srgbClr val="595959"/>
                </a:solidFill>
                <a:latin typeface="Corbel"/>
              </a:rPr>
              <a:t>Upravte styly předlohy textu.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lvl="1" marL="685800" indent="-1828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cs-CZ" sz="1800" spc="-1" strike="noStrike">
                <a:solidFill>
                  <a:srgbClr val="595959"/>
                </a:solidFill>
                <a:latin typeface="Corbel"/>
              </a:rPr>
              <a:t>Druhá úroveň</a:t>
            </a:r>
            <a:endParaRPr b="0" lang="cs-CZ" sz="1800" spc="-1" strike="noStrike">
              <a:solidFill>
                <a:srgbClr val="595959"/>
              </a:solidFill>
              <a:latin typeface="Corbel"/>
            </a:endParaRPr>
          </a:p>
          <a:p>
            <a:pPr lvl="2" marL="1143000" indent="-1828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cs-CZ" sz="1600" spc="-1" strike="noStrike">
                <a:solidFill>
                  <a:srgbClr val="595959"/>
                </a:solidFill>
                <a:latin typeface="Corbel"/>
              </a:rPr>
              <a:t>Třetí úroveň</a:t>
            </a:r>
            <a:endParaRPr b="0" lang="cs-CZ" sz="1600" spc="-1" strike="noStrike">
              <a:solidFill>
                <a:srgbClr val="595959"/>
              </a:solidFill>
              <a:latin typeface="Corbel"/>
            </a:endParaRPr>
          </a:p>
          <a:p>
            <a:pPr lvl="3" marL="1600200" indent="-1828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cs-CZ" sz="1400" spc="-1" strike="noStrike">
                <a:solidFill>
                  <a:srgbClr val="595959"/>
                </a:solidFill>
                <a:latin typeface="Corbel"/>
              </a:rPr>
              <a:t>Čtvrtá úroveň</a:t>
            </a:r>
            <a:endParaRPr b="0" lang="cs-CZ" sz="1400" spc="-1" strike="noStrike">
              <a:solidFill>
                <a:srgbClr val="595959"/>
              </a:solidFill>
              <a:latin typeface="Corbel"/>
            </a:endParaRPr>
          </a:p>
          <a:p>
            <a:pPr lvl="4" marL="2057400" indent="-1828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cs-CZ" sz="1400" spc="-1" strike="noStrike">
                <a:solidFill>
                  <a:srgbClr val="595959"/>
                </a:solidFill>
                <a:latin typeface="Corbel"/>
              </a:rPr>
              <a:t>Pátá úroveň</a:t>
            </a:r>
            <a:endParaRPr b="0" lang="cs-CZ" sz="14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4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cs-CZ" sz="1100" spc="-1" strike="noStrike">
                <a:solidFill>
                  <a:srgbClr val="808080"/>
                </a:solidFill>
                <a:latin typeface="Corbe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cs-CZ" sz="1100" spc="-1" strike="noStrike">
                <a:solidFill>
                  <a:srgbClr val="808080"/>
                </a:solidFill>
                <a:latin typeface="Corbel"/>
              </a:rPr>
              <a:t>&lt;datum/čas&gt;</a:t>
            </a:r>
            <a:endParaRPr b="0" lang="cs-CZ" sz="11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 idx="5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cs-CZ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cs-CZ" sz="1400" spc="-1" strike="noStrike">
                <a:latin typeface="Times New Roman"/>
              </a:rPr>
              <a:t>&lt;zápatí&gt;</a:t>
            </a:r>
            <a:endParaRPr b="0" lang="cs-CZ" sz="1400" spc="-1" strike="noStrike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 idx="6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1" lang="cs-CZ" sz="1200" spc="-1" strike="noStrike">
                <a:solidFill>
                  <a:srgbClr val="40bad2"/>
                </a:solidFill>
                <a:latin typeface="Corbe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34C078-3461-4330-975A-B3CB76745A02}" type="slidenum">
              <a:rPr b="1" lang="cs-CZ" sz="1200" spc="-1" strike="noStrike">
                <a:solidFill>
                  <a:srgbClr val="40bad2"/>
                </a:solidFill>
                <a:latin typeface="Corbel"/>
              </a:rPr>
              <a:t>&lt;číslo&gt;</a:t>
            </a:fld>
            <a:endParaRPr b="0" lang="cs-CZ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6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Rectangle 37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cs-CZ" sz="3600" spc="-60" strike="noStrike">
                <a:solidFill>
                  <a:srgbClr val="ffffff"/>
                </a:solidFill>
                <a:latin typeface="Corbel"/>
              </a:rPr>
              <a:t>Kliknutím lze upravit styl.</a:t>
            </a:r>
            <a:endParaRPr b="0" lang="cs-CZ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867840" y="868680"/>
            <a:ext cx="3474360" cy="5120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cs-CZ" sz="2000" spc="-1" strike="noStrike">
                <a:solidFill>
                  <a:srgbClr val="595959"/>
                </a:solidFill>
                <a:latin typeface="Corbel"/>
              </a:rPr>
              <a:t>Upravte styly předlohy textu.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lvl="1" marL="685800" indent="-1828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cs-CZ" sz="1800" spc="-1" strike="noStrike">
                <a:solidFill>
                  <a:srgbClr val="595959"/>
                </a:solidFill>
                <a:latin typeface="Corbel"/>
              </a:rPr>
              <a:t>Druhá úroveň</a:t>
            </a:r>
            <a:endParaRPr b="0" lang="cs-CZ" sz="1800" spc="-1" strike="noStrike">
              <a:solidFill>
                <a:srgbClr val="595959"/>
              </a:solidFill>
              <a:latin typeface="Corbel"/>
            </a:endParaRPr>
          </a:p>
          <a:p>
            <a:pPr lvl="2" marL="1143000" indent="-1828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cs-CZ" sz="1600" spc="-1" strike="noStrike">
                <a:solidFill>
                  <a:srgbClr val="595959"/>
                </a:solidFill>
                <a:latin typeface="Corbel"/>
              </a:rPr>
              <a:t>Třetí úroveň</a:t>
            </a:r>
            <a:endParaRPr b="0" lang="cs-CZ" sz="1600" spc="-1" strike="noStrike">
              <a:solidFill>
                <a:srgbClr val="595959"/>
              </a:solidFill>
              <a:latin typeface="Corbel"/>
            </a:endParaRPr>
          </a:p>
          <a:p>
            <a:pPr lvl="3" marL="1600200" indent="-1828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cs-CZ" sz="1400" spc="-1" strike="noStrike">
                <a:solidFill>
                  <a:srgbClr val="595959"/>
                </a:solidFill>
                <a:latin typeface="Corbel"/>
              </a:rPr>
              <a:t>Čtvrtá úroveň</a:t>
            </a:r>
            <a:endParaRPr b="0" lang="cs-CZ" sz="1400" spc="-1" strike="noStrike">
              <a:solidFill>
                <a:srgbClr val="595959"/>
              </a:solidFill>
              <a:latin typeface="Corbel"/>
            </a:endParaRPr>
          </a:p>
          <a:p>
            <a:pPr lvl="4" marL="2057400" indent="-1828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cs-CZ" sz="1400" spc="-1" strike="noStrike">
                <a:solidFill>
                  <a:srgbClr val="595959"/>
                </a:solidFill>
                <a:latin typeface="Corbel"/>
              </a:rPr>
              <a:t>Pátá úroveň</a:t>
            </a:r>
            <a:endParaRPr b="0" lang="cs-CZ" sz="14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7818120" y="868680"/>
            <a:ext cx="3474360" cy="5120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cs-CZ" sz="2000" spc="-1" strike="noStrike">
                <a:solidFill>
                  <a:srgbClr val="595959"/>
                </a:solidFill>
                <a:latin typeface="Corbel"/>
              </a:rPr>
              <a:t>Upravte styly předlohy textu.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lvl="1" marL="685800" indent="-1828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cs-CZ" sz="1800" spc="-1" strike="noStrike">
                <a:solidFill>
                  <a:srgbClr val="595959"/>
                </a:solidFill>
                <a:latin typeface="Corbel"/>
              </a:rPr>
              <a:t>Druhá úroveň</a:t>
            </a:r>
            <a:endParaRPr b="0" lang="cs-CZ" sz="1800" spc="-1" strike="noStrike">
              <a:solidFill>
                <a:srgbClr val="595959"/>
              </a:solidFill>
              <a:latin typeface="Corbel"/>
            </a:endParaRPr>
          </a:p>
          <a:p>
            <a:pPr lvl="2" marL="1143000" indent="-1828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cs-CZ" sz="1600" spc="-1" strike="noStrike">
                <a:solidFill>
                  <a:srgbClr val="595959"/>
                </a:solidFill>
                <a:latin typeface="Corbel"/>
              </a:rPr>
              <a:t>Třetí úroveň</a:t>
            </a:r>
            <a:endParaRPr b="0" lang="cs-CZ" sz="1600" spc="-1" strike="noStrike">
              <a:solidFill>
                <a:srgbClr val="595959"/>
              </a:solidFill>
              <a:latin typeface="Corbel"/>
            </a:endParaRPr>
          </a:p>
          <a:p>
            <a:pPr lvl="3" marL="1600200" indent="-1828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cs-CZ" sz="1400" spc="-1" strike="noStrike">
                <a:solidFill>
                  <a:srgbClr val="595959"/>
                </a:solidFill>
                <a:latin typeface="Corbel"/>
              </a:rPr>
              <a:t>Čtvrtá úroveň</a:t>
            </a:r>
            <a:endParaRPr b="0" lang="cs-CZ" sz="1400" spc="-1" strike="noStrike">
              <a:solidFill>
                <a:srgbClr val="595959"/>
              </a:solidFill>
              <a:latin typeface="Corbel"/>
            </a:endParaRPr>
          </a:p>
          <a:p>
            <a:pPr lvl="4" marL="2057400" indent="-1828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cs-CZ" sz="1400" spc="-1" strike="noStrike">
                <a:solidFill>
                  <a:srgbClr val="595959"/>
                </a:solidFill>
                <a:latin typeface="Corbel"/>
              </a:rPr>
              <a:t>Pátá úroveň</a:t>
            </a:r>
            <a:endParaRPr b="0" lang="cs-CZ" sz="14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dt" idx="7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cs-CZ" sz="1100" spc="-1" strike="noStrike">
                <a:solidFill>
                  <a:srgbClr val="808080"/>
                </a:solidFill>
                <a:latin typeface="Corbe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cs-CZ" sz="1100" spc="-1" strike="noStrike">
                <a:solidFill>
                  <a:srgbClr val="808080"/>
                </a:solidFill>
                <a:latin typeface="Corbel"/>
              </a:rPr>
              <a:t>&lt;datum/čas&gt;</a:t>
            </a:r>
            <a:endParaRPr b="0" lang="cs-CZ" sz="1100" spc="-1" strike="noStrike"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ftr" idx="8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cs-CZ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cs-CZ" sz="1400" spc="-1" strike="noStrike">
                <a:latin typeface="Times New Roman"/>
              </a:rPr>
              <a:t>&lt;zápatí&gt;</a:t>
            </a:r>
            <a:endParaRPr b="0" lang="cs-CZ" sz="1400" spc="-1" strike="noStrike">
              <a:latin typeface="Times New Roman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sldNum" idx="9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1" lang="cs-CZ" sz="1200" spc="-1" strike="noStrike">
                <a:solidFill>
                  <a:srgbClr val="40bad2"/>
                </a:solidFill>
                <a:latin typeface="Corbe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A86523-C14F-4C40-BA9C-DD6D900A07BC}" type="slidenum">
              <a:rPr b="1" lang="cs-CZ" sz="1200" spc="-1" strike="noStrike">
                <a:solidFill>
                  <a:srgbClr val="40bad2"/>
                </a:solidFill>
                <a:latin typeface="Corbel"/>
              </a:rPr>
              <a:t>&lt;číslo&gt;</a:t>
            </a:fld>
            <a:endParaRPr b="0" lang="cs-CZ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dawissl/hradebni/blob/master/README.md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docs.microsoft.com/cs-cz/dotnet/csharp/" TargetMode="External"/><Relationship Id="rId2" Type="http://schemas.openxmlformats.org/officeDocument/2006/relationships/hyperlink" Target="https://www.sololearn.com/learning/1080" TargetMode="External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cs-CZ" sz="5900" spc="-100" strike="noStrike">
                <a:solidFill>
                  <a:srgbClr val="ffffff"/>
                </a:solidFill>
                <a:latin typeface="Corbel"/>
              </a:rPr>
              <a:t>Programování</a:t>
            </a:r>
            <a:endParaRPr b="0" lang="cs-CZ" sz="59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1100160" y="4670280"/>
            <a:ext cx="7314840" cy="914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cs-CZ" sz="2200" spc="-1" strike="noStrike">
                <a:solidFill>
                  <a:srgbClr val="d9f1f6"/>
                </a:solidFill>
                <a:latin typeface="Corbel"/>
              </a:rPr>
              <a:t>Harmonogram a požadavky na klasifikaci</a:t>
            </a:r>
            <a:endParaRPr b="0" lang="cs-CZ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cs-CZ" sz="3600" spc="-60" strike="noStrike">
                <a:solidFill>
                  <a:srgbClr val="ffffff"/>
                </a:solidFill>
                <a:latin typeface="Corbel"/>
              </a:rPr>
              <a:t>Požadavky na klasifikaci</a:t>
            </a:r>
            <a:endParaRPr b="0" lang="cs-CZ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3000"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cs-CZ" sz="2000" spc="-1" strike="noStrike">
                <a:solidFill>
                  <a:srgbClr val="3f3f3f"/>
                </a:solidFill>
                <a:latin typeface="Corbel"/>
              </a:rPr>
              <a:t>Napsání a odevzdání 50% testů různých vah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lvl="1" marL="685800" indent="-1828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cs-CZ" sz="1800" spc="-1" strike="noStrike">
                <a:solidFill>
                  <a:srgbClr val="3f3f3f"/>
                </a:solidFill>
                <a:latin typeface="Corbel"/>
              </a:rPr>
              <a:t>Tzn. Polovinu všech testů s vahou A, polovinu testů s vahou B, …</a:t>
            </a:r>
            <a:endParaRPr b="0" lang="cs-CZ" sz="1800" spc="-1" strike="noStrike">
              <a:solidFill>
                <a:srgbClr val="595959"/>
              </a:solidFill>
              <a:latin typeface="Corbel"/>
            </a:endParaRPr>
          </a:p>
          <a:p>
            <a:pPr lvl="1" marL="685800" indent="-1828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cs-CZ" sz="1800" spc="-1" strike="noStrike">
                <a:solidFill>
                  <a:srgbClr val="3f3f3f"/>
                </a:solidFill>
                <a:latin typeface="Corbel"/>
              </a:rPr>
              <a:t>Testy si lze dopisovat do 14 dnů po ukončení absence</a:t>
            </a:r>
            <a:endParaRPr b="0" lang="cs-CZ" sz="1800" spc="-1" strike="noStrike">
              <a:solidFill>
                <a:srgbClr val="595959"/>
              </a:solidFill>
              <a:latin typeface="Corbel"/>
            </a:endParaRPr>
          </a:p>
          <a:p>
            <a:pPr lvl="1" marL="685800" indent="-1828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cs-CZ" sz="1800" spc="-1" strike="noStrike">
                <a:solidFill>
                  <a:srgbClr val="3f3f3f"/>
                </a:solidFill>
                <a:latin typeface="Corbel"/>
              </a:rPr>
              <a:t>Ústní zkoušení je s váhou 7</a:t>
            </a:r>
            <a:endParaRPr b="0" lang="cs-CZ" sz="1800" spc="-1" strike="noStrike">
              <a:solidFill>
                <a:srgbClr val="595959"/>
              </a:solidFill>
              <a:latin typeface="Corbel"/>
            </a:endParaRPr>
          </a:p>
          <a:p>
            <a:pPr lvl="1" marL="685800" indent="-1828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cs-CZ" sz="1800" spc="-1" strike="noStrike">
                <a:solidFill>
                  <a:srgbClr val="3f3f3f"/>
                </a:solidFill>
                <a:latin typeface="Corbel"/>
              </a:rPr>
              <a:t>Testy jsou teoretické i implementační </a:t>
            </a:r>
            <a:endParaRPr b="0" lang="cs-CZ" sz="18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cs-CZ" sz="2000" spc="-1" strike="noStrike">
                <a:solidFill>
                  <a:srgbClr val="3f3f3f"/>
                </a:solidFill>
                <a:latin typeface="Corbel"/>
              </a:rPr>
              <a:t>Odevzdané všechny zadané domácí úkoly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cs-CZ" sz="2000" spc="-1" strike="noStrike">
                <a:solidFill>
                  <a:srgbClr val="3f3f3f"/>
                </a:solidFill>
                <a:latin typeface="Corbel"/>
              </a:rPr>
              <a:t>Aktivní přístup v hodinách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lvl="1" marL="685800" indent="-1828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cs-CZ" sz="1800" spc="-1" strike="noStrike">
                <a:solidFill>
                  <a:srgbClr val="3f3f3f"/>
                </a:solidFill>
                <a:latin typeface="Corbel"/>
              </a:rPr>
              <a:t>Průběžně hodnotím řešení implementací (váha 3 – 5)</a:t>
            </a:r>
            <a:endParaRPr b="0" lang="cs-CZ" sz="18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1" lang="cs-CZ" sz="2000" spc="-1" strike="noStrike">
                <a:solidFill>
                  <a:srgbClr val="ff0000"/>
                </a:solidFill>
                <a:latin typeface="Corbel"/>
              </a:rPr>
              <a:t>Minimálně jedno ústní zkoušení 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cs-CZ" sz="2000" spc="-1" strike="noStrike">
                <a:solidFill>
                  <a:srgbClr val="3f3f3f"/>
                </a:solidFill>
                <a:latin typeface="Corbel"/>
              </a:rPr>
              <a:t>Za aktivity nad rámec výuky lze po předchozí domluvě získat bonusové známky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cs-CZ" sz="2000" spc="-1" strike="noStrike">
                <a:solidFill>
                  <a:srgbClr val="3f3f3f"/>
                </a:solidFill>
                <a:latin typeface="Corbel"/>
              </a:rPr>
              <a:t>Absence nepřekračuje hodnotu uvedenou ve školním řádu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</a:pPr>
            <a:r>
              <a:rPr b="0" lang="cs-CZ" sz="2000" spc="-1" strike="noStrike">
                <a:solidFill>
                  <a:srgbClr val="3f3f3f"/>
                </a:solidFill>
                <a:latin typeface="Corbel"/>
              </a:rPr>
              <a:t>Podrobněji na: </a:t>
            </a:r>
            <a:r>
              <a:rPr b="0" lang="cs-CZ" sz="2000" spc="-1" strike="noStrike" u="sng">
                <a:solidFill>
                  <a:srgbClr val="3f3f3f"/>
                </a:solidFill>
                <a:uFillTx/>
                <a:latin typeface="Corbel"/>
                <a:hlinkClick r:id="rId1"/>
              </a:rPr>
              <a:t>README.md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cs-CZ" sz="3600" spc="-60" strike="noStrike">
                <a:solidFill>
                  <a:srgbClr val="ffffff"/>
                </a:solidFill>
                <a:latin typeface="Corbel"/>
              </a:rPr>
              <a:t>Studijní materiály</a:t>
            </a:r>
            <a:endParaRPr b="0" lang="cs-CZ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cs-CZ" sz="2000" spc="-1" strike="noStrike">
                <a:solidFill>
                  <a:srgbClr val="3f3f3f"/>
                </a:solidFill>
                <a:latin typeface="Corbel"/>
              </a:rPr>
              <a:t>Prezentace (uložené v MS Teams nebo v respoitáři)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cs-CZ" sz="2000" spc="-1" strike="noStrike">
                <a:solidFill>
                  <a:srgbClr val="3f3f3f"/>
                </a:solidFill>
                <a:latin typeface="Corbel"/>
              </a:rPr>
              <a:t>Vlastní poznámky a zdrojové kódy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cs-CZ" sz="2000" spc="-1" strike="noStrike">
                <a:solidFill>
                  <a:srgbClr val="3f3f3f"/>
                </a:solidFill>
                <a:latin typeface="Corbel"/>
              </a:rPr>
              <a:t>Repositář vyučujícího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cs-CZ" sz="2000" spc="-1" strike="noStrike">
                <a:solidFill>
                  <a:srgbClr val="3f3f3f"/>
                </a:solidFill>
                <a:latin typeface="Corbel"/>
              </a:rPr>
              <a:t>Maturitní témata na webových stránkách školy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cs-CZ" sz="2000" spc="-1" strike="noStrike">
                <a:solidFill>
                  <a:srgbClr val="3f3f3f"/>
                </a:solidFill>
                <a:latin typeface="Corbel"/>
              </a:rPr>
              <a:t>Online zdroje: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lvl="1" marL="685800" indent="-1828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cs-CZ" sz="1800" spc="-1" strike="noStrike">
                <a:solidFill>
                  <a:srgbClr val="3f3f3f"/>
                </a:solidFill>
                <a:latin typeface="Corbel"/>
              </a:rPr>
              <a:t>Dokumentace C# - </a:t>
            </a:r>
            <a:r>
              <a:rPr b="0" lang="cs-CZ" sz="1800" spc="-1" strike="noStrike" u="sng">
                <a:solidFill>
                  <a:srgbClr val="6c8c1a"/>
                </a:solidFill>
                <a:uFillTx/>
                <a:latin typeface="Corbel"/>
                <a:hlinkClick r:id="rId1"/>
              </a:rPr>
              <a:t>https://docs.microsoft.com/cs-cz/dotnet/csharp/</a:t>
            </a:r>
            <a:endParaRPr b="0" lang="cs-CZ" sz="1800" spc="-1" strike="noStrike">
              <a:solidFill>
                <a:srgbClr val="595959"/>
              </a:solidFill>
              <a:latin typeface="Corbel"/>
            </a:endParaRPr>
          </a:p>
          <a:p>
            <a:pPr lvl="1" marL="685800" indent="-1828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cs-CZ" sz="1800" spc="-1" strike="noStrike">
                <a:solidFill>
                  <a:srgbClr val="3f3f3f"/>
                </a:solidFill>
                <a:latin typeface="Corbel"/>
              </a:rPr>
              <a:t>Sololearn - </a:t>
            </a:r>
            <a:r>
              <a:rPr b="0" lang="cs-CZ" sz="1800" spc="-1" strike="noStrike" u="sng">
                <a:solidFill>
                  <a:srgbClr val="6c8c1a"/>
                </a:solidFill>
                <a:uFillTx/>
                <a:latin typeface="Corbel"/>
                <a:hlinkClick r:id="rId2"/>
              </a:rPr>
              <a:t>https://www.sololearn.com/learning/1080</a:t>
            </a:r>
            <a:endParaRPr b="0" lang="cs-CZ" sz="18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cs-CZ" sz="3600" spc="-60" strike="noStrike">
                <a:solidFill>
                  <a:srgbClr val="ffffff"/>
                </a:solidFill>
                <a:latin typeface="Corbel"/>
              </a:rPr>
              <a:t>Struktura výuky</a:t>
            </a:r>
            <a:endParaRPr b="0" lang="cs-CZ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cs-CZ" sz="2000" spc="-1" strike="noStrike">
                <a:solidFill>
                  <a:srgbClr val="595959"/>
                </a:solidFill>
                <a:latin typeface="Corbel"/>
              </a:rPr>
              <a:t>Hodinová dotace 1 + 1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cs-CZ" sz="2000" spc="-1" strike="noStrike">
                <a:solidFill>
                  <a:srgbClr val="595959"/>
                </a:solidFill>
                <a:latin typeface="Corbel"/>
              </a:rPr>
              <a:t>Teoretická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lvl="1" marL="685800" indent="-1828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cs-CZ" sz="1800" spc="-1" strike="noStrike">
                <a:solidFill>
                  <a:srgbClr val="595959"/>
                </a:solidFill>
                <a:latin typeface="Corbel"/>
              </a:rPr>
              <a:t>Teorie programování a algoritmizace</a:t>
            </a:r>
            <a:endParaRPr b="0" lang="cs-CZ" sz="1800" spc="-1" strike="noStrike">
              <a:solidFill>
                <a:srgbClr val="595959"/>
              </a:solidFill>
              <a:latin typeface="Corbel"/>
            </a:endParaRPr>
          </a:p>
          <a:p>
            <a:pPr lvl="1" marL="685800" indent="-1828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cs-CZ" sz="1800" spc="-1" strike="noStrike">
                <a:solidFill>
                  <a:srgbClr val="595959"/>
                </a:solidFill>
                <a:latin typeface="Corbel"/>
              </a:rPr>
              <a:t>Příprava maturitních témat</a:t>
            </a:r>
            <a:endParaRPr b="0" lang="cs-CZ" sz="1800" spc="-1" strike="noStrike">
              <a:solidFill>
                <a:srgbClr val="595959"/>
              </a:solidFill>
              <a:latin typeface="Corbel"/>
            </a:endParaRPr>
          </a:p>
          <a:p>
            <a:pPr lvl="1" marL="685800" indent="-1828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cs-CZ" sz="1800" spc="-1" strike="noStrike">
                <a:solidFill>
                  <a:srgbClr val="595959"/>
                </a:solidFill>
                <a:latin typeface="Corbel"/>
              </a:rPr>
              <a:t>Analýza implementací</a:t>
            </a:r>
            <a:endParaRPr b="0" lang="cs-CZ" sz="18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cs-CZ" sz="2000" spc="-1" strike="noStrike">
                <a:solidFill>
                  <a:srgbClr val="595959"/>
                </a:solidFill>
                <a:latin typeface="Corbel"/>
              </a:rPr>
              <a:t>Praktická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lvl="1" marL="685800" indent="-1828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cs-CZ" sz="1800" spc="-1" strike="noStrike">
                <a:solidFill>
                  <a:srgbClr val="595959"/>
                </a:solidFill>
                <a:latin typeface="Corbel"/>
              </a:rPr>
              <a:t>Implementace navrženého řešení</a:t>
            </a:r>
            <a:endParaRPr b="0" lang="cs-CZ" sz="1800" spc="-1" strike="noStrike">
              <a:solidFill>
                <a:srgbClr val="595959"/>
              </a:solidFill>
              <a:latin typeface="Corbel"/>
            </a:endParaRPr>
          </a:p>
          <a:p>
            <a:pPr lvl="1" marL="685800" indent="-1828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cs-CZ" sz="1800" spc="-1" strike="noStrike">
                <a:solidFill>
                  <a:srgbClr val="595959"/>
                </a:solidFill>
                <a:latin typeface="Corbel"/>
              </a:rPr>
              <a:t>Řešení typových témat k praktické zkoušce</a:t>
            </a:r>
            <a:endParaRPr b="0" lang="cs-CZ" sz="18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cs-CZ" sz="2000" spc="-1" strike="noStrike">
                <a:solidFill>
                  <a:srgbClr val="595959"/>
                </a:solidFill>
                <a:latin typeface="Corbel"/>
              </a:rPr>
              <a:t>Domácí příprava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lvl="1" marL="685800" indent="-1828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cs-CZ" sz="1800" spc="-1" strike="noStrike">
                <a:solidFill>
                  <a:srgbClr val="595959"/>
                </a:solidFill>
                <a:latin typeface="Corbel"/>
              </a:rPr>
              <a:t>Dokončení některých implementací</a:t>
            </a:r>
            <a:endParaRPr b="0" lang="cs-CZ" sz="18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cs-CZ" sz="3600" spc="-60" strike="noStrike">
                <a:solidFill>
                  <a:srgbClr val="ffffff"/>
                </a:solidFill>
                <a:latin typeface="Corbel"/>
              </a:rPr>
              <a:t>Tematické celky</a:t>
            </a:r>
            <a:endParaRPr b="0" lang="cs-CZ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cs-CZ" sz="2000" spc="-1" strike="noStrike">
                <a:solidFill>
                  <a:srgbClr val="595959"/>
                </a:solidFill>
                <a:latin typeface="Corbel"/>
              </a:rPr>
              <a:t>Opakování předcházejících ročníků (zejména 3.)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lvl="1" marL="685800" indent="-1828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cs-CZ" sz="1800" spc="-1" strike="noStrike">
                <a:solidFill>
                  <a:srgbClr val="595959"/>
                </a:solidFill>
                <a:latin typeface="Corbel"/>
              </a:rPr>
              <a:t>Zejména v rámci přípravy na vypracování maturitních otázek</a:t>
            </a:r>
            <a:endParaRPr b="0" lang="cs-CZ" sz="18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cs-CZ" sz="2000" spc="-1" strike="noStrike">
                <a:solidFill>
                  <a:srgbClr val="595959"/>
                </a:solidFill>
                <a:latin typeface="Corbel"/>
              </a:rPr>
              <a:t>Třídící a řadící algoritmy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cs-CZ" sz="2000" spc="-1" strike="noStrike">
                <a:solidFill>
                  <a:srgbClr val="595959"/>
                </a:solidFill>
                <a:latin typeface="Corbel"/>
              </a:rPr>
              <a:t>Matematické algoritmy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cs-CZ" sz="2000" spc="-1" strike="noStrike">
                <a:solidFill>
                  <a:srgbClr val="595959"/>
                </a:solidFill>
                <a:latin typeface="Corbel"/>
              </a:rPr>
              <a:t>Textové algoritmy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cs-CZ" sz="2000" spc="-1" strike="noStrike">
                <a:solidFill>
                  <a:srgbClr val="595959"/>
                </a:solidFill>
                <a:latin typeface="Corbel"/>
              </a:rPr>
              <a:t>Oborově zaměřené algoritmy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cs-CZ" sz="2000" spc="-1" strike="noStrike">
                <a:solidFill>
                  <a:srgbClr val="595959"/>
                </a:solidFill>
                <a:latin typeface="Corbel"/>
              </a:rPr>
              <a:t>Návrh a implementace testování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43" name="Picture 2" descr="Top 10 Programming Memes (pemes) | LaptrinhX"/>
          <p:cNvPicPr/>
          <p:nvPr/>
        </p:nvPicPr>
        <p:blipFill>
          <a:blip r:embed="rId1"/>
          <a:stretch/>
        </p:blipFill>
        <p:spPr>
          <a:xfrm>
            <a:off x="4456800" y="527040"/>
            <a:ext cx="3474720" cy="2779560"/>
          </a:xfrm>
          <a:prstGeom prst="rect">
            <a:avLst/>
          </a:prstGeom>
          <a:ln w="0">
            <a:noFill/>
          </a:ln>
        </p:spPr>
      </p:pic>
      <p:pic>
        <p:nvPicPr>
          <p:cNvPr id="144" name="Picture 4" descr="Programming Memes – Neobyte Solutions"/>
          <p:cNvPicPr/>
          <p:nvPr/>
        </p:nvPicPr>
        <p:blipFill>
          <a:blip r:embed="rId2"/>
          <a:stretch/>
        </p:blipFill>
        <p:spPr>
          <a:xfrm>
            <a:off x="4456800" y="3487680"/>
            <a:ext cx="3474720" cy="2602080"/>
          </a:xfrm>
          <a:prstGeom prst="rect">
            <a:avLst/>
          </a:prstGeom>
          <a:ln w="0">
            <a:noFill/>
          </a:ln>
        </p:spPr>
      </p:pic>
      <p:pic>
        <p:nvPicPr>
          <p:cNvPr id="145" name="Picture 6" descr="Facebook"/>
          <p:cNvPicPr/>
          <p:nvPr/>
        </p:nvPicPr>
        <p:blipFill>
          <a:blip r:embed="rId3"/>
          <a:stretch/>
        </p:blipFill>
        <p:spPr>
          <a:xfrm>
            <a:off x="0" y="523800"/>
            <a:ext cx="4456440" cy="5565960"/>
          </a:xfrm>
          <a:prstGeom prst="rect">
            <a:avLst/>
          </a:prstGeom>
          <a:ln w="0">
            <a:noFill/>
          </a:ln>
        </p:spPr>
      </p:pic>
      <p:pic>
        <p:nvPicPr>
          <p:cNvPr id="146" name="Picture 8" descr="when you see people,which think that html is programming language - Imgflip"/>
          <p:cNvPicPr/>
          <p:nvPr/>
        </p:nvPicPr>
        <p:blipFill>
          <a:blip r:embed="rId4"/>
          <a:stretch/>
        </p:blipFill>
        <p:spPr>
          <a:xfrm>
            <a:off x="7931880" y="1080000"/>
            <a:ext cx="3809520" cy="500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TM03457475[[fn=Rámeček]]</Template>
  <TotalTime>20</TotalTime>
  <Application>LibreOffice/7.3.7.2$Linux_X86_64 LibreOffice_project/30$Build-2</Application>
  <AppVersion>15.0000</AppVersion>
  <Words>201</Words>
  <Paragraphs>47</Paragraphs>
  <Company>HP Inc.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2023-09-07T05:32:21Z</dcterms:created>
  <dc:creator>Sládeček David</dc:creator>
  <dc:description/>
  <dc:language>cs-CZ</dc:language>
  <cp:lastModifiedBy/>
  <dcterms:modified xsi:type="dcterms:W3CDTF">2024-09-15T19:01:17Z</dcterms:modified>
  <cp:revision>3</cp:revision>
  <dc:subject/>
  <dc:title>Programování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Širokoúhlá obrazovka</vt:lpwstr>
  </property>
  <property fmtid="{D5CDD505-2E9C-101B-9397-08002B2CF9AE}" pid="3" name="Slides">
    <vt:i4>6</vt:i4>
  </property>
</Properties>
</file>