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1F311E-934C-4E43-A159-9345A61372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E3A07C-CC25-4EFE-BD98-6953FEC9D8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AB447A-90CF-4566-8038-3666D0B0F7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84A73-1AC6-4C8B-8BB0-F7A77C6E59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Footer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2F5E8-0902-4867-936F-F9A81AC02F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154F2-3D50-499F-B602-95666830FB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42E1CE-6FB9-4185-BED4-8A6BE188D2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B2D7E6-A15B-4211-B1BA-F04324B09F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0901EB-EA48-46AC-8300-590E3070DF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FCE40-FF3F-48B1-A414-59DF780F1B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8600FF-CFF6-4192-B204-B45731612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4700" y="3000080"/>
            <a:ext cx="563040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57220" y="1124140"/>
            <a:ext cx="4410360" cy="170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Struktura, enumerace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2BBC18-6CAA-8D09-1C61-4B839DAA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CD206A-DEFC-64EE-8337-EFFF60BFFF5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Klíčové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slovo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struct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Hodnotový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datový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typ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latin typeface="+mn-lt"/>
                <a:ea typeface="+mn-ea"/>
                <a:cs typeface="+mn-cs"/>
              </a:rPr>
              <a:t>který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zapouzdřuje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jiné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hodnoty</a:t>
            </a:r>
            <a:endParaRPr lang="cs-CZ" sz="2400" dirty="0"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r>
              <a:rPr lang="cs-CZ" sz="2000" dirty="0">
                <a:latin typeface="+mn-lt"/>
                <a:ea typeface="+mn-ea"/>
                <a:cs typeface="+mn-cs"/>
              </a:rPr>
              <a:t>Vytváří se na zásobníku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Vhodné</a:t>
            </a:r>
            <a:r>
              <a:rPr lang="en-US" sz="2400" dirty="0">
                <a:latin typeface="+mn-lt"/>
                <a:ea typeface="+mn-ea"/>
                <a:cs typeface="+mn-cs"/>
              </a:rPr>
              <a:t> pro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reprezentaci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jednoduchých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objektů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Nemají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zbytečnou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složitost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oproti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objektům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vytvořené</a:t>
            </a:r>
            <a:r>
              <a:rPr lang="en-US" sz="2400" dirty="0">
                <a:latin typeface="+mn-lt"/>
                <a:ea typeface="+mn-ea"/>
                <a:cs typeface="+mn-cs"/>
              </a:rPr>
              <a:t> z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třídy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Výhodou</a:t>
            </a:r>
            <a:r>
              <a:rPr lang="en-US" sz="2400" dirty="0">
                <a:latin typeface="+mn-lt"/>
                <a:ea typeface="+mn-ea"/>
                <a:cs typeface="+mn-cs"/>
              </a:rPr>
              <a:t> je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vyšší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rychlost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při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manipulaci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oproti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třídám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Méně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náročnější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paměť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i="1" dirty="0"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361CF08-2B59-FE28-754F-9383ADA60A01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1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C1EEA4-FDD6-C86E-6C11-040299BE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Syntaxe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6156B6-A242-B4DD-D521-A8BC80EE13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Pro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vytvoření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nové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struktury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využíváme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funkci</a:t>
            </a:r>
            <a:r>
              <a:rPr lang="en-US" sz="2000" dirty="0">
                <a:latin typeface="+mn-lt"/>
                <a:ea typeface="+mn-ea"/>
                <a:cs typeface="+mn-cs"/>
              </a:rPr>
              <a:t> – </a:t>
            </a:r>
            <a:r>
              <a:rPr lang="en-US" sz="2000" b="1" dirty="0">
                <a:latin typeface="+mn-lt"/>
                <a:ea typeface="+mn-ea"/>
                <a:cs typeface="+mn-cs"/>
              </a:rPr>
              <a:t>KONSTRUKTOR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Jedná</a:t>
            </a:r>
            <a:r>
              <a:rPr lang="en-US" sz="2000" dirty="0">
                <a:latin typeface="+mn-lt"/>
                <a:ea typeface="+mn-ea"/>
                <a:cs typeface="+mn-cs"/>
              </a:rPr>
              <a:t> se 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funkci</a:t>
            </a:r>
            <a:r>
              <a:rPr lang="en-US" sz="2000" dirty="0"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která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vyhradí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prostor</a:t>
            </a:r>
            <a:r>
              <a:rPr lang="en-US" sz="2000" dirty="0">
                <a:latin typeface="+mn-lt"/>
                <a:ea typeface="+mn-ea"/>
                <a:cs typeface="+mn-cs"/>
              </a:rPr>
              <a:t> a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nastaví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hodnoty</a:t>
            </a:r>
            <a:r>
              <a:rPr lang="en-US" sz="2000" dirty="0">
                <a:latin typeface="+mn-lt"/>
                <a:ea typeface="+mn-ea"/>
                <a:cs typeface="+mn-cs"/>
              </a:rPr>
              <a:t> pro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všechny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prvky</a:t>
            </a:r>
            <a:r>
              <a:rPr lang="en-US" sz="2000" dirty="0"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které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struktura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seskupuje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Každá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struktura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má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implicitně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jeden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prázdný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konstruktor</a:t>
            </a:r>
            <a:r>
              <a:rPr lang="en-US" sz="2000" dirty="0">
                <a:latin typeface="+mn-lt"/>
                <a:ea typeface="+mn-ea"/>
                <a:cs typeface="+mn-cs"/>
              </a:rPr>
              <a:t>, ale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může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jich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mít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víc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dle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potřeby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Hodnoty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jsou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uložené</a:t>
            </a:r>
            <a:r>
              <a:rPr lang="en-US" sz="2000" dirty="0">
                <a:latin typeface="+mn-lt"/>
                <a:ea typeface="+mn-ea"/>
                <a:cs typeface="+mn-cs"/>
              </a:rPr>
              <a:t> v PROPERTIES,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které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můžeme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nastavit</a:t>
            </a:r>
            <a:r>
              <a:rPr lang="en-US" sz="2000" dirty="0">
                <a:latin typeface="+mn-lt"/>
                <a:ea typeface="+mn-ea"/>
                <a:cs typeface="+mn-cs"/>
              </a:rPr>
              <a:t> pro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editaci</a:t>
            </a:r>
            <a:r>
              <a:rPr lang="en-US" sz="2000" dirty="0">
                <a:latin typeface="+mn-lt"/>
                <a:ea typeface="+mn-ea"/>
                <a:cs typeface="+mn-cs"/>
              </a:rPr>
              <a:t> a </a:t>
            </a:r>
            <a:r>
              <a:rPr lang="en-US" sz="2000" dirty="0" err="1">
                <a:latin typeface="+mn-lt"/>
                <a:ea typeface="+mn-ea"/>
                <a:cs typeface="+mn-cs"/>
              </a:rPr>
              <a:t>čtení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9F4DF3A-1A68-6880-89A7-0834478D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93" y="2484255"/>
            <a:ext cx="4498154" cy="371424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31573C-9364-F971-16FC-4D70353162BE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8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7F9850-C0CA-3EEE-6984-61FEC53B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Struktura 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 více konstruktory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A335D8B-D995-7B9F-9DCB-5B5985F9B41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 volání konstruktoru využíváme klíčového slova </a:t>
            </a: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3014A0A-10D5-4180-1E4F-41A5C4EA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36" y="557360"/>
            <a:ext cx="3452302" cy="5632704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C4591BF-95DB-A0D3-603A-1C0858342DEF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088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B00E1-0BB7-80A9-AD69-A486243C0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5DDF465-0D45-2F8B-3354-6AA64B22A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3A08B9-F5D7-A1FB-57B8-BE2AA2DF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Práce se strukturou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0D805-1877-2923-CBBE-90D64A1A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284DE0-F60B-2C27-438C-7C1F00C1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9AB56E-410B-3E90-D8F7-CC91778A21F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Po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vytvoření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struktury</a:t>
            </a:r>
            <a:r>
              <a:rPr lang="en-US" sz="2000" dirty="0">
                <a:latin typeface="+mn-lt"/>
                <a:ea typeface="+mn-ea"/>
                <a:cs typeface="+mn-cs"/>
              </a:rPr>
              <a:t> s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pomocí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konstruktoru</a:t>
            </a:r>
            <a:r>
              <a:rPr lang="en-US" sz="2000" dirty="0"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lze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přistoupit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br>
              <a:rPr lang="cs-CZ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k </a:t>
            </a:r>
            <a:r>
              <a:rPr lang="en-US" sz="2000" dirty="0" err="1">
                <a:latin typeface="+mn-lt"/>
                <a:ea typeface="+mn-ea"/>
                <a:cs typeface="+mn-cs"/>
              </a:rPr>
              <a:t>hodnotám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S </a:t>
            </a:r>
            <a:r>
              <a:rPr lang="en-US" sz="2000" dirty="0" err="1">
                <a:latin typeface="+mn-lt"/>
                <a:ea typeface="+mn-ea"/>
                <a:cs typeface="+mn-cs"/>
              </a:rPr>
              <a:t>hodnotami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lze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pracovat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podle</a:t>
            </a:r>
            <a:r>
              <a:rPr lang="en-US" sz="2000" dirty="0">
                <a:latin typeface="+mn-lt"/>
                <a:ea typeface="+mn-ea"/>
                <a:cs typeface="+mn-cs"/>
              </a:rPr>
              <a:t> toho. </a:t>
            </a:r>
            <a:r>
              <a:rPr lang="en-US" sz="2000" dirty="0" err="1">
                <a:latin typeface="+mn-lt"/>
                <a:ea typeface="+mn-ea"/>
                <a:cs typeface="+mn-cs"/>
              </a:rPr>
              <a:t>zda</a:t>
            </a:r>
            <a:r>
              <a:rPr lang="en-US" sz="2000" dirty="0">
                <a:latin typeface="+mn-lt"/>
                <a:ea typeface="+mn-ea"/>
                <a:cs typeface="+mn-cs"/>
              </a:rPr>
              <a:t> je properties </a:t>
            </a:r>
            <a:r>
              <a:rPr lang="en-US" sz="2000" dirty="0" err="1">
                <a:latin typeface="+mn-lt"/>
                <a:ea typeface="+mn-ea"/>
                <a:cs typeface="+mn-cs"/>
              </a:rPr>
              <a:t>uvedena</a:t>
            </a:r>
            <a:r>
              <a:rPr lang="en-US" sz="2000" dirty="0">
                <a:latin typeface="+mn-lt"/>
                <a:ea typeface="+mn-ea"/>
                <a:cs typeface="+mn-cs"/>
              </a:rPr>
              <a:t> pro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čtení</a:t>
            </a:r>
            <a:r>
              <a:rPr lang="en-US" sz="2000" dirty="0">
                <a:latin typeface="+mn-lt"/>
                <a:ea typeface="+mn-ea"/>
                <a:cs typeface="+mn-cs"/>
              </a:rPr>
              <a:t> (get)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nebo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zápis</a:t>
            </a:r>
            <a:r>
              <a:rPr lang="en-US" sz="2000" dirty="0">
                <a:latin typeface="+mn-lt"/>
                <a:ea typeface="+mn-ea"/>
                <a:cs typeface="+mn-cs"/>
              </a:rPr>
              <a:t> (set)</a:t>
            </a:r>
            <a:endParaRPr lang="cs-CZ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+mn-lt"/>
                <a:ea typeface="+mn-ea"/>
                <a:cs typeface="+mn-cs"/>
              </a:rPr>
              <a:t>S hodnotami následně lze pracovat jako s běžnou proměnnou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F6FB1F-786D-EF76-91AC-219C85358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F4D64F-FA13-E8C0-171F-063CE7D52B57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02D4F9-01DD-BD05-9359-24C8B3ED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26" y="3389366"/>
            <a:ext cx="6035251" cy="17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9DC56C-BFF3-B067-6E42-A726FB7E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Enumerace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6A7210C-BC84-54B3-22BB-E3AADBDB1C3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Výčtový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datový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typ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reprezentující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sadu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pojmenovaných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konstant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Ideální</a:t>
            </a:r>
            <a:r>
              <a:rPr lang="en-US" sz="2400" dirty="0">
                <a:latin typeface="+mn-lt"/>
                <a:ea typeface="+mn-ea"/>
                <a:cs typeface="+mn-cs"/>
              </a:rPr>
              <a:t> pro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situace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latin typeface="+mn-lt"/>
                <a:ea typeface="+mn-ea"/>
                <a:cs typeface="+mn-cs"/>
              </a:rPr>
              <a:t>kdy</a:t>
            </a:r>
            <a:r>
              <a:rPr lang="en-US" sz="2400" dirty="0">
                <a:latin typeface="+mn-lt"/>
                <a:ea typeface="+mn-ea"/>
                <a:cs typeface="+mn-cs"/>
              </a:rPr>
              <a:t> je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třeba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předdefinovat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pevné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hodnoty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Klíčové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slovo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latin typeface="+mn-lt"/>
                <a:ea typeface="+mn-ea"/>
                <a:cs typeface="+mn-cs"/>
              </a:rPr>
              <a:t>enum</a:t>
            </a:r>
            <a:endParaRPr lang="en-US" sz="2400" i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+mn-ea"/>
                <a:cs typeface="+mn-cs"/>
              </a:rPr>
              <a:t>Pořadí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položek</a:t>
            </a:r>
            <a:r>
              <a:rPr lang="en-US" sz="2400" dirty="0">
                <a:latin typeface="+mn-lt"/>
                <a:ea typeface="+mn-ea"/>
                <a:cs typeface="+mn-cs"/>
              </a:rPr>
              <a:t> je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důležité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první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zapsaná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položka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má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hodnotu</a:t>
            </a:r>
            <a:r>
              <a:rPr lang="en-US" sz="2400" dirty="0">
                <a:latin typeface="+mn-lt"/>
                <a:ea typeface="+mn-ea"/>
                <a:cs typeface="+mn-cs"/>
              </a:rPr>
              <a:t> 0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V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případě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potřeby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lze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využít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přetypování</a:t>
            </a:r>
            <a:r>
              <a:rPr lang="en-US" sz="2400" dirty="0">
                <a:latin typeface="+mn-lt"/>
                <a:ea typeface="+mn-ea"/>
                <a:cs typeface="+mn-cs"/>
              </a:rPr>
              <a:t> pro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získání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hodnoty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hodnoty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enumerace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54045A-D6D2-599E-6DA9-387E19C1450D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67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1EBCAB-05FD-C586-88AC-D59BB37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Syntaxe enumerace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92BBDA-8346-B439-682C-3B5F4FB2B6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Enumeraci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využíváme</a:t>
            </a:r>
            <a:r>
              <a:rPr lang="en-US" sz="2000" dirty="0">
                <a:latin typeface="+mn-lt"/>
                <a:ea typeface="+mn-ea"/>
                <a:cs typeface="+mn-cs"/>
              </a:rPr>
              <a:t> v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momentě</a:t>
            </a:r>
            <a:r>
              <a:rPr lang="en-US" sz="2000" dirty="0"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kdy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chceme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popsat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výčet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konkrétních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hodnot</a:t>
            </a:r>
            <a:r>
              <a:rPr lang="en-US" sz="2000" dirty="0"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které</a:t>
            </a:r>
            <a:r>
              <a:rPr lang="en-US" sz="2000" dirty="0">
                <a:latin typeface="+mn-lt"/>
                <a:ea typeface="+mn-ea"/>
                <a:cs typeface="+mn-cs"/>
              </a:rPr>
              <a:t> se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nebudou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rozšiřovat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+mn-lt"/>
                <a:ea typeface="+mn-ea"/>
                <a:cs typeface="+mn-cs"/>
              </a:rPr>
              <a:t>Stav </a:t>
            </a:r>
            <a:r>
              <a:rPr lang="en-US" sz="1600" dirty="0" err="1">
                <a:latin typeface="+mn-lt"/>
                <a:ea typeface="+mn-ea"/>
                <a:cs typeface="+mn-cs"/>
              </a:rPr>
              <a:t>objednávky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+mn-lt"/>
                <a:ea typeface="+mn-ea"/>
                <a:cs typeface="+mn-cs"/>
              </a:rPr>
              <a:t>Dny</a:t>
            </a:r>
            <a:r>
              <a:rPr lang="en-US" sz="1600" dirty="0">
                <a:latin typeface="+mn-lt"/>
                <a:ea typeface="+mn-ea"/>
                <a:cs typeface="+mn-cs"/>
              </a:rPr>
              <a:t> v </a:t>
            </a:r>
            <a:r>
              <a:rPr lang="en-US" sz="1600" dirty="0" err="1">
                <a:latin typeface="+mn-lt"/>
                <a:ea typeface="+mn-ea"/>
                <a:cs typeface="+mn-cs"/>
              </a:rPr>
              <a:t>týdnu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+mn-lt"/>
                <a:ea typeface="+mn-ea"/>
                <a:cs typeface="+mn-cs"/>
              </a:rPr>
              <a:t>Seznam</a:t>
            </a:r>
            <a:r>
              <a:rPr lang="en-US" sz="1600" dirty="0">
                <a:latin typeface="+mn-lt"/>
                <a:ea typeface="+mn-ea"/>
                <a:cs typeface="+mn-cs"/>
              </a:rPr>
              <a:t> </a:t>
            </a:r>
            <a:r>
              <a:rPr lang="en-US" sz="1600" dirty="0" err="1">
                <a:latin typeface="+mn-lt"/>
                <a:ea typeface="+mn-ea"/>
                <a:cs typeface="+mn-cs"/>
              </a:rPr>
              <a:t>hratelných</a:t>
            </a:r>
            <a:r>
              <a:rPr lang="en-US" sz="1600" dirty="0">
                <a:latin typeface="+mn-lt"/>
                <a:ea typeface="+mn-ea"/>
                <a:cs typeface="+mn-cs"/>
              </a:rPr>
              <a:t> </a:t>
            </a:r>
            <a:r>
              <a:rPr lang="cs-CZ" sz="1600" dirty="0">
                <a:latin typeface="+mn-lt"/>
                <a:ea typeface="+mn-ea"/>
                <a:cs typeface="+mn-cs"/>
              </a:rPr>
              <a:t>ras</a:t>
            </a:r>
            <a:endParaRPr lang="en-US" sz="1600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2115DAF-D74C-8058-378A-B94F6FEE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60" y="2484255"/>
            <a:ext cx="4484421" cy="37142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E701B9F-5164-D12A-70A1-02A52856C0FE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0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D9F154-8B1F-DDC6-96DD-77A063AF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2496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Enumarace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8E8B0F-AC78-0B0D-DD13-F72225A715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99609" y="3224464"/>
            <a:ext cx="4171994" cy="24966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použití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enumerace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můžeme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vyžadovat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aby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některé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položky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měly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specifickou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hodnotu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Nastavíme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nějakou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specifiky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následná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položka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bude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číslovat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dál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od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specifické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hodnoty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1C3C522-66FF-7CCD-F633-53C5CD74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732739"/>
            <a:ext cx="5608830" cy="3281946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188F66-6290-28D4-A918-179F167F6C1C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82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260</Words>
  <Application>Microsoft Office PowerPoint</Application>
  <PresentationFormat>Širokoúhlá obrazovka</PresentationFormat>
  <Paragraphs>42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Programování</vt:lpstr>
      <vt:lpstr>Struktura</vt:lpstr>
      <vt:lpstr>Syntaxe</vt:lpstr>
      <vt:lpstr>Struktura  s více konstruktory</vt:lpstr>
      <vt:lpstr>Práce se strukturou</vt:lpstr>
      <vt:lpstr>Enumerace</vt:lpstr>
      <vt:lpstr>Syntaxe enumerace</vt:lpstr>
      <vt:lpstr>Enumarace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254</cp:revision>
  <dcterms:created xsi:type="dcterms:W3CDTF">2024-06-17T08:40:16Z</dcterms:created>
  <dcterms:modified xsi:type="dcterms:W3CDTF">2025-01-20T09:51:22Z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