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1F311E-934C-4E43-A159-9345A6137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E3A07C-CC25-4EFE-BD98-6953FEC9D8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AB447A-90CF-4566-8038-3666D0B0F7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B84A73-1AC6-4C8B-8BB0-F7A77C6E59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27B75E-A2F8-4825-B1A9-D35641F5B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C80762-F7D1-4ADB-88A0-757D3F28DF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F756F6-7F7A-4347-9F65-A6FEBECFDC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7E7C2E-F886-4ECB-A08F-5285FF63F1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63360E-6253-47D4-AD54-08367D16C9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0990ED-3198-4972-A592-FC4A5A6D70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5C8AAE-0C36-457D-8DAE-2E77CC977B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BC198-EF36-41F8-9910-09D77BB0D4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270085-8F6B-4A9E-9BFE-D3131E193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957051-C46A-4A2B-BD0A-5AAAE6ECF7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CCDF27-1247-4494-9AAB-043AB9DFE6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F8F3BB-F769-40A2-B727-07CF485C60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3E770A-A683-4042-AC45-51474FFF2D3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2F5E8-0902-4867-936F-F9A81AC02F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A154F2-3D50-499F-B602-95666830FB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42E1CE-6FB9-4185-BED4-8A6BE188D2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2D7E6-A15B-4211-B1BA-F04324B09FB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0901EB-EA48-46AC-8300-590E3070DF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FCE40-FF3F-48B1-A414-59DF780F1B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8600FF-CFF6-4192-B204-B45731612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Klikněte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pro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úpravu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formátu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textu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</a:rPr>
              <a:t>nadpisu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Klikněte pro úpravu formátu textu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Druhá úroveň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Třetí úroveň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Čtvrtá úroveň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Pátá úroveň osnovy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Šestá úroveň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</a:rPr>
              <a:t>Sedmá úroveň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cs-CZ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cs-CZ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b="0" lang="en-US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Kliknutím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lze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upravit </a:t>
            </a:r>
            <a:r>
              <a:rPr b="0" lang="cs-CZ" sz="4400" spc="-1" strike="noStrike">
                <a:solidFill>
                  <a:srgbClr val="000000"/>
                </a:solidFill>
                <a:latin typeface="Arial"/>
                <a:ea typeface="DejaVu Sans"/>
              </a:rPr>
              <a:t>styl.</a:t>
            </a:r>
            <a:endParaRPr b="0" lang="cs-CZ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Po kliknutí můžete upravovat styly textu v předloze.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Druhá úroveň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000" spc="-1" strike="noStrike">
                <a:solidFill>
                  <a:srgbClr val="000000"/>
                </a:solidFill>
                <a:latin typeface="Arial"/>
                <a:ea typeface="DejaVu Sans"/>
              </a:rPr>
              <a:t>Třetí úroveň</a:t>
            </a:r>
            <a:endParaRPr b="0" lang="cs-CZ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Čtvrtá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1800" spc="-1" strike="noStrike">
                <a:solidFill>
                  <a:srgbClr val="000000"/>
                </a:solidFill>
                <a:latin typeface="Arial"/>
                <a:ea typeface="DejaVu Sans"/>
              </a:rPr>
              <a:t>Pátá úroveň</a:t>
            </a:r>
            <a:endParaRPr b="0" lang="cs-CZ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cs-CZ" sz="1400" spc="-1" strike="noStrike">
                <a:latin typeface="Times New Roman"/>
              </a:defRPr>
            </a:lvl1pPr>
          </a:lstStyle>
          <a:p>
            <a:r>
              <a:rPr b="0" lang="cs-CZ" sz="1400" spc="-1" strike="noStrike">
                <a:latin typeface="Times New Roman"/>
              </a:rPr>
              <a:t>&lt;datum/čas&gt;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4D50B-1F06-427E-8324-ADA749B7B33C}" type="slidenum">
              <a:rPr b="0" lang="en-US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0200" y="296064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cs" sz="5400" spc="-1" strike="noStrike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b="0" lang="cs-CZ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38720" y="95292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cs" sz="2000" spc="-1" strike="noStrike">
                <a:solidFill>
                  <a:srgbClr val="000000"/>
                </a:solidFill>
                <a:latin typeface="Aptos"/>
                <a:ea typeface="DejaVu Sans"/>
              </a:rPr>
              <a:t>Funkce, rekurznivní funkce</a:t>
            </a:r>
            <a:endParaRPr b="0" lang="cs-CZ" sz="2000" spc="-1" strike="noStrike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Obrázek 5" descr="Logo v detailu&#10;&#10;Automaticky generovaný popis"/>
          <p:cNvPicPr/>
          <p:nvPr/>
        </p:nvPicPr>
        <p:blipFill>
          <a:blip r:embed="rId1"/>
          <a:srcRect l="0" t="0" r="26" b="0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2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08560" y="387000"/>
            <a:ext cx="9236520" cy="11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5400" spc="-1" strike="noStrike">
                <a:solidFill>
                  <a:srgbClr val="000000"/>
                </a:solidFill>
                <a:latin typeface="Arial"/>
                <a:ea typeface="DejaVu Sans"/>
              </a:rPr>
              <a:t>Třída a </a:t>
            </a:r>
            <a:r>
              <a:rPr b="0" lang="cs-CZ" sz="5400" spc="-1" strike="noStrike">
                <a:solidFill>
                  <a:srgbClr val="000000"/>
                </a:solidFill>
                <a:latin typeface="Arial"/>
                <a:ea typeface="DejaVu Sans"/>
              </a:rPr>
              <a:t>Struktu</a:t>
            </a:r>
            <a:r>
              <a:rPr b="0" lang="cs-CZ" sz="5400" spc="-1" strike="noStrike">
                <a:solidFill>
                  <a:srgbClr val="000000"/>
                </a:solidFill>
                <a:latin typeface="Arial"/>
                <a:ea typeface="DejaVu Sans"/>
              </a:rPr>
              <a:t>ra</a:t>
            </a:r>
            <a:endParaRPr b="0" lang="cs-CZ" sz="5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4" name="Group 24"/>
          <p:cNvGrpSpPr/>
          <p:nvPr/>
        </p:nvGrpSpPr>
        <p:grpSpPr>
          <a:xfrm>
            <a:off x="-360" y="1998360"/>
            <a:ext cx="11695320" cy="781560"/>
            <a:chOff x="-360" y="1998360"/>
            <a:chExt cx="11695320" cy="781560"/>
          </a:xfrm>
        </p:grpSpPr>
        <p:sp>
          <p:nvSpPr>
            <p:cNvPr id="95" name="Rectangle 25"/>
            <p:cNvSpPr/>
            <p:nvPr/>
          </p:nvSpPr>
          <p:spPr>
            <a:xfrm rot="5400000">
              <a:off x="11228400" y="2313000"/>
              <a:ext cx="781200" cy="151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Rectangle 26"/>
            <p:cNvSpPr/>
            <p:nvPr/>
          </p:nvSpPr>
          <p:spPr>
            <a:xfrm flipH="1" flipV="1">
              <a:off x="-720" y="1998720"/>
              <a:ext cx="11454120" cy="781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" name="Rectangle 28"/>
          <p:cNvSpPr/>
          <p:nvPr/>
        </p:nvSpPr>
        <p:spPr>
          <a:xfrm>
            <a:off x="0" y="2203200"/>
            <a:ext cx="11382840" cy="41475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93800" y="2599560"/>
            <a:ext cx="10143360" cy="3435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C# se řadí mezi objektově orientované programovací jazyky (OOP)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Objekt je konkrétní instance </a:t>
            </a: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třídy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Třída definuje předpis objektů, jeho atributy a metody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Atributy chápeme jako vlastnosti objektů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Metody jsou funkce, které nad objekty můžeme spouštět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Hodnotový typ je konkrétní instance </a:t>
            </a: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struktury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Struktury rovněž obsahují metody, které lze nad strukturami spouštět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Atributy jsou zde nahrazeny konstantami, které struktury poskytují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Příklady struktur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– všechny datové typy (int, double, bool, …)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Příklady tříd </a:t>
            </a: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– Console, Array, String, …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Jako vývojáři si můžeme vytvářet vlastní třídy a struktury – </a:t>
            </a:r>
            <a:r>
              <a:rPr b="1" lang="cs-CZ" sz="2800" spc="-1" strike="noStrike">
                <a:solidFill>
                  <a:srgbClr val="000000"/>
                </a:solidFill>
                <a:latin typeface="Arial"/>
                <a:ea typeface="DejaVu Sans"/>
              </a:rPr>
              <a:t>více později</a:t>
            </a:r>
            <a:endParaRPr b="0" lang="cs-CZ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7"/>
          </p:nvPr>
        </p:nvSpPr>
        <p:spPr>
          <a:xfrm>
            <a:off x="8610480" y="6492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DB9C0DE6-17DB-4154-A208-6C45A87951A6}" type="slidenum">
              <a:rPr b="0" lang="en-US" sz="1200" spc="-1" strike="noStrike">
                <a:solidFill>
                  <a:srgbClr val="787878"/>
                </a:solidFill>
                <a:latin typeface="Aptos"/>
                <a:ea typeface="DejaVu Sans"/>
              </a:rPr>
              <a:t>2</a:t>
            </a:fld>
            <a:endParaRPr b="0" lang="cs-CZ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33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" name="Group 35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102" name="Rectangle 36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Rectangle 37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Rectangle 38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5" name="Rectangle 40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4800" spc="-1" strike="noStrike">
                <a:solidFill>
                  <a:srgbClr val="000000"/>
                </a:solidFill>
                <a:latin typeface="Arial"/>
                <a:ea typeface="DejaVu Sans"/>
              </a:rPr>
              <a:t>Další </a:t>
            </a:r>
            <a:r>
              <a:rPr b="0" lang="cs-CZ" sz="4800" spc="-1" strike="noStrike">
                <a:solidFill>
                  <a:srgbClr val="000000"/>
                </a:solidFill>
                <a:latin typeface="Arial"/>
                <a:ea typeface="DejaVu Sans"/>
              </a:rPr>
              <a:t>předdefi</a:t>
            </a:r>
            <a:r>
              <a:rPr b="0" lang="cs-CZ" sz="4800" spc="-1" strike="noStrike">
                <a:solidFill>
                  <a:srgbClr val="000000"/>
                </a:solidFill>
                <a:latin typeface="Arial"/>
                <a:ea typeface="DejaVu Sans"/>
              </a:rPr>
              <a:t>nované </a:t>
            </a:r>
            <a:r>
              <a:rPr b="0" lang="cs-CZ" sz="4800" spc="-1" strike="noStrike">
                <a:solidFill>
                  <a:srgbClr val="000000"/>
                </a:solidFill>
                <a:latin typeface="Arial"/>
                <a:ea typeface="DejaVu Sans"/>
              </a:rPr>
              <a:t>metody</a:t>
            </a:r>
            <a:endParaRPr b="0" lang="cs-CZ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45080" y="3017520"/>
            <a:ext cx="9941040" cy="31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 kolekci pole a list jsou další metody odvislé od uložených hodnot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Číselné hodnoty: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Sum() – součet všech hodnot v kolekci 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Average() – průměrná hodnota v kolekci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Min(), Max() – zjištění extrémů v kolekci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Řetězcové hodnoty: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cs-CZ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Contains() – zjištění, zda je hodnota v kolekci</a:t>
            </a:r>
            <a:endParaRPr b="0" lang="cs-CZ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Straight Connector 42"/>
          <p:cNvSpPr/>
          <p:nvPr/>
        </p:nvSpPr>
        <p:spPr>
          <a:xfrm flipH="1">
            <a:off x="838080" y="6485040"/>
            <a:ext cx="10515600" cy="360"/>
          </a:xfrm>
          <a:prstGeom prst="line">
            <a:avLst/>
          </a:prstGeom>
          <a:ln w="57150">
            <a:solidFill>
              <a:srgbClr val="0f9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PlaceHolder 3"/>
          <p:cNvSpPr>
            <a:spLocks noGrp="1"/>
          </p:cNvSpPr>
          <p:nvPr>
            <p:ph type="sldNum" idx="8"/>
          </p:nvPr>
        </p:nvSpPr>
        <p:spPr>
          <a:xfrm>
            <a:off x="8610480" y="649224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b="0" lang="en-US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E28E3722-1787-45E4-AFBC-651B167D1178}" type="slidenum">
              <a:rPr b="0" lang="en-US" sz="1200" spc="-1" strike="noStrike">
                <a:solidFill>
                  <a:srgbClr val="787878"/>
                </a:solidFill>
                <a:latin typeface="Aptos"/>
                <a:ea typeface="DejaVu Sans"/>
              </a:rPr>
              <a:t>3</a:t>
            </a:fld>
            <a:endParaRPr b="0" lang="cs-CZ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Application>LibreOffice/7.3.7.2$Linux_X86_64 LibreOffice_project/30$Build-2</Application>
  <AppVersion>15.0000</AppVersion>
  <Words>754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2024-06-17T08:40:16Z</dcterms:created>
  <dc:creator>Sládeček David</dc:creator>
  <dc:description/>
  <dc:language>cs-CZ</dc:language>
  <cp:lastModifiedBy/>
  <dcterms:modified xsi:type="dcterms:W3CDTF">2024-12-11T17:40:45Z</dcterms:modified>
  <cp:revision>237</cp:revision>
  <dc:subject/>
  <dc:title>Programování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