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Funkce a jejich atributy, přetížení funkcí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EE8C86-469C-4217-9805-4224DED1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cs-CZ" dirty="0"/>
              <a:t>Vytváření vlastních funkcí - procvičení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33EF30-8351-4034-8378-D069B3B6B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8879"/>
            <a:ext cx="8596668" cy="433248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cs-CZ" dirty="0"/>
              <a:t>Funkce, která přijímá jako vstupní parametry dvě čísla a vrací jejich součet</a:t>
            </a:r>
          </a:p>
          <a:p>
            <a:pPr>
              <a:buFont typeface="+mj-lt"/>
              <a:buAutoNum type="arabicPeriod"/>
            </a:pPr>
            <a:r>
              <a:rPr lang="cs-CZ" dirty="0"/>
              <a:t>Funkce, která rozhodne, zda celé číslo, které obdrží je dělitelné 6</a:t>
            </a:r>
          </a:p>
          <a:p>
            <a:pPr>
              <a:buFont typeface="+mj-lt"/>
              <a:buAutoNum type="arabicPeriod"/>
            </a:pPr>
            <a:r>
              <a:rPr lang="cs-CZ" dirty="0"/>
              <a:t>Funkce, která přijme jméno a věk hráče a vypíše na výstup hráčovu přezdívku, která bude ve tvaru Jméno_Věk</a:t>
            </a:r>
          </a:p>
          <a:p>
            <a:pPr>
              <a:buFont typeface="+mj-lt"/>
              <a:buAutoNum type="arabicPeriod"/>
            </a:pPr>
            <a:r>
              <a:rPr lang="cs-CZ" dirty="0"/>
              <a:t>Funkce, která přijme na vstup pole celých čísel a celé číslo. Funkce nám vrátí pole čísel, kde každé číslo v poli je vynásobeno číslem, které funkce obdržela</a:t>
            </a:r>
          </a:p>
          <a:p>
            <a:pPr>
              <a:buFont typeface="+mj-lt"/>
              <a:buAutoNum type="arabicPeriod"/>
            </a:pPr>
            <a:r>
              <a:rPr lang="cs-CZ" dirty="0"/>
              <a:t>Funkce, která načte celé číslo a řetězec. Funkce nám zadaný řetězec vypíše tolikrát, kolikrát jsme zadali. Pokud je vstupní číslo 0 nebo záporné, tak vypíšeme „neplatný vstup“</a:t>
            </a:r>
          </a:p>
          <a:p>
            <a:pPr>
              <a:buFont typeface="+mj-lt"/>
              <a:buAutoNum type="arabicPeriod"/>
            </a:pPr>
            <a:r>
              <a:rPr lang="cs-CZ" dirty="0"/>
              <a:t>Funkce, která načte pole čísel a vrátí aritmetický průměr hodnot</a:t>
            </a:r>
          </a:p>
          <a:p>
            <a:pPr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25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1F51CE-B775-4E4F-97B8-1B300C03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0898"/>
          </a:xfrm>
        </p:spPr>
        <p:txBody>
          <a:bodyPr/>
          <a:lstStyle/>
          <a:p>
            <a:r>
              <a:rPr lang="cs-CZ" dirty="0"/>
              <a:t>Hlavní funkce programu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DF8CF42-33EB-4251-A18A-EADB9B82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583"/>
            <a:ext cx="8596668" cy="4465780"/>
          </a:xfrm>
        </p:spPr>
        <p:txBody>
          <a:bodyPr/>
          <a:lstStyle/>
          <a:p>
            <a:r>
              <a:rPr lang="cs-CZ" dirty="0"/>
              <a:t>Hlavní </a:t>
            </a:r>
            <a:r>
              <a:rPr lang="cs-CZ" dirty="0" err="1"/>
              <a:t>Main</a:t>
            </a:r>
            <a:r>
              <a:rPr lang="cs-CZ" dirty="0"/>
              <a:t> funkce</a:t>
            </a:r>
          </a:p>
          <a:p>
            <a:r>
              <a:rPr lang="cs-CZ" dirty="0"/>
              <a:t>Prvně spouštěná funkce při zapnutí aplikace</a:t>
            </a:r>
          </a:p>
          <a:p>
            <a:r>
              <a:rPr lang="cs-CZ" dirty="0"/>
              <a:t>Vlastní kód a volání dalších funkcí píšeme do složených závorek</a:t>
            </a:r>
          </a:p>
          <a:p>
            <a:r>
              <a:rPr lang="cs-CZ" dirty="0"/>
              <a:t>Vstupní argumenty hlavní funkce, které se vkládají jako parametry při spuštění – pole řetězců</a:t>
            </a:r>
          </a:p>
          <a:p>
            <a:r>
              <a:rPr lang="cs-CZ" dirty="0"/>
              <a:t>Podle argumentů hlavní funkce můžeme odlišit chování aplikace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00F615E-DCAE-4162-9984-3222F3DA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18" y="4388448"/>
            <a:ext cx="35433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0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281541-DD4D-474F-AD8C-129F86C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Metoda /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D23402-077C-4C9B-B98B-0E3CF7E5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8919"/>
            <a:ext cx="8596668" cy="4392444"/>
          </a:xfrm>
        </p:spPr>
        <p:txBody>
          <a:bodyPr/>
          <a:lstStyle/>
          <a:p>
            <a:r>
              <a:rPr lang="cs-CZ" dirty="0"/>
              <a:t>= blok kódu, který vykonává určitou úlohu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Před samotným voláním libovolné funkce je nutná její deklarace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Deklarovanou funkci již můžeme volat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C6A308F-CCD7-4FF5-808B-F68E05A9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55" y="2110646"/>
            <a:ext cx="5229225" cy="104775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3698250-27BD-4A76-A57D-82E0A82E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542" y="3654635"/>
            <a:ext cx="2762250" cy="79057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93BF462-FE78-4B17-9476-1401F26E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792" y="4879619"/>
            <a:ext cx="2193208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0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9F934-D996-45F2-AFE5-6D0410BE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7"/>
          </a:xfrm>
        </p:spPr>
        <p:txBody>
          <a:bodyPr/>
          <a:lstStyle/>
          <a:p>
            <a:r>
              <a:rPr lang="cs-CZ" dirty="0"/>
              <a:t>Deklarace funkce - viditelnost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D8714-BFCC-4D04-9964-47DC329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/>
          <a:lstStyle/>
          <a:p>
            <a:r>
              <a:rPr lang="cs-CZ" dirty="0"/>
              <a:t>Jako první uvádíme viditelnost funkce v našem programu</a:t>
            </a:r>
          </a:p>
          <a:p>
            <a:pPr lvl="1"/>
            <a:r>
              <a:rPr lang="cs-CZ" b="1" dirty="0"/>
              <a:t>Public</a:t>
            </a:r>
            <a:r>
              <a:rPr lang="cs-CZ" dirty="0"/>
              <a:t> – k funkci lze přistupovat z jakéhokoliv místa</a:t>
            </a:r>
          </a:p>
          <a:p>
            <a:pPr lvl="1"/>
            <a:r>
              <a:rPr lang="cs-CZ" b="1" dirty="0" err="1"/>
              <a:t>Private</a:t>
            </a:r>
            <a:r>
              <a:rPr lang="cs-CZ" dirty="0"/>
              <a:t> – k funkci lze přistupovat pouze ze stejné třídy nebo struktury</a:t>
            </a:r>
          </a:p>
          <a:p>
            <a:pPr lvl="1"/>
            <a:r>
              <a:rPr lang="cs-CZ" b="1" dirty="0" err="1"/>
              <a:t>Protected</a:t>
            </a:r>
            <a:r>
              <a:rPr lang="cs-CZ" dirty="0"/>
              <a:t> – k funkci lze přistupovat pouze ve stejné třídě nebo ve třídě odvozené z původní třídy</a:t>
            </a:r>
          </a:p>
          <a:p>
            <a:pPr lvl="1"/>
            <a:r>
              <a:rPr lang="cs-CZ" b="1" dirty="0" err="1"/>
              <a:t>Internal</a:t>
            </a:r>
            <a:endParaRPr lang="cs-CZ" b="1" dirty="0"/>
          </a:p>
          <a:p>
            <a:pPr lvl="1"/>
            <a:r>
              <a:rPr lang="cs-CZ" b="1" dirty="0" err="1"/>
              <a:t>Protected</a:t>
            </a:r>
            <a:r>
              <a:rPr lang="cs-CZ" b="1" dirty="0"/>
              <a:t> </a:t>
            </a:r>
            <a:r>
              <a:rPr lang="cs-CZ" b="1" dirty="0" err="1"/>
              <a:t>internal</a:t>
            </a:r>
            <a:endParaRPr lang="cs-CZ" b="1" dirty="0"/>
          </a:p>
          <a:p>
            <a:pPr lvl="1"/>
            <a:r>
              <a:rPr lang="cs-CZ" b="1" dirty="0" err="1"/>
              <a:t>Private</a:t>
            </a:r>
            <a:r>
              <a:rPr lang="cs-CZ" b="1" dirty="0"/>
              <a:t> </a:t>
            </a:r>
            <a:r>
              <a:rPr lang="cs-CZ" b="1" dirty="0" err="1"/>
              <a:t>protected</a:t>
            </a:r>
            <a:endParaRPr lang="cs-CZ" b="1" dirty="0"/>
          </a:p>
          <a:p>
            <a:r>
              <a:rPr lang="cs-CZ" dirty="0"/>
              <a:t>Stejné parametry viditelnosti můžeme využít i u vlastností tříd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874B38A-37D2-4EB4-B713-3403525C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21" y="609600"/>
            <a:ext cx="2762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4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9F934-D996-45F2-AFE5-6D0410BE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7"/>
          </a:xfrm>
        </p:spPr>
        <p:txBody>
          <a:bodyPr/>
          <a:lstStyle/>
          <a:p>
            <a:r>
              <a:rPr lang="cs-CZ" dirty="0"/>
              <a:t>Deklarace funkce – návratový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D8714-BFCC-4D04-9964-47DC329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/>
          <a:lstStyle/>
          <a:p>
            <a:r>
              <a:rPr lang="cs-CZ" dirty="0"/>
              <a:t>Jako druhý údaj uvádíme návratový datový typ</a:t>
            </a:r>
          </a:p>
          <a:p>
            <a:r>
              <a:rPr lang="cs-CZ" dirty="0"/>
              <a:t>Návratový typ může být jakýkoliv jednoduchý datový typ</a:t>
            </a:r>
          </a:p>
          <a:p>
            <a:pPr lvl="1"/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bool</a:t>
            </a:r>
            <a:r>
              <a:rPr lang="cs-CZ" dirty="0"/>
              <a:t>, </a:t>
            </a:r>
            <a:r>
              <a:rPr lang="cs-CZ" dirty="0" err="1"/>
              <a:t>string</a:t>
            </a:r>
            <a:r>
              <a:rPr lang="cs-CZ" dirty="0"/>
              <a:t>, …</a:t>
            </a:r>
          </a:p>
          <a:p>
            <a:r>
              <a:rPr lang="cs-CZ" dirty="0"/>
              <a:t>Rovněž lze vracet i složené konstrukce</a:t>
            </a:r>
          </a:p>
          <a:p>
            <a:pPr lvl="1"/>
            <a:r>
              <a:rPr lang="cs-CZ" dirty="0"/>
              <a:t>Pole, seznamy, objekty, …</a:t>
            </a:r>
          </a:p>
          <a:p>
            <a:r>
              <a:rPr lang="cs-CZ" dirty="0"/>
              <a:t>Pokud nám má funkce něco vracet, musí se v ní objevit klíčové slovo </a:t>
            </a:r>
            <a:r>
              <a:rPr lang="cs-CZ" b="1" dirty="0">
                <a:solidFill>
                  <a:srgbClr val="FF0000"/>
                </a:solidFill>
              </a:rPr>
              <a:t>return</a:t>
            </a:r>
          </a:p>
          <a:p>
            <a:r>
              <a:rPr lang="cs-CZ" dirty="0">
                <a:solidFill>
                  <a:schemeClr val="tx1"/>
                </a:solidFill>
              </a:rPr>
              <a:t>V případě, že funkce nic nevrací, uvádíme jako návratový ty </a:t>
            </a:r>
            <a:r>
              <a:rPr lang="cs-CZ" dirty="0" err="1">
                <a:solidFill>
                  <a:schemeClr val="tx1"/>
                </a:solidFill>
              </a:rPr>
              <a:t>void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874B38A-37D2-4EB4-B713-3403525C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21" y="609600"/>
            <a:ext cx="2762250" cy="790575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BE22C3F-FFE8-43A4-9DD6-CEAC16AE0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20" y="4700978"/>
            <a:ext cx="2473241" cy="11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3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9F934-D996-45F2-AFE5-6D0410BE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7"/>
          </a:xfrm>
        </p:spPr>
        <p:txBody>
          <a:bodyPr/>
          <a:lstStyle/>
          <a:p>
            <a:r>
              <a:rPr lang="cs-CZ" dirty="0"/>
              <a:t>Deklarace funkce – název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D8714-BFCC-4D04-9964-47DC329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/>
          <a:lstStyle/>
          <a:p>
            <a:r>
              <a:rPr lang="cs-CZ" dirty="0"/>
              <a:t>Třetí povinnou položkou u deklarace uvádíme název funkce</a:t>
            </a:r>
          </a:p>
          <a:p>
            <a:r>
              <a:rPr lang="cs-CZ" dirty="0"/>
              <a:t>Stejné podmínky jako pro deklaraci proměnné</a:t>
            </a:r>
          </a:p>
          <a:p>
            <a:pPr lvl="1"/>
            <a:r>
              <a:rPr lang="cs-CZ" dirty="0"/>
              <a:t>Bez diakritiky</a:t>
            </a:r>
          </a:p>
          <a:p>
            <a:pPr lvl="1"/>
            <a:r>
              <a:rPr lang="cs-CZ" dirty="0"/>
              <a:t>Nesmí začínat číslem</a:t>
            </a:r>
          </a:p>
          <a:p>
            <a:pPr lvl="1"/>
            <a:r>
              <a:rPr lang="cs-CZ" dirty="0"/>
              <a:t>Nesmí obsahovat mezery</a:t>
            </a:r>
          </a:p>
          <a:p>
            <a:pPr lvl="2"/>
            <a:r>
              <a:rPr lang="cs-CZ" dirty="0"/>
              <a:t>Víceslovné názvy oddělujeme podtržítkem nebo velkým písmenem na počátku slova</a:t>
            </a:r>
          </a:p>
          <a:p>
            <a:r>
              <a:rPr lang="cs-CZ" dirty="0"/>
              <a:t>Oproti proměnné funkce začínají velkým písmenem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874B38A-37D2-4EB4-B713-3403525C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621" y="609600"/>
            <a:ext cx="2762250" cy="7905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69EA68CC-6B93-4086-A233-285E9531D0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175"/>
          <a:stretch/>
        </p:blipFill>
        <p:spPr>
          <a:xfrm>
            <a:off x="5469857" y="4818924"/>
            <a:ext cx="3804145" cy="122243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E5CC340-084A-4EBE-BD49-CDFC35F289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74"/>
          <a:stretch/>
        </p:blipFill>
        <p:spPr>
          <a:xfrm>
            <a:off x="1171523" y="4818924"/>
            <a:ext cx="3804145" cy="122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6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29F934-D996-45F2-AFE5-6D0410BE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397"/>
          </a:xfrm>
        </p:spPr>
        <p:txBody>
          <a:bodyPr/>
          <a:lstStyle/>
          <a:p>
            <a:r>
              <a:rPr lang="cs-CZ" dirty="0"/>
              <a:t>Deklarace funkce – vstupní proměnné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D8714-BFCC-4D04-9964-47DC3290A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/>
          <a:lstStyle/>
          <a:p>
            <a:r>
              <a:rPr lang="cs-CZ" dirty="0"/>
              <a:t>Vstupní proměnné funkce nám slouží jako vstupy do funkce</a:t>
            </a:r>
          </a:p>
          <a:p>
            <a:r>
              <a:rPr lang="cs-CZ" dirty="0"/>
              <a:t>Na základě vstupních proměnných můžeme ovlivnit celé chování funkce</a:t>
            </a:r>
          </a:p>
          <a:p>
            <a:r>
              <a:rPr lang="cs-CZ" dirty="0"/>
              <a:t>Vstupní proměnné uvádíme jako seznam oddělený čárkami</a:t>
            </a:r>
          </a:p>
          <a:p>
            <a:pPr lvl="1"/>
            <a:r>
              <a:rPr lang="cs-CZ" dirty="0"/>
              <a:t>Datový typ + název proměnné, pod kterým ji budeme používat v těle funkce 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Při volání funkce, která očekává vstupní proměnné musíme dodržet</a:t>
            </a:r>
          </a:p>
          <a:p>
            <a:pPr lvl="1"/>
            <a:r>
              <a:rPr lang="cs-CZ" dirty="0"/>
              <a:t>Počet proměnných</a:t>
            </a:r>
          </a:p>
          <a:p>
            <a:pPr lvl="1"/>
            <a:r>
              <a:rPr lang="cs-CZ" dirty="0"/>
              <a:t>Jejich datový typ</a:t>
            </a:r>
          </a:p>
          <a:p>
            <a:pPr lvl="1"/>
            <a:r>
              <a:rPr lang="cs-CZ" dirty="0"/>
              <a:t>Správné pořadí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ABE1452-E9EB-419F-BA11-D2E85601E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94"/>
          <a:stretch/>
        </p:blipFill>
        <p:spPr>
          <a:xfrm>
            <a:off x="1353672" y="3420887"/>
            <a:ext cx="7243991" cy="384514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9548708-AE88-4003-8E08-EF90D525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834" y="4944340"/>
            <a:ext cx="3987825" cy="54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9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2A5670-C591-4C36-87A8-7C4A4BF20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Přenesení hodnoty vstupních proměnných do hlavního těla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AD693C-5CFB-46EE-8E21-300D8530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Proměnné, které používáme uvnitř těla funkce nejsou dosažitelné mimo tělo funkce!</a:t>
            </a:r>
          </a:p>
          <a:p>
            <a:r>
              <a:rPr lang="cs-CZ" dirty="0"/>
              <a:t>Pokud uvnitř těla funkce změníme hodnotu vstupní proměnné a nevrátíme do hlavního vláknu programu tuto změnu proměnná se nám nezmění!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CD7E35C-508D-48CD-8ADA-CA01C421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646464"/>
            <a:ext cx="4043695" cy="262508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8285A8F-6500-4E0A-A065-24D146C1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51" y="3955450"/>
            <a:ext cx="5840553" cy="208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7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214051-20E6-4F4C-A294-B418C20D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Přetížení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2A20A8-E32B-41B8-81AF-3A807097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1175"/>
            <a:ext cx="8596668" cy="4550187"/>
          </a:xfrm>
        </p:spPr>
        <p:txBody>
          <a:bodyPr/>
          <a:lstStyle/>
          <a:p>
            <a:r>
              <a:rPr lang="cs-CZ" dirty="0"/>
              <a:t>U proměnných platí, že nelze opakovat proměnné se stejným jménem</a:t>
            </a:r>
          </a:p>
          <a:p>
            <a:r>
              <a:rPr lang="cs-CZ" dirty="0"/>
              <a:t>U funkcí lze opakovaně vytvářet funkce se stejným názvem, ale pouze pokud platí jedna z možností:</a:t>
            </a:r>
          </a:p>
          <a:p>
            <a:pPr lvl="1"/>
            <a:r>
              <a:rPr lang="cs-CZ" dirty="0"/>
              <a:t>Různý počet vstupních proměnných</a:t>
            </a:r>
          </a:p>
          <a:p>
            <a:pPr lvl="1"/>
            <a:r>
              <a:rPr lang="cs-CZ" dirty="0"/>
              <a:t>Stejný počet vstupních proměnných, ale vstupní proměnné mají jiný datový typ</a:t>
            </a:r>
          </a:p>
          <a:p>
            <a:r>
              <a:rPr lang="cs-CZ" dirty="0"/>
              <a:t>Přetížením můžeme získat větší variabilitu kódu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7E350A9-CC72-40DC-94AC-FF8795A0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24" y="3766268"/>
            <a:ext cx="4709488" cy="271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3434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543</Words>
  <Application>Microsoft Office PowerPoint</Application>
  <PresentationFormat>Širokoúhlá obrazovka</PresentationFormat>
  <Paragraphs>69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Hlavní funkce programu - opakování</vt:lpstr>
      <vt:lpstr>Metoda / funkce</vt:lpstr>
      <vt:lpstr>Deklarace funkce - viditelnost</vt:lpstr>
      <vt:lpstr>Deklarace funkce – návratový typ</vt:lpstr>
      <vt:lpstr>Deklarace funkce – název funkce</vt:lpstr>
      <vt:lpstr>Deklarace funkce – vstupní proměnné</vt:lpstr>
      <vt:lpstr>Přenesení hodnoty vstupních proměnných do hlavního těla programu</vt:lpstr>
      <vt:lpstr>Přetížení funkcí</vt:lpstr>
      <vt:lpstr>Vytváření vlastních funkcí - procvičení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60</cp:revision>
  <dcterms:created xsi:type="dcterms:W3CDTF">2020-10-25T17:23:37Z</dcterms:created>
  <dcterms:modified xsi:type="dcterms:W3CDTF">2020-11-23T18:39:16Z</dcterms:modified>
</cp:coreProperties>
</file>