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řední sty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Datové typy, základní datové struktury, operátory 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AB314A-8E5C-44A1-8153-647A3CD3B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9349F3-3F0F-4F45-A71B-F6DDC50E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Aritmetické</a:t>
            </a:r>
          </a:p>
          <a:p>
            <a:pPr lvl="1"/>
            <a:r>
              <a:rPr lang="cs-CZ" dirty="0"/>
              <a:t>Operace s čísly</a:t>
            </a:r>
          </a:p>
          <a:p>
            <a:r>
              <a:rPr lang="cs-CZ" dirty="0"/>
              <a:t>Relační/porovnávací</a:t>
            </a:r>
          </a:p>
          <a:p>
            <a:pPr lvl="1"/>
            <a:r>
              <a:rPr lang="cs-CZ" dirty="0"/>
              <a:t>Operace sloužící k porovnávání hodnot</a:t>
            </a:r>
          </a:p>
          <a:p>
            <a:r>
              <a:rPr lang="cs-CZ" dirty="0"/>
              <a:t>Logické</a:t>
            </a:r>
          </a:p>
          <a:p>
            <a:pPr lvl="1"/>
            <a:r>
              <a:rPr lang="cs-CZ" dirty="0"/>
              <a:t>Rozhoduji o pravdivosti daných tvrzeních</a:t>
            </a:r>
          </a:p>
          <a:p>
            <a:r>
              <a:rPr lang="cs-CZ" dirty="0"/>
              <a:t>Bitové operátory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620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Aritmetické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9934921"/>
              </p:ext>
            </p:extLst>
          </p:nvPr>
        </p:nvGraphicFramePr>
        <p:xfrm>
          <a:off x="1485573" y="1948543"/>
          <a:ext cx="9220853" cy="3638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780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621271">
                  <a:extLst>
                    <a:ext uri="{9D8B030D-6E8A-4147-A177-3AD203B41FA5}">
                      <a16:colId xmlns:a16="http://schemas.microsoft.com/office/drawing/2014/main" val="1326967192"/>
                    </a:ext>
                  </a:extLst>
                </a:gridCol>
                <a:gridCol w="3185853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2962949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++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inkrement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Zvýšení hodnoty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++x, x++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--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dekrement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Snížení hodnoty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--y</a:t>
                      </a:r>
                      <a:r>
                        <a:rPr lang="cs-CZ" sz="2000" b="0"/>
                        <a:t>, y--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+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Sečtení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3 + 2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2563553932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-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Odečtení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5 – 6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*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 dirty="0"/>
                        <a:t>Násobení dvou hodnot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 7 * 3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/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endParaRPr lang="cs-CZ" sz="2000" b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Celočíselné dělení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8 / 2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/>
                        <a:t>%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modulo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b="0"/>
                        <a:t>Zbytek po dělení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8 % 6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185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Relační / porovnávací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374639"/>
              </p:ext>
            </p:extLst>
          </p:nvPr>
        </p:nvGraphicFramePr>
        <p:xfrm>
          <a:off x="842597" y="1948543"/>
          <a:ext cx="10641830" cy="38701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83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7485739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1598808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&lt;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než druhá hodnota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&lt;=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menší nebo 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&lt;=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b="0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než druhá hodnota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2000" b="0" dirty="0">
                          <a:effectLst/>
                        </a:rPr>
                        <a:t>X &gt; Y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&gt;=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Vrátí hodnotu </a:t>
                      </a:r>
                      <a:r>
                        <a:rPr lang="cs-CZ" dirty="0" err="1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True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, pokud je první hodnota větší nebo rovná druhé hodnotě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>
                          <a:effectLst/>
                        </a:rPr>
                        <a:t>X &gt;= Y</a:t>
                      </a:r>
                    </a:p>
                    <a:p>
                      <a:pPr algn="ctr" fontAlgn="t"/>
                      <a:endParaRPr lang="cs-CZ" sz="2000" dirty="0">
                        <a:effectLst/>
                      </a:endParaRP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==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je první hodnota 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Y == X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!=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Vrátí hodnotu </a:t>
                      </a:r>
                      <a:r>
                        <a:rPr lang="cs-CZ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pokud se první hodnota nerovná druhé hodnotě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!=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70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Logické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721070"/>
              </p:ext>
            </p:extLst>
          </p:nvPr>
        </p:nvGraphicFramePr>
        <p:xfrm>
          <a:off x="842597" y="1948543"/>
          <a:ext cx="10900670" cy="3776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67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394085">
                  <a:extLst>
                    <a:ext uri="{9D8B030D-6E8A-4147-A177-3AD203B41FA5}">
                      <a16:colId xmlns:a16="http://schemas.microsoft.com/office/drawing/2014/main" val="2049138201"/>
                    </a:ext>
                  </a:extLst>
                </a:gridCol>
                <a:gridCol w="7015397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  <a:gridCol w="1145221">
                  <a:extLst>
                    <a:ext uri="{9D8B030D-6E8A-4147-A177-3AD203B41FA5}">
                      <a16:colId xmlns:a16="http://schemas.microsoft.com/office/drawing/2014/main" val="3706100856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Příklad užití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!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Negace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Obrací logickou hodnotu výroku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X!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|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||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Podmíněný OR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cs-CZ" sz="2000" b="0" dirty="0">
                          <a:effectLst/>
                        </a:rPr>
                        <a:t>X || Y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2509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AND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Vyhodnotí logickou podmínku </a:t>
                      </a:r>
                      <a:r>
                        <a:rPr lang="cs-CZ" b="1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 zároveň 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mezi dvěma výrazy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>
                          <a:effectLst/>
                        </a:rPr>
                        <a:t>X 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r>
                        <a:rPr lang="cs-CZ" sz="2000" b="0" dirty="0">
                          <a:effectLst/>
                        </a:rPr>
                        <a:t> Y</a:t>
                      </a:r>
                      <a:endParaRPr lang="cs-CZ" sz="2000" dirty="0">
                        <a:effectLst/>
                      </a:endParaRP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Podmíněný AND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Vyhodnotí logickou podmínku </a:t>
                      </a:r>
                      <a:r>
                        <a:rPr lang="cs-CZ" b="1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a zároveň </a:t>
                      </a:r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mezi dvěma výrazy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2000" b="0" dirty="0"/>
                        <a:t>Y 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&amp;&amp;</a:t>
                      </a:r>
                      <a:r>
                        <a:rPr lang="cs-CZ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cs-CZ" sz="2000" b="0" dirty="0"/>
                        <a:t>X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^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Exkluzivní OR / XOR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Vyhodnotí logickou podmínku </a:t>
                      </a:r>
                      <a:r>
                        <a:rPr lang="cs-CZ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buď a nebo</a:t>
                      </a:r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mezi dvěma výrazy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000" b="0" dirty="0"/>
                        <a:t>X ^ Y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073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DBE0E94-6D78-43F1-9492-6722A9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Bitové operátory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97DC7F4D-23F8-4C4D-BE30-440D224A1F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1544982"/>
              </p:ext>
            </p:extLst>
          </p:nvPr>
        </p:nvGraphicFramePr>
        <p:xfrm>
          <a:off x="842597" y="1948543"/>
          <a:ext cx="9755449" cy="3246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67">
                  <a:extLst>
                    <a:ext uri="{9D8B030D-6E8A-4147-A177-3AD203B41FA5}">
                      <a16:colId xmlns:a16="http://schemas.microsoft.com/office/drawing/2014/main" val="4111486631"/>
                    </a:ext>
                  </a:extLst>
                </a:gridCol>
                <a:gridCol w="1918741">
                  <a:extLst>
                    <a:ext uri="{9D8B030D-6E8A-4147-A177-3AD203B41FA5}">
                      <a16:colId xmlns:a16="http://schemas.microsoft.com/office/drawing/2014/main" val="2049138201"/>
                    </a:ext>
                  </a:extLst>
                </a:gridCol>
                <a:gridCol w="6490741">
                  <a:extLst>
                    <a:ext uri="{9D8B030D-6E8A-4147-A177-3AD203B41FA5}">
                      <a16:colId xmlns:a16="http://schemas.microsoft.com/office/drawing/2014/main" val="1042666525"/>
                    </a:ext>
                  </a:extLst>
                </a:gridCol>
              </a:tblGrid>
              <a:tr h="454832">
                <a:tc>
                  <a:txBody>
                    <a:bodyPr/>
                    <a:lstStyle/>
                    <a:p>
                      <a:r>
                        <a:rPr lang="cs-CZ" sz="2000" dirty="0"/>
                        <a:t>Operátor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Název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2000" dirty="0"/>
                        <a:t>Účel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1452664776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/>
                        <a:t>~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doplněk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Převrácení  všech bitových hodnot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670930070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&lt;&lt;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posun vlevo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Posunutí bitové hodnoty vlevo o příslušný počet míst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36150317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&gt;&gt;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b="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Bitový posun vpravo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Posunutí bitové hodnoty vpravo o příslušný počet míst</a:t>
                      </a:r>
                      <a:endParaRPr lang="cs-CZ" sz="2000" b="0" dirty="0"/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1464612950"/>
                  </a:ext>
                </a:extLst>
              </a:tr>
              <a:tr h="25094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  <a:endParaRPr lang="cs-CZ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sz="1600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Bitový součin</a:t>
                      </a: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Vytvoří bitový součin mezi dvěma hodnotami</a:t>
                      </a:r>
                    </a:p>
                  </a:txBody>
                  <a:tcPr marL="95250" marR="95250" marT="38100" marB="38100"/>
                </a:tc>
                <a:extLst>
                  <a:ext uri="{0D108BD9-81ED-4DB2-BD59-A6C34878D82A}">
                    <a16:rowId xmlns:a16="http://schemas.microsoft.com/office/drawing/2014/main" val="2720448954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cs-CZ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|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součet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dirty="0">
                          <a:solidFill>
                            <a:srgbClr val="1E1E1E"/>
                          </a:solidFill>
                          <a:effectLst/>
                          <a:latin typeface="Segoe UI" panose="020B0502040204020203" pitchFamily="34" charset="0"/>
                        </a:rPr>
                        <a:t>Vytvoří bitový součet mezi dvěma hodnotami</a:t>
                      </a:r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3513105208"/>
                  </a:ext>
                </a:extLst>
              </a:tr>
              <a:tr h="454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^</a:t>
                      </a:r>
                      <a:endParaRPr lang="cs-CZ" sz="2000" b="1" dirty="0"/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r>
                        <a:rPr lang="cs-CZ" sz="1600" b="0" dirty="0"/>
                        <a:t>Bitový XOR</a:t>
                      </a:r>
                    </a:p>
                  </a:txBody>
                  <a:tcPr marL="103371" marR="103371" marT="51685" marB="51685"/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Vytvoří bitový XOR mezi dvěma hodnotami</a:t>
                      </a:r>
                      <a:endParaRPr lang="cs-CZ" sz="2000" b="0" dirty="0"/>
                    </a:p>
                  </a:txBody>
                  <a:tcPr marL="103371" marR="103371" marT="51685" marB="51685"/>
                </a:tc>
                <a:extLst>
                  <a:ext uri="{0D108BD9-81ED-4DB2-BD59-A6C34878D82A}">
                    <a16:rowId xmlns:a16="http://schemas.microsoft.com/office/drawing/2014/main" val="4226670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7776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48F4057B-DB52-40E9-8F3D-DBD1E58DF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 err="1"/>
              <a:t>Kahoot</a:t>
            </a:r>
            <a:r>
              <a:rPr lang="cs-CZ" dirty="0"/>
              <a:t> </a:t>
            </a:r>
            <a:r>
              <a:rPr lang="cs-CZ" dirty="0" err="1"/>
              <a:t>time</a:t>
            </a:r>
            <a:r>
              <a:rPr lang="cs-CZ" dirty="0"/>
              <a:t>!</a:t>
            </a:r>
          </a:p>
        </p:txBody>
      </p:sp>
      <p:pic>
        <p:nvPicPr>
          <p:cNvPr id="4" name="Zástupný symbol obrázku 6" descr="Obsah obrázku kreslení&#10;&#10;Popis byl vytvořen automaticky">
            <a:extLst>
              <a:ext uri="{FF2B5EF4-FFF2-40B4-BE49-F238E27FC236}">
                <a16:creationId xmlns:a16="http://schemas.microsoft.com/office/drawing/2014/main" id="{205A595A-8B3B-401C-90F6-3857A019C80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636" b="27636"/>
          <a:stretch/>
        </p:blipFill>
        <p:spPr>
          <a:prstGeom prst="rect">
            <a:avLst/>
          </a:prstGeo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1D4913C2-ED97-4061-8F22-243E7DB6D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124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B65CF1E-BF6A-44AA-B3E1-EC9B7EC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Opakování - 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D5ADACA-BCAA-49D6-859C-F65A01ADD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l-PL" dirty="0">
                <a:latin typeface="CMR10"/>
              </a:rPr>
              <a:t>= pojmenované místo v paměti</a:t>
            </a:r>
          </a:p>
          <a:p>
            <a:pPr algn="l"/>
            <a:r>
              <a:rPr lang="pl-PL" dirty="0">
                <a:latin typeface="CMR10"/>
              </a:rPr>
              <a:t>Vytváří se na základě deklarace</a:t>
            </a:r>
          </a:p>
          <a:p>
            <a:pPr algn="l"/>
            <a:r>
              <a:rPr lang="pl-PL" dirty="0">
                <a:latin typeface="CMR10"/>
              </a:rPr>
              <a:t>Během deklarace určíme její jméno (identifiáktor) a její typ</a:t>
            </a:r>
          </a:p>
          <a:p>
            <a:pPr lvl="1"/>
            <a:r>
              <a:rPr lang="pl-PL" dirty="0">
                <a:latin typeface="CMR10"/>
              </a:rPr>
              <a:t>Volitelně můžeme již v průběhu deklarace určit její hodnotu</a:t>
            </a:r>
          </a:p>
          <a:p>
            <a:pPr algn="l"/>
            <a:r>
              <a:rPr lang="pl-PL" dirty="0">
                <a:latin typeface="CMR10"/>
              </a:rPr>
              <a:t>Viditelnost proměnné</a:t>
            </a:r>
          </a:p>
          <a:p>
            <a:pPr lvl="1"/>
            <a:r>
              <a:rPr lang="pl-PL" dirty="0">
                <a:latin typeface="CMR10"/>
              </a:rPr>
              <a:t>Lokální – viditelná pouze v určité části programu</a:t>
            </a:r>
          </a:p>
          <a:p>
            <a:pPr lvl="1"/>
            <a:r>
              <a:rPr lang="pl-PL" dirty="0">
                <a:latin typeface="CMR10"/>
              </a:rPr>
              <a:t>Globální – viditelná v celém programu</a:t>
            </a:r>
          </a:p>
          <a:p>
            <a:pPr marL="285750" lvl="1"/>
            <a:r>
              <a:rPr lang="pl-PL" dirty="0">
                <a:latin typeface="CMR10"/>
              </a:rPr>
              <a:t>Např.: int suma = 0; double height; char input;</a:t>
            </a:r>
          </a:p>
          <a:p>
            <a:pPr marL="285750"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0924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782FCED-C871-4448-8F16-A497FC41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cs-CZ" dirty="0"/>
              <a:t>Datové typy – celočíselné datové typy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5B23F072-4D99-4745-BC7A-B1160ABE94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070585"/>
              </p:ext>
            </p:extLst>
          </p:nvPr>
        </p:nvGraphicFramePr>
        <p:xfrm>
          <a:off x="2384685" y="1519465"/>
          <a:ext cx="7422630" cy="4987470"/>
        </p:xfrm>
        <a:graphic>
          <a:graphicData uri="http://schemas.openxmlformats.org/drawingml/2006/table">
            <a:tbl>
              <a:tblPr firstRow="1" bandRow="1"/>
              <a:tblGrid>
                <a:gridCol w="2540886">
                  <a:extLst>
                    <a:ext uri="{9D8B030D-6E8A-4147-A177-3AD203B41FA5}">
                      <a16:colId xmlns:a16="http://schemas.microsoft.com/office/drawing/2014/main" val="2399412912"/>
                    </a:ext>
                  </a:extLst>
                </a:gridCol>
                <a:gridCol w="2635045">
                  <a:extLst>
                    <a:ext uri="{9D8B030D-6E8A-4147-A177-3AD203B41FA5}">
                      <a16:colId xmlns:a16="http://schemas.microsoft.com/office/drawing/2014/main" val="931295729"/>
                    </a:ext>
                  </a:extLst>
                </a:gridCol>
                <a:gridCol w="2246699">
                  <a:extLst>
                    <a:ext uri="{9D8B030D-6E8A-4147-A177-3AD203B41FA5}">
                      <a16:colId xmlns:a16="http://schemas.microsoft.com/office/drawing/2014/main" val="3767140496"/>
                    </a:ext>
                  </a:extLst>
                </a:gridCol>
              </a:tblGrid>
              <a:tr h="448821"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>
                          <a:effectLst/>
                        </a:rPr>
                        <a:t>Datový typ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>
                          <a:effectLst/>
                        </a:rPr>
                        <a:t>Rozsah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cs-CZ" sz="1300" b="1" dirty="0">
                          <a:effectLst/>
                        </a:rPr>
                        <a:t>Velikost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97130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sbyte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-128 až 127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8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92945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byte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255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8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5708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short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-32 768 až 32 767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16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608892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 dirty="0" err="1">
                          <a:effectLst/>
                        </a:rPr>
                        <a:t>ushort</a:t>
                      </a:r>
                      <a:endParaRPr lang="cs-CZ" sz="1300" dirty="0">
                        <a:effectLst/>
                      </a:endParaRP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65 535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16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382188"/>
                  </a:ext>
                </a:extLst>
              </a:tr>
              <a:tr h="685840">
                <a:tc>
                  <a:txBody>
                    <a:bodyPr/>
                    <a:lstStyle/>
                    <a:p>
                      <a:pPr algn="l"/>
                      <a:r>
                        <a:rPr lang="cs-CZ" sz="1300" b="1" dirty="0" err="1">
                          <a:effectLst/>
                        </a:rPr>
                        <a:t>int</a:t>
                      </a:r>
                      <a:endParaRPr lang="cs-CZ" sz="1300" dirty="0">
                        <a:effectLst/>
                      </a:endParaRP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effectLst/>
                        </a:rPr>
                        <a:t>-2 147 483 648 až 2 147 483 647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32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484949"/>
                  </a:ext>
                </a:extLst>
              </a:tr>
              <a:tr h="448821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uint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4 294 967 295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32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253933"/>
                  </a:ext>
                </a:extLst>
              </a:tr>
              <a:tr h="922864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long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-9 223 372 036 854 775 808 až 9 223 372 036 854 775 807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64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99143"/>
                  </a:ext>
                </a:extLst>
              </a:tr>
              <a:tr h="685840"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ulong</a:t>
                      </a:r>
                    </a:p>
                  </a:txBody>
                  <a:tcPr marL="40478" marR="40478" marT="67464" marB="67464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>
                          <a:effectLst/>
                        </a:rPr>
                        <a:t>0 až 18 446 744 073 709 551 615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sz="1300" dirty="0">
                          <a:effectLst/>
                        </a:rPr>
                        <a:t>64 bitů</a:t>
                      </a:r>
                    </a:p>
                  </a:txBody>
                  <a:tcPr marL="40478" marR="40478" marT="67464" marB="67464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2826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71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812686-8800-4F9C-8F53-9513FFE2E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cs-CZ" dirty="0"/>
              <a:t>Datové typy – desetinná čísla 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CF3FD52-F775-4F90-B390-89C7E6BBBE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791246"/>
              </p:ext>
            </p:extLst>
          </p:nvPr>
        </p:nvGraphicFramePr>
        <p:xfrm>
          <a:off x="1147231" y="2160588"/>
          <a:ext cx="7657578" cy="3994697"/>
        </p:xfrm>
        <a:graphic>
          <a:graphicData uri="http://schemas.openxmlformats.org/drawingml/2006/table">
            <a:tbl>
              <a:tblPr firstRow="1" bandRow="1"/>
              <a:tblGrid>
                <a:gridCol w="1805831">
                  <a:extLst>
                    <a:ext uri="{9D8B030D-6E8A-4147-A177-3AD203B41FA5}">
                      <a16:colId xmlns:a16="http://schemas.microsoft.com/office/drawing/2014/main" val="1481251860"/>
                    </a:ext>
                  </a:extLst>
                </a:gridCol>
                <a:gridCol w="4152276">
                  <a:extLst>
                    <a:ext uri="{9D8B030D-6E8A-4147-A177-3AD203B41FA5}">
                      <a16:colId xmlns:a16="http://schemas.microsoft.com/office/drawing/2014/main" val="738347183"/>
                    </a:ext>
                  </a:extLst>
                </a:gridCol>
                <a:gridCol w="1699471">
                  <a:extLst>
                    <a:ext uri="{9D8B030D-6E8A-4147-A177-3AD203B41FA5}">
                      <a16:colId xmlns:a16="http://schemas.microsoft.com/office/drawing/2014/main" val="2313041055"/>
                    </a:ext>
                  </a:extLst>
                </a:gridCol>
              </a:tblGrid>
              <a:tr h="1407071"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>
                          <a:effectLst/>
                          <a:latin typeface="Arial" panose="020B0604020202020204" pitchFamily="34" charset="0"/>
                        </a:rPr>
                        <a:t>Datový typ</a:t>
                      </a:r>
                    </a:p>
                  </a:txBody>
                  <a:tcPr marL="97480" marR="97480" marT="162466" marB="162466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>
                          <a:effectLst/>
                          <a:latin typeface="Arial" panose="020B0604020202020204" pitchFamily="34" charset="0"/>
                        </a:rPr>
                        <a:t>Rozsah</a:t>
                      </a:r>
                    </a:p>
                  </a:txBody>
                  <a:tcPr marL="97480" marR="97480" marT="162466" marB="162466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1" i="0" u="none" strike="noStrike" dirty="0">
                          <a:effectLst/>
                          <a:latin typeface="Arial" panose="020B0604020202020204" pitchFamily="34" charset="0"/>
                        </a:rPr>
                        <a:t>Přesnost</a:t>
                      </a:r>
                    </a:p>
                  </a:txBody>
                  <a:tcPr marL="97480" marR="97480" marT="162466" marB="162466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22264"/>
                  </a:ext>
                </a:extLst>
              </a:tr>
              <a:tr h="12938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 err="1">
                          <a:effectLst/>
                          <a:latin typeface="Arial" panose="020B0604020202020204" pitchFamily="34" charset="0"/>
                        </a:rPr>
                        <a:t>float</a:t>
                      </a:r>
                      <a:endParaRPr lang="cs-CZ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+-1.5 * 10</a:t>
                      </a:r>
                      <a:r>
                        <a:rPr lang="cs-CZ" sz="2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−45</a:t>
                      </a: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 až +-3.4 * 10</a:t>
                      </a:r>
                      <a:r>
                        <a:rPr lang="cs-CZ" sz="2400" b="0" i="0" u="none" strike="noStrike" baseline="30000" dirty="0">
                          <a:effectLst/>
                          <a:latin typeface="Arial" panose="020B0604020202020204" pitchFamily="34" charset="0"/>
                        </a:rPr>
                        <a:t>38</a:t>
                      </a:r>
                      <a:endParaRPr lang="cs-CZ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7 čísel</a:t>
                      </a: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386980"/>
                  </a:ext>
                </a:extLst>
              </a:tr>
              <a:tr h="1293813"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double</a:t>
                      </a:r>
                    </a:p>
                  </a:txBody>
                  <a:tcPr marL="97480" marR="97480" marT="162466" marB="162466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+-5.0 * 10</a:t>
                      </a:r>
                      <a:r>
                        <a:rPr lang="cs-CZ" sz="2400" b="0" i="0" u="none" strike="noStrike" baseline="30000">
                          <a:effectLst/>
                          <a:latin typeface="Arial" panose="020B0604020202020204" pitchFamily="34" charset="0"/>
                        </a:rPr>
                        <a:t>−324</a:t>
                      </a:r>
                      <a:r>
                        <a:rPr lang="cs-CZ" sz="2400" b="0" i="0" u="none" strike="noStrike">
                          <a:effectLst/>
                          <a:latin typeface="Arial" panose="020B0604020202020204" pitchFamily="34" charset="0"/>
                        </a:rPr>
                        <a:t> až +-1.7 * 10</a:t>
                      </a:r>
                      <a:r>
                        <a:rPr lang="cs-CZ" sz="2400" b="0" i="0" u="none" strike="noStrike" baseline="30000">
                          <a:effectLst/>
                          <a:latin typeface="Arial" panose="020B0604020202020204" pitchFamily="34" charset="0"/>
                        </a:rPr>
                        <a:t>308</a:t>
                      </a:r>
                      <a:endParaRPr lang="cs-CZ" sz="2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cs-CZ" sz="2400" b="0" i="0" u="none" strike="noStrike" dirty="0">
                          <a:effectLst/>
                          <a:latin typeface="Arial" panose="020B0604020202020204" pitchFamily="34" charset="0"/>
                        </a:rPr>
                        <a:t>15-16 čísel</a:t>
                      </a:r>
                    </a:p>
                  </a:txBody>
                  <a:tcPr marL="97480" marR="97480" marT="162466" marB="162466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43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66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5F4ECC-8723-4321-9906-83E8A880B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Datové typy - ostatní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100BB80B-AFC4-4251-8355-8B3589837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440153"/>
              </p:ext>
            </p:extLst>
          </p:nvPr>
        </p:nvGraphicFramePr>
        <p:xfrm>
          <a:off x="677862" y="3034506"/>
          <a:ext cx="8596140" cy="1859280"/>
        </p:xfrm>
        <a:graphic>
          <a:graphicData uri="http://schemas.openxmlformats.org/drawingml/2006/table">
            <a:tbl>
              <a:tblPr/>
              <a:tblGrid>
                <a:gridCol w="2865380">
                  <a:extLst>
                    <a:ext uri="{9D8B030D-6E8A-4147-A177-3AD203B41FA5}">
                      <a16:colId xmlns:a16="http://schemas.microsoft.com/office/drawing/2014/main" val="115719429"/>
                    </a:ext>
                  </a:extLst>
                </a:gridCol>
                <a:gridCol w="2865380">
                  <a:extLst>
                    <a:ext uri="{9D8B030D-6E8A-4147-A177-3AD203B41FA5}">
                      <a16:colId xmlns:a16="http://schemas.microsoft.com/office/drawing/2014/main" val="3444635093"/>
                    </a:ext>
                  </a:extLst>
                </a:gridCol>
                <a:gridCol w="2865380">
                  <a:extLst>
                    <a:ext uri="{9D8B030D-6E8A-4147-A177-3AD203B41FA5}">
                      <a16:colId xmlns:a16="http://schemas.microsoft.com/office/drawing/2014/main" val="19515332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cs-CZ" b="1">
                          <a:effectLst/>
                        </a:rPr>
                        <a:t>Datový typ</a:t>
                      </a:r>
                    </a:p>
                  </a:txBody>
                  <a:tcPr marL="57150" marR="57150" marT="95250" marB="95250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1" dirty="0">
                          <a:effectLst/>
                        </a:rPr>
                        <a:t>Rozsah</a:t>
                      </a:r>
                    </a:p>
                  </a:txBody>
                  <a:tcPr marL="57150" marR="57150" marT="95250" marB="95250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cs-CZ" b="1" dirty="0">
                          <a:effectLst/>
                        </a:rPr>
                        <a:t>Velikost/Přesnost</a:t>
                      </a:r>
                    </a:p>
                  </a:txBody>
                  <a:tcPr marL="57150" marR="57150" marT="95250" marB="95250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317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char</a:t>
                      </a: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dirty="0">
                          <a:effectLst/>
                        </a:rPr>
                        <a:t>U+0000 až U+ffff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16 bitů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1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855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 dirty="0" err="1">
                          <a:effectLst/>
                        </a:rPr>
                        <a:t>decimal</a:t>
                      </a:r>
                      <a:endParaRPr lang="cs-CZ" dirty="0">
                        <a:effectLst/>
                      </a:endParaRP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+-1.0 * 10</a:t>
                      </a:r>
                      <a:r>
                        <a:rPr lang="cs-CZ" baseline="30000">
                          <a:effectLst/>
                        </a:rPr>
                        <a:t>−28</a:t>
                      </a:r>
                      <a:r>
                        <a:rPr lang="cs-CZ">
                          <a:effectLst/>
                        </a:rPr>
                        <a:t> až +-7.9 * 10</a:t>
                      </a:r>
                      <a:r>
                        <a:rPr lang="cs-CZ" baseline="30000">
                          <a:effectLst/>
                        </a:rPr>
                        <a:t>28</a:t>
                      </a:r>
                      <a:endParaRPr lang="cs-CZ">
                        <a:effectLst/>
                      </a:endParaRP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28-29 čísel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5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bool</a:t>
                      </a:r>
                    </a:p>
                  </a:txBody>
                  <a:tcPr marL="57150" marR="57150" marT="95250" marB="95250" anchor="ctr">
                    <a:lnL>
                      <a:noFill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>
                          <a:effectLst/>
                        </a:rPr>
                        <a:t>true nebo false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effectLst/>
                        </a:rPr>
                        <a:t>8 bitů</a:t>
                      </a:r>
                    </a:p>
                  </a:txBody>
                  <a:tcPr marL="57150" marR="57150" marT="95250" marB="95250" anchor="ctr">
                    <a:lnL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50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8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EDC770-3DDF-4927-97D2-FD35475B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struktury -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043F33C-776A-4177-B6E7-2DC0FFFFF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= posloupnost proměnných stejného typu (homogenní datový typ)</a:t>
            </a:r>
          </a:p>
          <a:p>
            <a:r>
              <a:rPr lang="cs-CZ" dirty="0"/>
              <a:t>V paměti je uložené v nepřetržité řadě</a:t>
            </a:r>
          </a:p>
          <a:p>
            <a:r>
              <a:rPr lang="cs-CZ" dirty="0"/>
              <a:t>Při deklaraci určujeme i počet prvků, které pole bude obsahovat</a:t>
            </a:r>
          </a:p>
          <a:p>
            <a:r>
              <a:rPr lang="cs-CZ" dirty="0"/>
              <a:t>Jednotlivé prvky jsou indexovány (</a:t>
            </a:r>
            <a:r>
              <a:rPr lang="cs-CZ" dirty="0">
                <a:solidFill>
                  <a:srgbClr val="FF0000"/>
                </a:solidFill>
              </a:rPr>
              <a:t>!!! Indexujeme od 0 !!!</a:t>
            </a:r>
            <a:r>
              <a:rPr lang="cs-CZ" dirty="0"/>
              <a:t>)</a:t>
            </a:r>
          </a:p>
          <a:p>
            <a:r>
              <a:rPr lang="cs-CZ" dirty="0"/>
              <a:t>První prvek se nachází na indexu 0</a:t>
            </a:r>
          </a:p>
          <a:p>
            <a:r>
              <a:rPr lang="cs-CZ" dirty="0"/>
              <a:t>Jednorozměrné pole – běžné pole, řada hodnot</a:t>
            </a:r>
          </a:p>
          <a:p>
            <a:r>
              <a:rPr lang="cs-CZ" dirty="0"/>
              <a:t>Vícerozměrné pole – reprezentace matice (dvourozměrné)</a:t>
            </a:r>
          </a:p>
          <a:p>
            <a:r>
              <a:rPr lang="cs-CZ" dirty="0"/>
              <a:t>Např.: </a:t>
            </a:r>
            <a:r>
              <a:rPr lang="cs-CZ" dirty="0" err="1"/>
              <a:t>int</a:t>
            </a:r>
            <a:r>
              <a:rPr lang="cs-CZ" dirty="0"/>
              <a:t>[] </a:t>
            </a:r>
            <a:r>
              <a:rPr lang="cs-CZ" dirty="0" err="1"/>
              <a:t>cisla</a:t>
            </a:r>
            <a:r>
              <a:rPr lang="cs-CZ" dirty="0"/>
              <a:t>; </a:t>
            </a:r>
            <a:r>
              <a:rPr lang="cs-CZ" dirty="0" err="1"/>
              <a:t>int</a:t>
            </a:r>
            <a:r>
              <a:rPr lang="cs-CZ" dirty="0"/>
              <a:t> [][] matice;</a:t>
            </a:r>
          </a:p>
        </p:txBody>
      </p:sp>
    </p:spTree>
    <p:extLst>
      <p:ext uri="{BB962C8B-B14F-4D97-AF65-F5344CB8AC3E}">
        <p14:creationId xmlns:p14="http://schemas.microsoft.com/office/powerpoint/2010/main" val="1785610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F18A48-CF86-4ADB-82F6-357280F8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500" dirty="0"/>
              <a:t>Základní datové struktury – Seznam (List)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D8C9E5-4FA1-41FF-985D-25AD4D8C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Datová struktura reprezentující posloupnost složek</a:t>
            </a:r>
          </a:p>
          <a:p>
            <a:r>
              <a:rPr lang="cs-CZ" dirty="0"/>
              <a:t>Jednotlivé položky jsou řazeny podle určitého klíče, parametru</a:t>
            </a:r>
          </a:p>
          <a:p>
            <a:pPr lvl="1"/>
            <a:r>
              <a:rPr lang="cs-CZ" dirty="0"/>
              <a:t>Často se používá index stejně jako u pole</a:t>
            </a:r>
          </a:p>
          <a:p>
            <a:r>
              <a:rPr lang="cs-CZ" dirty="0"/>
              <a:t>Oproti poli má dynamickou (proměnitelnou) velikost v paměti</a:t>
            </a:r>
          </a:p>
          <a:p>
            <a:r>
              <a:rPr lang="cs-CZ" dirty="0"/>
              <a:t>Složky nemusí za sebou v paměti</a:t>
            </a:r>
          </a:p>
          <a:p>
            <a:pPr lvl="1"/>
            <a:r>
              <a:rPr lang="cs-CZ" b="1" dirty="0"/>
              <a:t>Spojovaný seznam </a:t>
            </a:r>
            <a:r>
              <a:rPr lang="cs-CZ" dirty="0"/>
              <a:t>– součástí položky v listu je odkaz na následující položku</a:t>
            </a:r>
          </a:p>
          <a:p>
            <a:pPr lvl="1"/>
            <a:endParaRPr lang="cs-CZ" dirty="0"/>
          </a:p>
          <a:p>
            <a:pPr marL="360363" lvl="1" indent="-360363"/>
            <a:r>
              <a:rPr lang="cs-CZ" dirty="0"/>
              <a:t>List &lt;T&gt; seznam</a:t>
            </a:r>
          </a:p>
        </p:txBody>
      </p:sp>
    </p:spTree>
    <p:extLst>
      <p:ext uri="{BB962C8B-B14F-4D97-AF65-F5344CB8AC3E}">
        <p14:creationId xmlns:p14="http://schemas.microsoft.com/office/powerpoint/2010/main" val="1885117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C4AC7-33AA-42FD-B9E5-19701B87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400" dirty="0"/>
              <a:t>Základní datové struktury – zásobník (LIFO)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E7D76-30C0-408D-82E0-D9F89BDA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Datová struktura, do které „odkládáme“ položky v průběhu programu</a:t>
            </a:r>
          </a:p>
          <a:p>
            <a:r>
              <a:rPr lang="cs-CZ" b="1" dirty="0"/>
              <a:t>LIFO</a:t>
            </a:r>
            <a:r>
              <a:rPr lang="cs-CZ" dirty="0"/>
              <a:t> = Last In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lang="cs-CZ" dirty="0"/>
          </a:p>
          <a:p>
            <a:r>
              <a:rPr lang="cs-CZ" dirty="0"/>
              <a:t>Data vybíráme v obráceném pořadí, než v jakém je vkládáme</a:t>
            </a:r>
          </a:p>
          <a:p>
            <a:r>
              <a:rPr lang="cs-CZ" dirty="0"/>
              <a:t>Vrchol zásobníku = poslední vložená položka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74393BFB-A0F5-4F6C-97F6-9F76AC73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8" y="3777094"/>
            <a:ext cx="4011292" cy="29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3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54C4AC7-33AA-42FD-B9E5-19701B87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datové struktury – fronta (FIFO)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1E7D76-30C0-408D-82E0-D9F89BDA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Struktura podobná zásobníku s jiným chováním</a:t>
            </a:r>
          </a:p>
          <a:p>
            <a:r>
              <a:rPr lang="cs-CZ" dirty="0"/>
              <a:t>FIFO = </a:t>
            </a:r>
            <a:r>
              <a:rPr lang="cs-CZ" dirty="0" err="1"/>
              <a:t>First</a:t>
            </a:r>
            <a:r>
              <a:rPr lang="cs-CZ" dirty="0"/>
              <a:t> In </a:t>
            </a:r>
            <a:r>
              <a:rPr lang="cs-CZ" dirty="0" err="1"/>
              <a:t>First</a:t>
            </a:r>
            <a:r>
              <a:rPr lang="cs-CZ" dirty="0"/>
              <a:t> </a:t>
            </a:r>
            <a:r>
              <a:rPr lang="cs-CZ" dirty="0" err="1"/>
              <a:t>Out</a:t>
            </a:r>
            <a:endParaRPr lang="cs-CZ" dirty="0"/>
          </a:p>
          <a:p>
            <a:r>
              <a:rPr lang="cs-CZ" dirty="0"/>
              <a:t>Data odebírám v tom pořadí, v jakém jsme je vložili</a:t>
            </a:r>
          </a:p>
          <a:p>
            <a:r>
              <a:rPr lang="cs-CZ" dirty="0"/>
              <a:t>Čelo fronty = první položka ve frontě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1A0AEB6-7B51-428A-96A6-92F1AF827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53" y="3926756"/>
            <a:ext cx="5368684" cy="23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960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795</Words>
  <Application>Microsoft Office PowerPoint</Application>
  <PresentationFormat>Širokoúhlá obrazovka</PresentationFormat>
  <Paragraphs>201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21" baseType="lpstr">
      <vt:lpstr>Arial</vt:lpstr>
      <vt:lpstr>CMR10</vt:lpstr>
      <vt:lpstr>Segoe UI</vt:lpstr>
      <vt:lpstr>Trebuchet MS</vt:lpstr>
      <vt:lpstr>Wingdings 3</vt:lpstr>
      <vt:lpstr>Fazeta</vt:lpstr>
      <vt:lpstr>Programování</vt:lpstr>
      <vt:lpstr>Opakování - proměnná</vt:lpstr>
      <vt:lpstr>Datové typy – celočíselné datové typy</vt:lpstr>
      <vt:lpstr>Datové typy – desetinná čísla </vt:lpstr>
      <vt:lpstr>Datové typy - ostatní</vt:lpstr>
      <vt:lpstr>Základní datové struktury - pole</vt:lpstr>
      <vt:lpstr>Základní datové struktury – Seznam (List)</vt:lpstr>
      <vt:lpstr>Základní datové struktury – zásobník (LIFO)</vt:lpstr>
      <vt:lpstr>Základní datové struktury – fronta (FIFO)</vt:lpstr>
      <vt:lpstr>Operátory</vt:lpstr>
      <vt:lpstr>Aritmetické operátory</vt:lpstr>
      <vt:lpstr>Relační / porovnávací operátory</vt:lpstr>
      <vt:lpstr>Logické operátory</vt:lpstr>
      <vt:lpstr>Bitové operátory</vt:lpstr>
      <vt:lpstr>Kahoot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Dawis je bůh</cp:lastModifiedBy>
  <cp:revision>2</cp:revision>
  <dcterms:created xsi:type="dcterms:W3CDTF">2020-09-13T15:56:18Z</dcterms:created>
  <dcterms:modified xsi:type="dcterms:W3CDTF">2020-09-15T12:01:00Z</dcterms:modified>
</cp:coreProperties>
</file>