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0B5E809-82C1-43DB-91F2-B778E20AD69D}" type="datetimeFigureOut">
              <a:rPr lang="cs-CZ" smtClean="0"/>
              <a:t>06.09.2021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83747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E809-82C1-43DB-91F2-B778E20AD69D}" type="datetimeFigureOut">
              <a:rPr lang="cs-CZ" smtClean="0"/>
              <a:t>06.09.2021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78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E809-82C1-43DB-91F2-B778E20AD69D}" type="datetimeFigureOut">
              <a:rPr lang="cs-CZ" smtClean="0"/>
              <a:t>06.09.2021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609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E809-82C1-43DB-91F2-B778E20AD69D}" type="datetimeFigureOut">
              <a:rPr lang="cs-CZ" smtClean="0"/>
              <a:t>06.09.2021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4756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B5E809-82C1-43DB-91F2-B778E20AD69D}" type="datetimeFigureOut">
              <a:rPr lang="cs-CZ" smtClean="0"/>
              <a:t>06.09.2021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90855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E809-82C1-43DB-91F2-B778E20AD69D}" type="datetimeFigureOut">
              <a:rPr lang="cs-CZ" smtClean="0"/>
              <a:t>06.09.2021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414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E809-82C1-43DB-91F2-B778E20AD69D}" type="datetimeFigureOut">
              <a:rPr lang="cs-CZ" smtClean="0"/>
              <a:t>06.09.2021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616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E809-82C1-43DB-91F2-B778E20AD69D}" type="datetimeFigureOut">
              <a:rPr lang="cs-CZ" smtClean="0"/>
              <a:t>06.09.2021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9959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E809-82C1-43DB-91F2-B778E20AD69D}" type="datetimeFigureOut">
              <a:rPr lang="cs-CZ" smtClean="0"/>
              <a:t>06.09.2021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824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B5E809-82C1-43DB-91F2-B778E20AD69D}" type="datetimeFigureOut">
              <a:rPr lang="cs-CZ" smtClean="0"/>
              <a:t>06.09.2021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7336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B5E809-82C1-43DB-91F2-B778E20AD69D}" type="datetimeFigureOut">
              <a:rPr lang="cs-CZ" smtClean="0"/>
              <a:t>06.09.2021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787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E0B5E809-82C1-43DB-91F2-B778E20AD69D}" type="datetimeFigureOut">
              <a:rPr lang="cs-CZ" smtClean="0"/>
              <a:t>06.09.2021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7431E3A-F509-404B-A9FC-30A41145F9BF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8000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5CF22184-F065-400F-8925-D80EAC3BE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2669" y="1480930"/>
            <a:ext cx="8447964" cy="3254321"/>
          </a:xfrm>
        </p:spPr>
        <p:txBody>
          <a:bodyPr>
            <a:normAutofit fontScale="90000"/>
          </a:bodyPr>
          <a:lstStyle/>
          <a:p>
            <a:pPr algn="l"/>
            <a:r>
              <a:rPr lang="cs-CZ" sz="6100" dirty="0"/>
              <a:t>Hádanky pro procvičení analytického a logického myšlení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F4F8DB-8405-4DC0-8376-650F40CBB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668" y="4804850"/>
            <a:ext cx="5957248" cy="1086237"/>
          </a:xfrm>
        </p:spPr>
        <p:txBody>
          <a:bodyPr>
            <a:normAutofit/>
          </a:bodyPr>
          <a:lstStyle/>
          <a:p>
            <a:pPr algn="l"/>
            <a:endParaRPr lang="cs-CZ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7115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4BE4C-921B-44CF-B8AA-6F97C23C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Narozeninová oslava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F59FCF-8A41-4AED-A6FF-FCAFCA6EB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 dirty="0"/>
              <a:t>Malý Vašek si pozval na svou oslavu 7 kamarádů</a:t>
            </a:r>
          </a:p>
          <a:p>
            <a:r>
              <a:rPr lang="cs-CZ" dirty="0"/>
              <a:t>Dort, který dostal má tvar válce a chce pro každého stejně velký kousek</a:t>
            </a:r>
          </a:p>
          <a:p>
            <a:r>
              <a:rPr lang="cs-CZ" dirty="0"/>
              <a:t>Dortový nůž je však starší a do úplného ztupení jej lze použít pouze třikrát a lze s ním udělat pouze rovný řez</a:t>
            </a:r>
          </a:p>
          <a:p>
            <a:r>
              <a:rPr lang="cs-CZ" dirty="0"/>
              <a:t>Jakým způsobem rozkrojí dort, aby jej rozdělil na 8 stejně velkých dílů?</a:t>
            </a:r>
          </a:p>
          <a:p>
            <a:r>
              <a:rPr lang="cs-CZ" dirty="0"/>
              <a:t>Předpokládáme, že nelze použít jiný nůž nebo původní nabrousit</a:t>
            </a:r>
          </a:p>
        </p:txBody>
      </p:sp>
    </p:spTree>
    <p:extLst>
      <p:ext uri="{BB962C8B-B14F-4D97-AF65-F5344CB8AC3E}">
        <p14:creationId xmlns:p14="http://schemas.microsoft.com/office/powerpoint/2010/main" val="1539286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D51F47D-0303-40F4-827B-E8327DFE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Medvěd a lovec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D5658A5-03A7-4E5E-ABAE-1192A3470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 b="0" i="0">
                <a:effectLst/>
                <a:latin typeface="Arial" panose="020B0604020202020204" pitchFamily="34" charset="0"/>
              </a:rPr>
              <a:t>Čirou náhodou jste natrefili na medvěda. Oba jste se zalekli a utekli. Zatím, co medvěd běžel přímo na západ, vy jste se rozhodli vydat se na sever. Zastavili jste se však a uvědomili si, že máte zbraň, tak jste zamířili směrem na jih a medvěda zastřelili. </a:t>
            </a:r>
          </a:p>
          <a:p>
            <a:r>
              <a:rPr lang="cs-CZ" b="0" i="0">
                <a:effectLst/>
                <a:latin typeface="Arial" panose="020B0604020202020204" pitchFamily="34" charset="0"/>
              </a:rPr>
              <a:t>Srst jaké barvy měl medvěd?</a:t>
            </a:r>
            <a:br>
              <a:rPr lang="cs-CZ" b="0" i="0">
                <a:effectLst/>
                <a:latin typeface="Arial" panose="020B0604020202020204" pitchFamily="34" charset="0"/>
              </a:rPr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6884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6E8EE3E-5FC2-4A4C-AE97-4F01FEC4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Šest sklenic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A72DCA-E96A-44EF-B2B0-DCB608F17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Před sebou máte seřazených přesně 6 sklenic. První tři zleva obsahují tekutinu, další tři jsou prázdné. Jak docílíte, aby se střídal plný pohár s prázdným, pokud však můžete pohnout pouze jedním z nich?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7971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F262AF2-599A-42EA-9861-22360F54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Pět kamarádek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894FE2-0FF0-4C39-99AE-1D731285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>
                <a:latin typeface="Arial" panose="020B0604020202020204" pitchFamily="34" charset="0"/>
              </a:rPr>
              <a:t>Kamarádky</a:t>
            </a:r>
            <a:r>
              <a:rPr lang="cs-CZ" b="0" i="0">
                <a:effectLst/>
                <a:latin typeface="Arial" panose="020B0604020202020204" pitchFamily="34" charset="0"/>
              </a:rPr>
              <a:t> A, B, C, D, E mají různý věk. A je starší než C, ale mladší než B. E je mladší než D, ale starší než C.</a:t>
            </a:r>
          </a:p>
          <a:p>
            <a:r>
              <a:rPr lang="cs-CZ">
                <a:latin typeface="Arial" panose="020B0604020202020204" pitchFamily="34" charset="0"/>
              </a:rPr>
              <a:t>Vyberte tvrzení, jehož pravdivost vyplývá z uvedených informací:</a:t>
            </a:r>
          </a:p>
          <a:p>
            <a:pPr lvl="1"/>
            <a:r>
              <a:rPr lang="cs-CZ" dirty="0"/>
              <a:t>B je nestarší</a:t>
            </a:r>
          </a:p>
          <a:p>
            <a:pPr lvl="1"/>
            <a:r>
              <a:rPr lang="cs-CZ" dirty="0"/>
              <a:t>D je druhá nejstarší</a:t>
            </a:r>
          </a:p>
          <a:p>
            <a:pPr lvl="1"/>
            <a:r>
              <a:rPr lang="cs-CZ" dirty="0"/>
              <a:t>D je nejstarší</a:t>
            </a:r>
          </a:p>
          <a:p>
            <a:pPr lvl="1"/>
            <a:r>
              <a:rPr lang="cs-CZ" dirty="0"/>
              <a:t>Druhá nejmladší je A nebo E</a:t>
            </a:r>
          </a:p>
          <a:p>
            <a:pPr lvl="1"/>
            <a:r>
              <a:rPr lang="cs-CZ" dirty="0"/>
              <a:t>Druhá nejstarší je A nebo E</a:t>
            </a:r>
          </a:p>
        </p:txBody>
      </p:sp>
    </p:spTree>
    <p:extLst>
      <p:ext uri="{BB962C8B-B14F-4D97-AF65-F5344CB8AC3E}">
        <p14:creationId xmlns:p14="http://schemas.microsoft.com/office/powerpoint/2010/main" val="89686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F262AF2-599A-42EA-9861-22360F54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008089"/>
          </a:xfrm>
        </p:spPr>
        <p:txBody>
          <a:bodyPr>
            <a:normAutofit/>
          </a:bodyPr>
          <a:lstStyle/>
          <a:p>
            <a:r>
              <a:rPr lang="cs-CZ" dirty="0"/>
              <a:t>Hlemýžď výletník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894FE2-0FF0-4C39-99AE-1D731285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1843790"/>
            <a:ext cx="7705164" cy="4023610"/>
          </a:xfrm>
        </p:spPr>
        <p:txBody>
          <a:bodyPr>
            <a:normAutofit/>
          </a:bodyPr>
          <a:lstStyle/>
          <a:p>
            <a:r>
              <a:rPr lang="cs-CZ" dirty="0">
                <a:latin typeface="Arial" panose="020B0604020202020204" pitchFamily="34" charset="0"/>
              </a:rPr>
              <a:t>Hlemýžď leze od pampelišky </a:t>
            </a:r>
            <a:r>
              <a:rPr lang="cs-CZ" b="1" dirty="0">
                <a:latin typeface="Arial" panose="020B0604020202020204" pitchFamily="34" charset="0"/>
              </a:rPr>
              <a:t>P</a:t>
            </a:r>
            <a:r>
              <a:rPr lang="cs-CZ" dirty="0">
                <a:latin typeface="Arial" panose="020B0604020202020204" pitchFamily="34" charset="0"/>
              </a:rPr>
              <a:t> ke kopretině </a:t>
            </a:r>
            <a:r>
              <a:rPr lang="cs-CZ" b="1" dirty="0">
                <a:latin typeface="Arial" panose="020B0604020202020204" pitchFamily="34" charset="0"/>
              </a:rPr>
              <a:t>K</a:t>
            </a:r>
            <a:r>
              <a:rPr lang="cs-CZ" dirty="0">
                <a:latin typeface="Arial" panose="020B0604020202020204" pitchFamily="34" charset="0"/>
              </a:rPr>
              <a:t>. Těsně za čtvrtinou své cesty leze kolem fialky </a:t>
            </a:r>
            <a:r>
              <a:rPr lang="cs-CZ" b="1" dirty="0">
                <a:latin typeface="Arial" panose="020B0604020202020204" pitchFamily="34" charset="0"/>
              </a:rPr>
              <a:t>F</a:t>
            </a:r>
            <a:r>
              <a:rPr lang="cs-CZ" dirty="0">
                <a:latin typeface="Arial" panose="020B0604020202020204" pitchFamily="34" charset="0"/>
              </a:rPr>
              <a:t>. Poté potká broučka v místě </a:t>
            </a:r>
            <a:r>
              <a:rPr lang="cs-CZ" b="1" dirty="0">
                <a:latin typeface="Arial" panose="020B0604020202020204" pitchFamily="34" charset="0"/>
              </a:rPr>
              <a:t>B</a:t>
            </a:r>
            <a:r>
              <a:rPr lang="cs-CZ" dirty="0">
                <a:latin typeface="Arial" panose="020B0604020202020204" pitchFamily="34" charset="0"/>
              </a:rPr>
              <a:t> za polovinou, ale blíže než ve dvou třetinách cesty. Když mu zbývá právě čtvrtina cesty do cíle, míjí astru </a:t>
            </a:r>
            <a:r>
              <a:rPr lang="cs-CZ" b="1" dirty="0">
                <a:latin typeface="Arial" panose="020B0604020202020204" pitchFamily="34" charset="0"/>
              </a:rPr>
              <a:t>A</a:t>
            </a:r>
            <a:r>
              <a:rPr lang="cs-CZ" dirty="0">
                <a:latin typeface="Arial" panose="020B0604020202020204" pitchFamily="34" charset="0"/>
              </a:rPr>
              <a:t>.</a:t>
            </a:r>
          </a:p>
          <a:p>
            <a:r>
              <a:rPr lang="cs-CZ" dirty="0">
                <a:latin typeface="Arial" panose="020B0604020202020204" pitchFamily="34" charset="0"/>
              </a:rPr>
              <a:t>Který úsek je nejdelší?</a:t>
            </a:r>
          </a:p>
          <a:p>
            <a:pPr lvl="1"/>
            <a:r>
              <a:rPr lang="cs-CZ" dirty="0"/>
              <a:t>BK</a:t>
            </a:r>
          </a:p>
          <a:p>
            <a:pPr lvl="1"/>
            <a:r>
              <a:rPr lang="cs-CZ" dirty="0"/>
              <a:t>FB</a:t>
            </a:r>
          </a:p>
          <a:p>
            <a:pPr lvl="1"/>
            <a:r>
              <a:rPr lang="cs-CZ" dirty="0"/>
              <a:t>FA</a:t>
            </a:r>
          </a:p>
          <a:p>
            <a:pPr lvl="1"/>
            <a:r>
              <a:rPr lang="cs-CZ" dirty="0"/>
              <a:t>2 * AK</a:t>
            </a:r>
          </a:p>
          <a:p>
            <a:pPr lvl="1"/>
            <a:r>
              <a:rPr lang="cs-CZ" dirty="0"/>
              <a:t>PF + AK</a:t>
            </a:r>
          </a:p>
        </p:txBody>
      </p:sp>
    </p:spTree>
    <p:extLst>
      <p:ext uri="{BB962C8B-B14F-4D97-AF65-F5344CB8AC3E}">
        <p14:creationId xmlns:p14="http://schemas.microsoft.com/office/powerpoint/2010/main" val="8294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F262AF2-599A-42EA-9861-22360F54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008089"/>
          </a:xfrm>
        </p:spPr>
        <p:txBody>
          <a:bodyPr>
            <a:normAutofit/>
          </a:bodyPr>
          <a:lstStyle/>
          <a:p>
            <a:r>
              <a:rPr lang="cs-CZ" dirty="0"/>
              <a:t>Místnost smrti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894FE2-0FF0-4C39-99AE-1D731285D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1843790"/>
            <a:ext cx="7705164" cy="4023610"/>
          </a:xfrm>
        </p:spPr>
        <p:txBody>
          <a:bodyPr>
            <a:normAutofit/>
          </a:bodyPr>
          <a:lstStyle/>
          <a:p>
            <a:r>
              <a:rPr lang="cs-CZ" dirty="0"/>
              <a:t>Vrah je odsouzen k trestu smrti. Má si vybrat mezi třemi místnostmi. </a:t>
            </a:r>
          </a:p>
          <a:p>
            <a:r>
              <a:rPr lang="cs-CZ" dirty="0"/>
              <a:t>První je plná ohně</a:t>
            </a:r>
          </a:p>
          <a:p>
            <a:r>
              <a:rPr lang="cs-CZ" dirty="0"/>
              <a:t>Druhá je plná nájemných vrahů s nabitými zbraněmi </a:t>
            </a:r>
          </a:p>
          <a:p>
            <a:r>
              <a:rPr lang="cs-CZ" dirty="0"/>
              <a:t>Třetí místnost je plná lvů, kteří 3 roky nežrali. </a:t>
            </a:r>
          </a:p>
          <a:p>
            <a:r>
              <a:rPr lang="cs-CZ" dirty="0"/>
              <a:t>Která místnost je pro vraha nejbezpečnější?</a:t>
            </a:r>
          </a:p>
        </p:txBody>
      </p:sp>
    </p:spTree>
    <p:extLst>
      <p:ext uri="{BB962C8B-B14F-4D97-AF65-F5344CB8AC3E}">
        <p14:creationId xmlns:p14="http://schemas.microsoft.com/office/powerpoint/2010/main" val="237927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AA68FAF-935E-4AD6-BC8A-85D6B91BF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Vražda muže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D4D56D-EFFC-4241-B190-845C746D0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 dirty="0"/>
              <a:t>V neděli ráno byl nalezen zavražděný muž. Jeho žena okamžitě zavolala policii. Policie vyslechla manželku i všechny zaměstnance. Toto je seznam jejich alibi:</a:t>
            </a:r>
          </a:p>
          <a:p>
            <a:pPr lvl="1"/>
            <a:r>
              <a:rPr lang="cs-CZ" dirty="0"/>
              <a:t>Manželka řekla, že spala</a:t>
            </a:r>
          </a:p>
          <a:p>
            <a:pPr lvl="1"/>
            <a:r>
              <a:rPr lang="cs-CZ" dirty="0"/>
              <a:t>Kuchař řekl, že dělal snídani</a:t>
            </a:r>
          </a:p>
          <a:p>
            <a:pPr lvl="1"/>
            <a:r>
              <a:rPr lang="cs-CZ" dirty="0"/>
              <a:t>Zahradník uvedl, že sbíral zeleninu</a:t>
            </a:r>
          </a:p>
          <a:p>
            <a:pPr lvl="1"/>
            <a:r>
              <a:rPr lang="cs-CZ" dirty="0"/>
              <a:t>Služka řekla, že vybírala poštu ze schránky</a:t>
            </a:r>
          </a:p>
          <a:p>
            <a:pPr lvl="1"/>
            <a:r>
              <a:rPr lang="cs-CZ" dirty="0"/>
              <a:t>Komorník uvedl, že přerovnával skříň</a:t>
            </a:r>
          </a:p>
          <a:p>
            <a:r>
              <a:rPr lang="cs-CZ" dirty="0"/>
              <a:t>Kdo byl pachatelem vraždy?</a:t>
            </a:r>
          </a:p>
        </p:txBody>
      </p:sp>
    </p:spTree>
    <p:extLst>
      <p:ext uri="{BB962C8B-B14F-4D97-AF65-F5344CB8AC3E}">
        <p14:creationId xmlns:p14="http://schemas.microsoft.com/office/powerpoint/2010/main" val="175712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DF8E521-03A9-41C8-A2B0-4F53C66B2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(Sebe)vražda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D13342-0FD4-45A7-AABA-3876291BF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 dirty="0"/>
              <a:t>Před několikapatrovou budovou bylo nalezeno ženské tělo bez známek života. Na první pohled to vypadá, že žena spáchala sebevraždu skokem z jednoho z pater. Na místo přijíždí detektiv. Jde do prvního patra budovy, otevře a zase zavře okno a hodí minci na podlahu. Jde do druhého patra a udělá to samé. Tuto činnost opakuje ve všech patrech budovy, včetně toho nejvyššího. Když se vrátí dolů, prohlásí, že si je jistý, že nejde o sebevraždu, ale ve skutečnosti se stala vražda. </a:t>
            </a:r>
          </a:p>
          <a:p>
            <a:r>
              <a:rPr lang="cs-CZ" dirty="0"/>
              <a:t>Jak to může vědět?</a:t>
            </a:r>
          </a:p>
        </p:txBody>
      </p:sp>
    </p:spTree>
    <p:extLst>
      <p:ext uri="{BB962C8B-B14F-4D97-AF65-F5344CB8AC3E}">
        <p14:creationId xmlns:p14="http://schemas.microsoft.com/office/powerpoint/2010/main" val="415577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8B51187-AA8A-4A0A-9269-D8C62DE65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Láska na pohřbu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955CBD-49DB-4FF3-87F8-FF94BAF99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 lnSpcReduction="10000"/>
          </a:bodyPr>
          <a:lstStyle/>
          <a:p>
            <a:r>
              <a:rPr lang="cs-CZ" dirty="0"/>
              <a:t>Dívka byla na pohřbu své matky. Zde potká milého muže, kterého nikdy předtím neviděla. Na pohřbu se však soustředila na průběh smutečního ceremoniálu a úplně zapomněla na to, že by si od něj mohla vzít číslo. Snažila se ho vypátrat, ale nikdo z jejích známých nevěděl, kdo ten pohledný mladý muž je. O několik dní později umírá sestra oné dívky a policie má podezření, že se jedná o vraždu. </a:t>
            </a:r>
          </a:p>
          <a:p>
            <a:r>
              <a:rPr lang="cs-CZ" dirty="0"/>
              <a:t>Kdo zabil její sestru?</a:t>
            </a:r>
          </a:p>
          <a:p>
            <a:endParaRPr lang="cs-CZ" dirty="0"/>
          </a:p>
          <a:p>
            <a:endParaRPr lang="cs-CZ" dirty="0"/>
          </a:p>
          <a:p>
            <a:r>
              <a:rPr lang="cs-CZ" i="1" dirty="0"/>
              <a:t>Zajímavost – správně na tuto úlohu odpoví psychopati</a:t>
            </a:r>
          </a:p>
        </p:txBody>
      </p:sp>
    </p:spTree>
    <p:extLst>
      <p:ext uri="{BB962C8B-B14F-4D97-AF65-F5344CB8AC3E}">
        <p14:creationId xmlns:p14="http://schemas.microsoft.com/office/powerpoint/2010/main" val="273009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FAE03CF-8C04-43CB-9CF1-D77324E2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Loupež na lodi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DDEFA9-15D6-497A-BE3D-E96323AA1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1768839"/>
            <a:ext cx="7705164" cy="4098561"/>
          </a:xfrm>
        </p:spPr>
        <p:txBody>
          <a:bodyPr>
            <a:normAutofit lnSpcReduction="10000"/>
          </a:bodyPr>
          <a:lstStyle/>
          <a:p>
            <a:r>
              <a:rPr lang="cs-CZ" dirty="0"/>
              <a:t>Japonská loď opustila přístav a vydala se na otevřené moře. Kapitán šel naolejovat některé části lodi a ještě předtím si sundal snubní prsten, aby si jej nezašpinil. Nechal ho na nočním stolku vedle své palandy. Když se vrátil, s hrůzou zjistil, že snubní prsten je pryč. Měl podezření, že prsten ukradl jeden ze tří členů posádky. Proto se jich zeptal, co dělali, když se na chvíli vzdálil.</a:t>
            </a:r>
          </a:p>
          <a:p>
            <a:pPr lvl="1"/>
            <a:r>
              <a:rPr lang="cs-CZ" b="0" i="0" dirty="0">
                <a:effectLst/>
                <a:latin typeface="open_sansregular"/>
              </a:rPr>
              <a:t>Kuchař řekl, že byl celou dobu v kuchyni, kde připravoval večeři.</a:t>
            </a:r>
          </a:p>
          <a:p>
            <a:pPr lvl="1"/>
            <a:r>
              <a:rPr lang="cs-CZ" b="0" i="0" dirty="0">
                <a:effectLst/>
                <a:latin typeface="open_sansregular"/>
              </a:rPr>
              <a:t>Inženýr řekl, že pracoval ve strojovně, kde dával pozor, aby vše fungovalo hladce a bez problémů.</a:t>
            </a:r>
          </a:p>
          <a:p>
            <a:pPr lvl="1"/>
            <a:r>
              <a:rPr lang="cs-CZ" b="0" i="0" dirty="0">
                <a:effectLst/>
                <a:latin typeface="open_sansregular"/>
              </a:rPr>
              <a:t>Námořník řekl, že touto dobou byl nahoře na stožáru, kde opravoval vlajku, protože ji omylem někdo pověsil vzhůru nohama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>
                <a:latin typeface="open_sansregular"/>
              </a:rPr>
              <a:t>Kdo ukradl kapitánovi prsten?</a:t>
            </a:r>
            <a:endParaRPr lang="cs-CZ" b="0" i="0" dirty="0">
              <a:effectLst/>
              <a:latin typeface="open_sansregular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83032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F6847A3-582A-452A-99BC-3D973B7B0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Královská milost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4899FAF-D301-4E4F-898F-5D3B9DC8B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1693889"/>
            <a:ext cx="7705164" cy="4173511"/>
          </a:xfrm>
        </p:spPr>
        <p:txBody>
          <a:bodyPr>
            <a:normAutofit/>
          </a:bodyPr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Neoblíbený král chce zlepšit své renomé. Nechá tedy vytroubit, že vězeň, který má být tento večer na náměstí oběšen, má šanci zachránit si život. O jeho osudu má rozhodnout štěstěna: kat mu dá vytáhnout z váčku jednu ze dvou kuliček. Když bude bílá, odsouzenec je volný, černá kulička pro něj znamená smrt.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Jakmile se to odsouzenec doslechne, zaraduje se. Kat se však dozví, že král dal do váčku dvě černé kuličky. Ví, že s tím nic nenadělá, ale je to povaha spravedlivá. Zajde k odsouzenému a řekne mu, co si pro něj král přichystal.</a:t>
            </a:r>
          </a:p>
          <a:p>
            <a:r>
              <a:rPr lang="cs-CZ" b="0" i="0" dirty="0">
                <a:effectLst/>
                <a:latin typeface="Arial" panose="020B0604020202020204" pitchFamily="34" charset="0"/>
              </a:rPr>
              <a:t>Vězeň se usměje: „Měl jsem jen poloviční šanci, ale král mi dal milost!“</a:t>
            </a:r>
          </a:p>
          <a:p>
            <a:r>
              <a:rPr lang="cs-CZ" dirty="0">
                <a:latin typeface="Arial" panose="020B0604020202020204" pitchFamily="34" charset="0"/>
              </a:rPr>
              <a:t>Jakým způsobem si vězeň mohl zachránit život?</a:t>
            </a:r>
            <a:endParaRPr lang="cs-CZ" b="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20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AF6C90E-305A-4797-A11C-74ED230E4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Zápalná šňůra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14BEB1-1C4C-42B2-AF48-ADB41EFB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 b="0" i="0" dirty="0">
                <a:effectLst/>
                <a:latin typeface="Arial" panose="020B0604020202020204" pitchFamily="34" charset="0"/>
              </a:rPr>
              <a:t>Máte dvě zápalné šňůry. Každá z nich hoří hodinu. Hoří však nerovnoměrně, tzn. že půlka může shořet během dvaceti minut a druhá hořet minut čtyřicet. K tomu máte krabičku zápalek.</a:t>
            </a:r>
          </a:p>
          <a:p>
            <a:r>
              <a:rPr lang="cs-CZ" dirty="0">
                <a:latin typeface="Arial" panose="020B0604020202020204" pitchFamily="34" charset="0"/>
              </a:rPr>
              <a:t>Vašim úkolem je vymyslet způsob, jak odměřit 15 minut</a:t>
            </a:r>
            <a:br>
              <a:rPr lang="cs-CZ" b="0" i="0" dirty="0">
                <a:effectLst/>
                <a:latin typeface="Arial" panose="020B0604020202020204" pitchFamily="34" charset="0"/>
              </a:rPr>
            </a:br>
            <a:br>
              <a:rPr lang="cs-CZ" b="0" i="0" dirty="0">
                <a:effectLst/>
                <a:latin typeface="Arial" panose="020B0604020202020204" pitchFamily="34" charset="0"/>
              </a:rPr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4314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8D05C3C-24B5-4D71-95D3-27F29286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Kniha plná lží?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45BA20-7C19-41F3-874D-19CC24A89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 b="0" i="0">
                <a:effectLst/>
                <a:latin typeface="Arial" panose="020B0604020202020204" pitchFamily="34" charset="0"/>
              </a:rPr>
              <a:t>V knížce o 100 stránkách je na první stránce napsáno: „V této knížce obsahuje jedna stránka lež.“ Na druhé stránce: „V této knížce obsahují dvě stránky lži.“ Na třetí stránce:</a:t>
            </a:r>
          </a:p>
          <a:p>
            <a:r>
              <a:rPr lang="cs-CZ" b="0" i="0">
                <a:effectLst/>
                <a:latin typeface="Arial" panose="020B0604020202020204" pitchFamily="34" charset="0"/>
              </a:rPr>
              <a:t>„V této knížce obsahují tři stránky lži.“ A tak dále, až na straně 100 je napsáno: „V této knížce obsahuje 100 stránek lži.“ </a:t>
            </a:r>
          </a:p>
          <a:p>
            <a:r>
              <a:rPr lang="cs-CZ" b="0" i="0">
                <a:effectLst/>
                <a:latin typeface="Arial" panose="020B0604020202020204" pitchFamily="34" charset="0"/>
              </a:rPr>
              <a:t>Je na některé stránce pravda?</a:t>
            </a:r>
          </a:p>
        </p:txBody>
      </p:sp>
    </p:spTree>
    <p:extLst>
      <p:ext uri="{BB962C8B-B14F-4D97-AF65-F5344CB8AC3E}">
        <p14:creationId xmlns:p14="http://schemas.microsoft.com/office/powerpoint/2010/main" val="3601817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3321FE4-8957-4905-BEA8-594AB394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cs-CZ" dirty="0"/>
              <a:t>Večeře ve třech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358E34-FE69-455F-A453-2C088DAA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4" y="2286000"/>
            <a:ext cx="7705164" cy="3581400"/>
          </a:xfrm>
        </p:spPr>
        <p:txBody>
          <a:bodyPr>
            <a:normAutofit/>
          </a:bodyPr>
          <a:lstStyle/>
          <a:p>
            <a:r>
              <a:rPr lang="cs-CZ" b="0" i="0">
                <a:effectLst/>
                <a:latin typeface="Arial" panose="020B0604020202020204" pitchFamily="34" charset="0"/>
              </a:rPr>
              <a:t>Karel, Pavel a Petr jsou na večeři. Dohodnou se, že ji zaplatí ten, kterého vylosují. Mají ale jen jednu minci. </a:t>
            </a:r>
          </a:p>
          <a:p>
            <a:r>
              <a:rPr lang="cs-CZ" b="0" i="0">
                <a:effectLst/>
                <a:latin typeface="Arial" panose="020B0604020202020204" pitchFamily="34" charset="0"/>
              </a:rPr>
              <a:t>Jak to udělají, aby všichni měli stejnou pravděpodobnost?</a:t>
            </a:r>
            <a:br>
              <a:rPr lang="cs-CZ" b="0" i="0">
                <a:effectLst/>
                <a:latin typeface="Arial" panose="020B0604020202020204" pitchFamily="34" charset="0"/>
              </a:rPr>
            </a:br>
            <a:br>
              <a:rPr lang="cs-CZ" b="0" i="0">
                <a:effectLst/>
                <a:latin typeface="Arial" panose="020B0604020202020204" pitchFamily="34" charset="0"/>
              </a:rPr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0313806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Oříznutí">
      <a:dk1>
        <a:sysClr val="windowText" lastClr="000000"/>
      </a:dk1>
      <a:lt1>
        <a:sysClr val="window" lastClr="FFFFFF"/>
      </a:lt1>
      <a:dk2>
        <a:srgbClr val="4A2318"/>
      </a:dk2>
      <a:lt2>
        <a:srgbClr val="EDECEB"/>
      </a:lt2>
      <a:accent1>
        <a:srgbClr val="F3C82E"/>
      </a:accent1>
      <a:accent2>
        <a:srgbClr val="A26176"/>
      </a:accent2>
      <a:accent3>
        <a:srgbClr val="74A94E"/>
      </a:accent3>
      <a:accent4>
        <a:srgbClr val="188E8D"/>
      </a:accent4>
      <a:accent5>
        <a:srgbClr val="EE913A"/>
      </a:accent5>
      <a:accent6>
        <a:srgbClr val="DF5D4A"/>
      </a:accent6>
      <a:hlink>
        <a:srgbClr val="188E8D"/>
      </a:hlink>
      <a:folHlink>
        <a:srgbClr val="A26176"/>
      </a:folHlink>
    </a:clrScheme>
    <a:fontScheme name="Oříznutí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říznutí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D7AA1D6E-F3E9-4763-A3BC-84DF2E02F6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63</TotalTime>
  <Words>1077</Words>
  <Application>Microsoft Office PowerPoint</Application>
  <PresentationFormat>Širokoúhlá obrazovka</PresentationFormat>
  <Paragraphs>72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Franklin Gothic Book</vt:lpstr>
      <vt:lpstr>open_sansregular</vt:lpstr>
      <vt:lpstr>Oříznutí</vt:lpstr>
      <vt:lpstr>Hádanky pro procvičení analytického a logického myšlení</vt:lpstr>
      <vt:lpstr>Vražda muže</vt:lpstr>
      <vt:lpstr>(Sebe)vražda</vt:lpstr>
      <vt:lpstr>Láska na pohřbu</vt:lpstr>
      <vt:lpstr>Loupež na lodi</vt:lpstr>
      <vt:lpstr>Královská milost</vt:lpstr>
      <vt:lpstr>Zápalná šňůra</vt:lpstr>
      <vt:lpstr>Kniha plná lží?</vt:lpstr>
      <vt:lpstr>Večeře ve třech</vt:lpstr>
      <vt:lpstr>Narozeninová oslava</vt:lpstr>
      <vt:lpstr>Medvěd a lovec</vt:lpstr>
      <vt:lpstr>Šest sklenic</vt:lpstr>
      <vt:lpstr>Pět kamarádek</vt:lpstr>
      <vt:lpstr>Hlemýžď výletník</vt:lpstr>
      <vt:lpstr>Místnost smrti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Logické úlohy pro procvičení analytického myšlení</dc:title>
  <dc:creator>Sládeček David</dc:creator>
  <cp:lastModifiedBy>Sládeček David</cp:lastModifiedBy>
  <cp:revision>7</cp:revision>
  <dcterms:created xsi:type="dcterms:W3CDTF">2021-09-06T11:57:24Z</dcterms:created>
  <dcterms:modified xsi:type="dcterms:W3CDTF">2021-09-06T13:00:40Z</dcterms:modified>
</cp:coreProperties>
</file>