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3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A6973-18E4-42AD-A0D6-C8D04CBE8D02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9738889-9736-4411-ADC1-890D3FF06590}">
      <dgm:prSet/>
      <dgm:spPr/>
      <dgm:t>
        <a:bodyPr/>
        <a:lstStyle/>
        <a:p>
          <a:r>
            <a:rPr lang="cs-CZ"/>
            <a:t>Algoritmus</a:t>
          </a:r>
          <a:endParaRPr lang="en-US"/>
        </a:p>
      </dgm:t>
    </dgm:pt>
    <dgm:pt modelId="{D8CC59A6-9CED-4235-930A-AB32328A738C}" type="parTrans" cxnId="{928A4E0F-2301-4F15-AC01-8D024A5BCB29}">
      <dgm:prSet/>
      <dgm:spPr/>
      <dgm:t>
        <a:bodyPr/>
        <a:lstStyle/>
        <a:p>
          <a:endParaRPr lang="en-US"/>
        </a:p>
      </dgm:t>
    </dgm:pt>
    <dgm:pt modelId="{AFE7161A-1864-40C0-B362-CA1E6F57E468}" type="sibTrans" cxnId="{928A4E0F-2301-4F15-AC01-8D024A5BCB29}">
      <dgm:prSet/>
      <dgm:spPr/>
      <dgm:t>
        <a:bodyPr/>
        <a:lstStyle/>
        <a:p>
          <a:endParaRPr lang="en-US"/>
        </a:p>
      </dgm:t>
    </dgm:pt>
    <dgm:pt modelId="{BE66DD38-4824-42A9-93C5-054ABF5C556C}">
      <dgm:prSet/>
      <dgm:spPr/>
      <dgm:t>
        <a:bodyPr/>
        <a:lstStyle/>
        <a:p>
          <a:r>
            <a:rPr lang="cs-CZ" dirty="0"/>
            <a:t>Vlastnosti algoritmu</a:t>
          </a:r>
          <a:endParaRPr lang="en-US" dirty="0"/>
        </a:p>
      </dgm:t>
    </dgm:pt>
    <dgm:pt modelId="{B2275484-11AA-4944-99D5-B4419F0B029D}" type="parTrans" cxnId="{A821D1C3-61F4-4DC9-A47B-73ABBAB8072C}">
      <dgm:prSet/>
      <dgm:spPr/>
      <dgm:t>
        <a:bodyPr/>
        <a:lstStyle/>
        <a:p>
          <a:endParaRPr lang="en-US"/>
        </a:p>
      </dgm:t>
    </dgm:pt>
    <dgm:pt modelId="{C5B4403C-8A41-4843-9D25-5E9AD2C5CBDA}" type="sibTrans" cxnId="{A821D1C3-61F4-4DC9-A47B-73ABBAB8072C}">
      <dgm:prSet/>
      <dgm:spPr/>
      <dgm:t>
        <a:bodyPr/>
        <a:lstStyle/>
        <a:p>
          <a:endParaRPr lang="en-US"/>
        </a:p>
      </dgm:t>
    </dgm:pt>
    <dgm:pt modelId="{108C6BAC-A31A-49D8-8EB9-8AD25A982C9E}">
      <dgm:prSet/>
      <dgm:spPr/>
      <dgm:t>
        <a:bodyPr/>
        <a:lstStyle/>
        <a:p>
          <a:r>
            <a:rPr lang="cs-CZ"/>
            <a:t>Program</a:t>
          </a:r>
          <a:endParaRPr lang="en-US"/>
        </a:p>
      </dgm:t>
    </dgm:pt>
    <dgm:pt modelId="{E1A65DD0-489E-453D-9B8D-AE7CBB5523F9}" type="parTrans" cxnId="{340902C9-1323-4972-A673-6717BD0A11F5}">
      <dgm:prSet/>
      <dgm:spPr/>
      <dgm:t>
        <a:bodyPr/>
        <a:lstStyle/>
        <a:p>
          <a:endParaRPr lang="en-US"/>
        </a:p>
      </dgm:t>
    </dgm:pt>
    <dgm:pt modelId="{A70056A2-FEF8-4A8E-B30A-BB44BD4AE2B1}" type="sibTrans" cxnId="{340902C9-1323-4972-A673-6717BD0A11F5}">
      <dgm:prSet/>
      <dgm:spPr/>
      <dgm:t>
        <a:bodyPr/>
        <a:lstStyle/>
        <a:p>
          <a:endParaRPr lang="en-US"/>
        </a:p>
      </dgm:t>
    </dgm:pt>
    <dgm:pt modelId="{EDF56FC3-0D91-477C-929F-B71E73624121}">
      <dgm:prSet/>
      <dgm:spPr/>
      <dgm:t>
        <a:bodyPr/>
        <a:lstStyle/>
        <a:p>
          <a:r>
            <a:rPr lang="cs-CZ"/>
            <a:t>Programovací jazyk</a:t>
          </a:r>
          <a:endParaRPr lang="en-US"/>
        </a:p>
      </dgm:t>
    </dgm:pt>
    <dgm:pt modelId="{28775C8C-6136-4905-89D3-7621438B17C8}" type="parTrans" cxnId="{E845B8B6-9AA0-4406-ACE0-E1BABC33CBAF}">
      <dgm:prSet/>
      <dgm:spPr/>
      <dgm:t>
        <a:bodyPr/>
        <a:lstStyle/>
        <a:p>
          <a:endParaRPr lang="en-US"/>
        </a:p>
      </dgm:t>
    </dgm:pt>
    <dgm:pt modelId="{499605AD-D3D0-4213-9A00-7C1D1403151F}" type="sibTrans" cxnId="{E845B8B6-9AA0-4406-ACE0-E1BABC33CBAF}">
      <dgm:prSet/>
      <dgm:spPr/>
      <dgm:t>
        <a:bodyPr/>
        <a:lstStyle/>
        <a:p>
          <a:endParaRPr lang="en-US"/>
        </a:p>
      </dgm:t>
    </dgm:pt>
    <dgm:pt modelId="{DDD0241A-5D9B-4671-AE48-F394E6828B89}">
      <dgm:prSet/>
      <dgm:spPr/>
      <dgm:t>
        <a:bodyPr/>
        <a:lstStyle/>
        <a:p>
          <a:r>
            <a:rPr lang="cs-CZ" dirty="0"/>
            <a:t>Proměnná</a:t>
          </a:r>
          <a:endParaRPr lang="en-US" dirty="0"/>
        </a:p>
      </dgm:t>
    </dgm:pt>
    <dgm:pt modelId="{83FB3202-EC45-4CE2-8BED-7C196246C1C3}" type="parTrans" cxnId="{EAFD5B93-CAC7-497A-B9EB-A15D96CCA1FD}">
      <dgm:prSet/>
      <dgm:spPr/>
      <dgm:t>
        <a:bodyPr/>
        <a:lstStyle/>
        <a:p>
          <a:endParaRPr lang="en-US"/>
        </a:p>
      </dgm:t>
    </dgm:pt>
    <dgm:pt modelId="{EB7FBF37-95C1-4D5E-B06B-6C1C3ECAF346}" type="sibTrans" cxnId="{EAFD5B93-CAC7-497A-B9EB-A15D96CCA1FD}">
      <dgm:prSet/>
      <dgm:spPr/>
      <dgm:t>
        <a:bodyPr/>
        <a:lstStyle/>
        <a:p>
          <a:endParaRPr lang="en-US"/>
        </a:p>
      </dgm:t>
    </dgm:pt>
    <dgm:pt modelId="{37244664-2EE3-4899-8D70-A6F6B39A4DB5}">
      <dgm:prSet/>
      <dgm:spPr/>
      <dgm:t>
        <a:bodyPr/>
        <a:lstStyle/>
        <a:p>
          <a:r>
            <a:rPr lang="cs-CZ"/>
            <a:t>Konstanta</a:t>
          </a:r>
          <a:endParaRPr lang="en-US"/>
        </a:p>
      </dgm:t>
    </dgm:pt>
    <dgm:pt modelId="{01B99603-CAE9-491D-86F4-B1FF8E009EBA}" type="parTrans" cxnId="{706C7E5E-462D-4489-B550-01AAEFD9E030}">
      <dgm:prSet/>
      <dgm:spPr/>
      <dgm:t>
        <a:bodyPr/>
        <a:lstStyle/>
        <a:p>
          <a:endParaRPr lang="en-US"/>
        </a:p>
      </dgm:t>
    </dgm:pt>
    <dgm:pt modelId="{7765088E-4CF0-4DF6-BD6A-98DDAA59F9B8}" type="sibTrans" cxnId="{706C7E5E-462D-4489-B550-01AAEFD9E030}">
      <dgm:prSet/>
      <dgm:spPr/>
      <dgm:t>
        <a:bodyPr/>
        <a:lstStyle/>
        <a:p>
          <a:endParaRPr lang="en-US"/>
        </a:p>
      </dgm:t>
    </dgm:pt>
    <dgm:pt modelId="{C1B1F240-24B2-4716-81A7-87E163B51B4D}">
      <dgm:prSet/>
      <dgm:spPr/>
      <dgm:t>
        <a:bodyPr/>
        <a:lstStyle/>
        <a:p>
          <a:r>
            <a:rPr lang="cs-CZ" dirty="0"/>
            <a:t>Datový typ</a:t>
          </a:r>
          <a:endParaRPr lang="en-US" dirty="0"/>
        </a:p>
      </dgm:t>
    </dgm:pt>
    <dgm:pt modelId="{B86F9DB4-233F-4E8F-AB95-22DA82D85881}" type="parTrans" cxnId="{A690B357-84C4-4B48-A786-A48D303608F8}">
      <dgm:prSet/>
      <dgm:spPr/>
      <dgm:t>
        <a:bodyPr/>
        <a:lstStyle/>
        <a:p>
          <a:endParaRPr lang="en-US"/>
        </a:p>
      </dgm:t>
    </dgm:pt>
    <dgm:pt modelId="{82AC92EA-8D15-47D6-86B1-6B66D42DBD57}" type="sibTrans" cxnId="{A690B357-84C4-4B48-A786-A48D303608F8}">
      <dgm:prSet/>
      <dgm:spPr/>
      <dgm:t>
        <a:bodyPr/>
        <a:lstStyle/>
        <a:p>
          <a:endParaRPr lang="en-US"/>
        </a:p>
      </dgm:t>
    </dgm:pt>
    <dgm:pt modelId="{83D03843-66C8-434B-BB0E-AF5829781B50}">
      <dgm:prSet/>
      <dgm:spPr/>
      <dgm:t>
        <a:bodyPr/>
        <a:lstStyle/>
        <a:p>
          <a:r>
            <a:rPr lang="cs-CZ"/>
            <a:t>Větvení</a:t>
          </a:r>
          <a:endParaRPr lang="en-US"/>
        </a:p>
      </dgm:t>
    </dgm:pt>
    <dgm:pt modelId="{2AD63BB4-CA98-4316-AE86-EB6BED35DC84}" type="parTrans" cxnId="{D6E84044-0A30-4188-AEE2-2F39EB129F6B}">
      <dgm:prSet/>
      <dgm:spPr/>
      <dgm:t>
        <a:bodyPr/>
        <a:lstStyle/>
        <a:p>
          <a:endParaRPr lang="en-US"/>
        </a:p>
      </dgm:t>
    </dgm:pt>
    <dgm:pt modelId="{D7A865DA-052F-4CC6-AA84-78D17A720B8A}" type="sibTrans" cxnId="{D6E84044-0A30-4188-AEE2-2F39EB129F6B}">
      <dgm:prSet/>
      <dgm:spPr/>
      <dgm:t>
        <a:bodyPr/>
        <a:lstStyle/>
        <a:p>
          <a:endParaRPr lang="en-US"/>
        </a:p>
      </dgm:t>
    </dgm:pt>
    <dgm:pt modelId="{BED8C0CD-FE8E-4ECD-91CB-1389CFD88DF2}">
      <dgm:prSet/>
      <dgm:spPr/>
      <dgm:t>
        <a:bodyPr/>
        <a:lstStyle/>
        <a:p>
          <a:r>
            <a:rPr lang="cs-CZ"/>
            <a:t>Cyklus</a:t>
          </a:r>
          <a:endParaRPr lang="en-US"/>
        </a:p>
      </dgm:t>
    </dgm:pt>
    <dgm:pt modelId="{63FAF877-7CEA-4C22-AC2F-2697FA4724E5}" type="parTrans" cxnId="{72B4F643-B832-40EE-8CC3-6E21B58792F7}">
      <dgm:prSet/>
      <dgm:spPr/>
      <dgm:t>
        <a:bodyPr/>
        <a:lstStyle/>
        <a:p>
          <a:endParaRPr lang="en-US"/>
        </a:p>
      </dgm:t>
    </dgm:pt>
    <dgm:pt modelId="{4F4DC9F5-3984-4451-B8C7-33AAD1C80EA2}" type="sibTrans" cxnId="{72B4F643-B832-40EE-8CC3-6E21B58792F7}">
      <dgm:prSet/>
      <dgm:spPr/>
      <dgm:t>
        <a:bodyPr/>
        <a:lstStyle/>
        <a:p>
          <a:endParaRPr lang="en-US"/>
        </a:p>
      </dgm:t>
    </dgm:pt>
    <dgm:pt modelId="{B7CD7703-C9C7-4741-B001-06E20F59BB5F}">
      <dgm:prSet/>
      <dgm:spPr/>
      <dgm:t>
        <a:bodyPr/>
        <a:lstStyle/>
        <a:p>
          <a:r>
            <a:rPr lang="cs-CZ" dirty="0"/>
            <a:t>Podprogram</a:t>
          </a:r>
          <a:endParaRPr lang="en-US" dirty="0"/>
        </a:p>
      </dgm:t>
    </dgm:pt>
    <dgm:pt modelId="{DEB329E9-1165-4F20-96A0-CAB6FE710B94}" type="parTrans" cxnId="{757A145E-C533-478B-8020-0FB2D742019E}">
      <dgm:prSet/>
      <dgm:spPr/>
      <dgm:t>
        <a:bodyPr/>
        <a:lstStyle/>
        <a:p>
          <a:endParaRPr lang="en-US"/>
        </a:p>
      </dgm:t>
    </dgm:pt>
    <dgm:pt modelId="{1FC513C7-5282-4EC3-B068-B77DEC66518C}" type="sibTrans" cxnId="{757A145E-C533-478B-8020-0FB2D742019E}">
      <dgm:prSet/>
      <dgm:spPr/>
      <dgm:t>
        <a:bodyPr/>
        <a:lstStyle/>
        <a:p>
          <a:endParaRPr lang="en-US"/>
        </a:p>
      </dgm:t>
    </dgm:pt>
    <dgm:pt modelId="{FD892E73-E1B7-4C42-BE33-5DE287093733}">
      <dgm:prSet/>
      <dgm:spPr/>
      <dgm:t>
        <a:bodyPr/>
        <a:lstStyle/>
        <a:p>
          <a:r>
            <a:rPr lang="cs-CZ" dirty="0"/>
            <a:t>Sekvence</a:t>
          </a:r>
        </a:p>
      </dgm:t>
    </dgm:pt>
    <dgm:pt modelId="{D27E3932-A391-4A76-B311-2525E9151B12}" type="parTrans" cxnId="{83FF244C-D72B-4C60-8872-566748712719}">
      <dgm:prSet/>
      <dgm:spPr/>
      <dgm:t>
        <a:bodyPr/>
        <a:lstStyle/>
        <a:p>
          <a:endParaRPr lang="cs-CZ"/>
        </a:p>
      </dgm:t>
    </dgm:pt>
    <dgm:pt modelId="{0D6B5363-A679-4BBB-AE91-FA453058282A}" type="sibTrans" cxnId="{83FF244C-D72B-4C60-8872-566748712719}">
      <dgm:prSet/>
      <dgm:spPr/>
      <dgm:t>
        <a:bodyPr/>
        <a:lstStyle/>
        <a:p>
          <a:endParaRPr lang="cs-CZ"/>
        </a:p>
      </dgm:t>
    </dgm:pt>
    <dgm:pt modelId="{FAB4A827-3499-41FD-9121-88B4C1C4944E}" type="pres">
      <dgm:prSet presAssocID="{F69A6973-18E4-42AD-A0D6-C8D04CBE8D02}" presName="diagram" presStyleCnt="0">
        <dgm:presLayoutVars>
          <dgm:dir/>
          <dgm:resizeHandles val="exact"/>
        </dgm:presLayoutVars>
      </dgm:prSet>
      <dgm:spPr/>
    </dgm:pt>
    <dgm:pt modelId="{AC92C661-4CAC-4803-BC89-0CAC07829001}" type="pres">
      <dgm:prSet presAssocID="{E9738889-9736-4411-ADC1-890D3FF06590}" presName="node" presStyleLbl="node1" presStyleIdx="0" presStyleCnt="11">
        <dgm:presLayoutVars>
          <dgm:bulletEnabled val="1"/>
        </dgm:presLayoutVars>
      </dgm:prSet>
      <dgm:spPr/>
    </dgm:pt>
    <dgm:pt modelId="{F66966F9-710E-421F-9620-91540C9A72CD}" type="pres">
      <dgm:prSet presAssocID="{AFE7161A-1864-40C0-B362-CA1E6F57E468}" presName="sibTrans" presStyleCnt="0"/>
      <dgm:spPr/>
    </dgm:pt>
    <dgm:pt modelId="{0A9EB3B9-9292-4B1E-B962-787BF7C98BC5}" type="pres">
      <dgm:prSet presAssocID="{BE66DD38-4824-42A9-93C5-054ABF5C556C}" presName="node" presStyleLbl="node1" presStyleIdx="1" presStyleCnt="11">
        <dgm:presLayoutVars>
          <dgm:bulletEnabled val="1"/>
        </dgm:presLayoutVars>
      </dgm:prSet>
      <dgm:spPr/>
    </dgm:pt>
    <dgm:pt modelId="{78A23EF4-77AF-442F-8944-92A60F910F6F}" type="pres">
      <dgm:prSet presAssocID="{C5B4403C-8A41-4843-9D25-5E9AD2C5CBDA}" presName="sibTrans" presStyleCnt="0"/>
      <dgm:spPr/>
    </dgm:pt>
    <dgm:pt modelId="{1BD3DFF4-61D6-4E87-A966-205F76D6B7E8}" type="pres">
      <dgm:prSet presAssocID="{108C6BAC-A31A-49D8-8EB9-8AD25A982C9E}" presName="node" presStyleLbl="node1" presStyleIdx="2" presStyleCnt="11">
        <dgm:presLayoutVars>
          <dgm:bulletEnabled val="1"/>
        </dgm:presLayoutVars>
      </dgm:prSet>
      <dgm:spPr/>
    </dgm:pt>
    <dgm:pt modelId="{AD7D911E-9F8C-4245-B521-B5B38E7C3813}" type="pres">
      <dgm:prSet presAssocID="{A70056A2-FEF8-4A8E-B30A-BB44BD4AE2B1}" presName="sibTrans" presStyleCnt="0"/>
      <dgm:spPr/>
    </dgm:pt>
    <dgm:pt modelId="{B366D64F-563E-4ACC-9AA2-47ECC5A630BD}" type="pres">
      <dgm:prSet presAssocID="{EDF56FC3-0D91-477C-929F-B71E73624121}" presName="node" presStyleLbl="node1" presStyleIdx="3" presStyleCnt="11">
        <dgm:presLayoutVars>
          <dgm:bulletEnabled val="1"/>
        </dgm:presLayoutVars>
      </dgm:prSet>
      <dgm:spPr/>
    </dgm:pt>
    <dgm:pt modelId="{2D70C458-F7F1-43EA-9C5A-085275F42B25}" type="pres">
      <dgm:prSet presAssocID="{499605AD-D3D0-4213-9A00-7C1D1403151F}" presName="sibTrans" presStyleCnt="0"/>
      <dgm:spPr/>
    </dgm:pt>
    <dgm:pt modelId="{82798D75-3228-4C64-9E71-ADA6900CC039}" type="pres">
      <dgm:prSet presAssocID="{DDD0241A-5D9B-4671-AE48-F394E6828B89}" presName="node" presStyleLbl="node1" presStyleIdx="4" presStyleCnt="11">
        <dgm:presLayoutVars>
          <dgm:bulletEnabled val="1"/>
        </dgm:presLayoutVars>
      </dgm:prSet>
      <dgm:spPr/>
    </dgm:pt>
    <dgm:pt modelId="{0EE2B411-7B09-4C7F-A562-B46E109B9A14}" type="pres">
      <dgm:prSet presAssocID="{EB7FBF37-95C1-4D5E-B06B-6C1C3ECAF346}" presName="sibTrans" presStyleCnt="0"/>
      <dgm:spPr/>
    </dgm:pt>
    <dgm:pt modelId="{0A0A5115-040F-46EF-BEA3-ABCABC339308}" type="pres">
      <dgm:prSet presAssocID="{37244664-2EE3-4899-8D70-A6F6B39A4DB5}" presName="node" presStyleLbl="node1" presStyleIdx="5" presStyleCnt="11">
        <dgm:presLayoutVars>
          <dgm:bulletEnabled val="1"/>
        </dgm:presLayoutVars>
      </dgm:prSet>
      <dgm:spPr/>
    </dgm:pt>
    <dgm:pt modelId="{22F2E0DB-D362-416C-B0F3-F9BEFEBB4184}" type="pres">
      <dgm:prSet presAssocID="{7765088E-4CF0-4DF6-BD6A-98DDAA59F9B8}" presName="sibTrans" presStyleCnt="0"/>
      <dgm:spPr/>
    </dgm:pt>
    <dgm:pt modelId="{F5F48750-C5B2-4089-8358-E2FA8C412CB6}" type="pres">
      <dgm:prSet presAssocID="{C1B1F240-24B2-4716-81A7-87E163B51B4D}" presName="node" presStyleLbl="node1" presStyleIdx="6" presStyleCnt="11">
        <dgm:presLayoutVars>
          <dgm:bulletEnabled val="1"/>
        </dgm:presLayoutVars>
      </dgm:prSet>
      <dgm:spPr/>
    </dgm:pt>
    <dgm:pt modelId="{49E20A41-AD1F-4A96-BE93-9CFF45323ACC}" type="pres">
      <dgm:prSet presAssocID="{82AC92EA-8D15-47D6-86B1-6B66D42DBD57}" presName="sibTrans" presStyleCnt="0"/>
      <dgm:spPr/>
    </dgm:pt>
    <dgm:pt modelId="{348E8C9D-C4E9-47DF-8C61-B67CB2A7CC16}" type="pres">
      <dgm:prSet presAssocID="{FD892E73-E1B7-4C42-BE33-5DE287093733}" presName="node" presStyleLbl="node1" presStyleIdx="7" presStyleCnt="11">
        <dgm:presLayoutVars>
          <dgm:bulletEnabled val="1"/>
        </dgm:presLayoutVars>
      </dgm:prSet>
      <dgm:spPr/>
    </dgm:pt>
    <dgm:pt modelId="{EE06ED84-9BC2-4FD6-BB2C-32093A4082FB}" type="pres">
      <dgm:prSet presAssocID="{0D6B5363-A679-4BBB-AE91-FA453058282A}" presName="sibTrans" presStyleCnt="0"/>
      <dgm:spPr/>
    </dgm:pt>
    <dgm:pt modelId="{AC37EA77-F02D-42DD-BD28-A62A45D70CB8}" type="pres">
      <dgm:prSet presAssocID="{83D03843-66C8-434B-BB0E-AF5829781B50}" presName="node" presStyleLbl="node1" presStyleIdx="8" presStyleCnt="11">
        <dgm:presLayoutVars>
          <dgm:bulletEnabled val="1"/>
        </dgm:presLayoutVars>
      </dgm:prSet>
      <dgm:spPr/>
    </dgm:pt>
    <dgm:pt modelId="{207851B3-0E1D-42D3-98D1-CB2D3C7758D5}" type="pres">
      <dgm:prSet presAssocID="{D7A865DA-052F-4CC6-AA84-78D17A720B8A}" presName="sibTrans" presStyleCnt="0"/>
      <dgm:spPr/>
    </dgm:pt>
    <dgm:pt modelId="{D132A5F9-840F-44AA-9AA0-E515191720EC}" type="pres">
      <dgm:prSet presAssocID="{BED8C0CD-FE8E-4ECD-91CB-1389CFD88DF2}" presName="node" presStyleLbl="node1" presStyleIdx="9" presStyleCnt="11">
        <dgm:presLayoutVars>
          <dgm:bulletEnabled val="1"/>
        </dgm:presLayoutVars>
      </dgm:prSet>
      <dgm:spPr/>
    </dgm:pt>
    <dgm:pt modelId="{18A9AAC2-3FAF-40BC-B327-D5E1388F6E56}" type="pres">
      <dgm:prSet presAssocID="{4F4DC9F5-3984-4451-B8C7-33AAD1C80EA2}" presName="sibTrans" presStyleCnt="0"/>
      <dgm:spPr/>
    </dgm:pt>
    <dgm:pt modelId="{A8117A1E-0750-4EDB-8E6B-B8088BE3D38D}" type="pres">
      <dgm:prSet presAssocID="{B7CD7703-C9C7-4741-B001-06E20F59BB5F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0DDB604-5471-496D-B65A-C40A4E44730C}" type="presOf" srcId="{BED8C0CD-FE8E-4ECD-91CB-1389CFD88DF2}" destId="{D132A5F9-840F-44AA-9AA0-E515191720EC}" srcOrd="0" destOrd="0" presId="urn:microsoft.com/office/officeart/2005/8/layout/default"/>
    <dgm:cxn modelId="{928A4E0F-2301-4F15-AC01-8D024A5BCB29}" srcId="{F69A6973-18E4-42AD-A0D6-C8D04CBE8D02}" destId="{E9738889-9736-4411-ADC1-890D3FF06590}" srcOrd="0" destOrd="0" parTransId="{D8CC59A6-9CED-4235-930A-AB32328A738C}" sibTransId="{AFE7161A-1864-40C0-B362-CA1E6F57E468}"/>
    <dgm:cxn modelId="{EDCED83F-3724-4CF0-8FCE-DAC3D5F42B60}" type="presOf" srcId="{C1B1F240-24B2-4716-81A7-87E163B51B4D}" destId="{F5F48750-C5B2-4089-8358-E2FA8C412CB6}" srcOrd="0" destOrd="0" presId="urn:microsoft.com/office/officeart/2005/8/layout/default"/>
    <dgm:cxn modelId="{3916C55B-9C0D-4FD1-BE8C-CEF097533DC8}" type="presOf" srcId="{DDD0241A-5D9B-4671-AE48-F394E6828B89}" destId="{82798D75-3228-4C64-9E71-ADA6900CC039}" srcOrd="0" destOrd="0" presId="urn:microsoft.com/office/officeart/2005/8/layout/default"/>
    <dgm:cxn modelId="{757A145E-C533-478B-8020-0FB2D742019E}" srcId="{F69A6973-18E4-42AD-A0D6-C8D04CBE8D02}" destId="{B7CD7703-C9C7-4741-B001-06E20F59BB5F}" srcOrd="10" destOrd="0" parTransId="{DEB329E9-1165-4F20-96A0-CAB6FE710B94}" sibTransId="{1FC513C7-5282-4EC3-B068-B77DEC66518C}"/>
    <dgm:cxn modelId="{706C7E5E-462D-4489-B550-01AAEFD9E030}" srcId="{F69A6973-18E4-42AD-A0D6-C8D04CBE8D02}" destId="{37244664-2EE3-4899-8D70-A6F6B39A4DB5}" srcOrd="5" destOrd="0" parTransId="{01B99603-CAE9-491D-86F4-B1FF8E009EBA}" sibTransId="{7765088E-4CF0-4DF6-BD6A-98DDAA59F9B8}"/>
    <dgm:cxn modelId="{72B4F643-B832-40EE-8CC3-6E21B58792F7}" srcId="{F69A6973-18E4-42AD-A0D6-C8D04CBE8D02}" destId="{BED8C0CD-FE8E-4ECD-91CB-1389CFD88DF2}" srcOrd="9" destOrd="0" parTransId="{63FAF877-7CEA-4C22-AC2F-2697FA4724E5}" sibTransId="{4F4DC9F5-3984-4451-B8C7-33AAD1C80EA2}"/>
    <dgm:cxn modelId="{D6E84044-0A30-4188-AEE2-2F39EB129F6B}" srcId="{F69A6973-18E4-42AD-A0D6-C8D04CBE8D02}" destId="{83D03843-66C8-434B-BB0E-AF5829781B50}" srcOrd="8" destOrd="0" parTransId="{2AD63BB4-CA98-4316-AE86-EB6BED35DC84}" sibTransId="{D7A865DA-052F-4CC6-AA84-78D17A720B8A}"/>
    <dgm:cxn modelId="{83FF244C-D72B-4C60-8872-566748712719}" srcId="{F69A6973-18E4-42AD-A0D6-C8D04CBE8D02}" destId="{FD892E73-E1B7-4C42-BE33-5DE287093733}" srcOrd="7" destOrd="0" parTransId="{D27E3932-A391-4A76-B311-2525E9151B12}" sibTransId="{0D6B5363-A679-4BBB-AE91-FA453058282A}"/>
    <dgm:cxn modelId="{92FEAE72-52BA-47C7-92CE-9F94B5FFCAA9}" type="presOf" srcId="{FD892E73-E1B7-4C42-BE33-5DE287093733}" destId="{348E8C9D-C4E9-47DF-8C61-B67CB2A7CC16}" srcOrd="0" destOrd="0" presId="urn:microsoft.com/office/officeart/2005/8/layout/default"/>
    <dgm:cxn modelId="{A690B357-84C4-4B48-A786-A48D303608F8}" srcId="{F69A6973-18E4-42AD-A0D6-C8D04CBE8D02}" destId="{C1B1F240-24B2-4716-81A7-87E163B51B4D}" srcOrd="6" destOrd="0" parTransId="{B86F9DB4-233F-4E8F-AB95-22DA82D85881}" sibTransId="{82AC92EA-8D15-47D6-86B1-6B66D42DBD57}"/>
    <dgm:cxn modelId="{5A148C79-C319-4574-A3A2-BFB97B55A824}" type="presOf" srcId="{BE66DD38-4824-42A9-93C5-054ABF5C556C}" destId="{0A9EB3B9-9292-4B1E-B962-787BF7C98BC5}" srcOrd="0" destOrd="0" presId="urn:microsoft.com/office/officeart/2005/8/layout/default"/>
    <dgm:cxn modelId="{6323A081-3900-4312-8B10-A45D80200C8F}" type="presOf" srcId="{E9738889-9736-4411-ADC1-890D3FF06590}" destId="{AC92C661-4CAC-4803-BC89-0CAC07829001}" srcOrd="0" destOrd="0" presId="urn:microsoft.com/office/officeart/2005/8/layout/default"/>
    <dgm:cxn modelId="{EAFD5B93-CAC7-497A-B9EB-A15D96CCA1FD}" srcId="{F69A6973-18E4-42AD-A0D6-C8D04CBE8D02}" destId="{DDD0241A-5D9B-4671-AE48-F394E6828B89}" srcOrd="4" destOrd="0" parTransId="{83FB3202-EC45-4CE2-8BED-7C196246C1C3}" sibTransId="{EB7FBF37-95C1-4D5E-B06B-6C1C3ECAF346}"/>
    <dgm:cxn modelId="{6C446895-B56E-4F2F-8958-B1DB643D062B}" type="presOf" srcId="{EDF56FC3-0D91-477C-929F-B71E73624121}" destId="{B366D64F-563E-4ACC-9AA2-47ECC5A630BD}" srcOrd="0" destOrd="0" presId="urn:microsoft.com/office/officeart/2005/8/layout/default"/>
    <dgm:cxn modelId="{E845B8B6-9AA0-4406-ACE0-E1BABC33CBAF}" srcId="{F69A6973-18E4-42AD-A0D6-C8D04CBE8D02}" destId="{EDF56FC3-0D91-477C-929F-B71E73624121}" srcOrd="3" destOrd="0" parTransId="{28775C8C-6136-4905-89D3-7621438B17C8}" sibTransId="{499605AD-D3D0-4213-9A00-7C1D1403151F}"/>
    <dgm:cxn modelId="{08AEEBB6-6977-40D8-A6D6-BC7C4C917587}" type="presOf" srcId="{108C6BAC-A31A-49D8-8EB9-8AD25A982C9E}" destId="{1BD3DFF4-61D6-4E87-A966-205F76D6B7E8}" srcOrd="0" destOrd="0" presId="urn:microsoft.com/office/officeart/2005/8/layout/default"/>
    <dgm:cxn modelId="{A821D1C3-61F4-4DC9-A47B-73ABBAB8072C}" srcId="{F69A6973-18E4-42AD-A0D6-C8D04CBE8D02}" destId="{BE66DD38-4824-42A9-93C5-054ABF5C556C}" srcOrd="1" destOrd="0" parTransId="{B2275484-11AA-4944-99D5-B4419F0B029D}" sibTransId="{C5B4403C-8A41-4843-9D25-5E9AD2C5CBDA}"/>
    <dgm:cxn modelId="{9FAECBC6-62B8-4A89-829F-956B72086B34}" type="presOf" srcId="{B7CD7703-C9C7-4741-B001-06E20F59BB5F}" destId="{A8117A1E-0750-4EDB-8E6B-B8088BE3D38D}" srcOrd="0" destOrd="0" presId="urn:microsoft.com/office/officeart/2005/8/layout/default"/>
    <dgm:cxn modelId="{340902C9-1323-4972-A673-6717BD0A11F5}" srcId="{F69A6973-18E4-42AD-A0D6-C8D04CBE8D02}" destId="{108C6BAC-A31A-49D8-8EB9-8AD25A982C9E}" srcOrd="2" destOrd="0" parTransId="{E1A65DD0-489E-453D-9B8D-AE7CBB5523F9}" sibTransId="{A70056A2-FEF8-4A8E-B30A-BB44BD4AE2B1}"/>
    <dgm:cxn modelId="{761AF7C9-10DB-4C83-A634-A6DC90114468}" type="presOf" srcId="{F69A6973-18E4-42AD-A0D6-C8D04CBE8D02}" destId="{FAB4A827-3499-41FD-9121-88B4C1C4944E}" srcOrd="0" destOrd="0" presId="urn:microsoft.com/office/officeart/2005/8/layout/default"/>
    <dgm:cxn modelId="{362A2AE9-7F46-4E6E-B826-C39CA8017A4E}" type="presOf" srcId="{37244664-2EE3-4899-8D70-A6F6B39A4DB5}" destId="{0A0A5115-040F-46EF-BEA3-ABCABC339308}" srcOrd="0" destOrd="0" presId="urn:microsoft.com/office/officeart/2005/8/layout/default"/>
    <dgm:cxn modelId="{A1AA64ED-CC18-4CB9-96A7-F52478597156}" type="presOf" srcId="{83D03843-66C8-434B-BB0E-AF5829781B50}" destId="{AC37EA77-F02D-42DD-BD28-A62A45D70CB8}" srcOrd="0" destOrd="0" presId="urn:microsoft.com/office/officeart/2005/8/layout/default"/>
    <dgm:cxn modelId="{9134919D-9204-4757-A332-3DC166978BBF}" type="presParOf" srcId="{FAB4A827-3499-41FD-9121-88B4C1C4944E}" destId="{AC92C661-4CAC-4803-BC89-0CAC07829001}" srcOrd="0" destOrd="0" presId="urn:microsoft.com/office/officeart/2005/8/layout/default"/>
    <dgm:cxn modelId="{E503E6FB-2C63-46FB-A69C-042FBD24C4EF}" type="presParOf" srcId="{FAB4A827-3499-41FD-9121-88B4C1C4944E}" destId="{F66966F9-710E-421F-9620-91540C9A72CD}" srcOrd="1" destOrd="0" presId="urn:microsoft.com/office/officeart/2005/8/layout/default"/>
    <dgm:cxn modelId="{CF02ACDB-BFE8-44A2-8D48-EDE9C8286F0B}" type="presParOf" srcId="{FAB4A827-3499-41FD-9121-88B4C1C4944E}" destId="{0A9EB3B9-9292-4B1E-B962-787BF7C98BC5}" srcOrd="2" destOrd="0" presId="urn:microsoft.com/office/officeart/2005/8/layout/default"/>
    <dgm:cxn modelId="{0094D96E-ADAF-46CF-9335-0D56DBB424B4}" type="presParOf" srcId="{FAB4A827-3499-41FD-9121-88B4C1C4944E}" destId="{78A23EF4-77AF-442F-8944-92A60F910F6F}" srcOrd="3" destOrd="0" presId="urn:microsoft.com/office/officeart/2005/8/layout/default"/>
    <dgm:cxn modelId="{BE762483-ED63-4F90-B2B4-ED5D459EC688}" type="presParOf" srcId="{FAB4A827-3499-41FD-9121-88B4C1C4944E}" destId="{1BD3DFF4-61D6-4E87-A966-205F76D6B7E8}" srcOrd="4" destOrd="0" presId="urn:microsoft.com/office/officeart/2005/8/layout/default"/>
    <dgm:cxn modelId="{5B060B64-4BF4-45BD-A512-EFE43ECA7806}" type="presParOf" srcId="{FAB4A827-3499-41FD-9121-88B4C1C4944E}" destId="{AD7D911E-9F8C-4245-B521-B5B38E7C3813}" srcOrd="5" destOrd="0" presId="urn:microsoft.com/office/officeart/2005/8/layout/default"/>
    <dgm:cxn modelId="{AF121B55-EDB9-4A52-BCC1-D880886EC7C0}" type="presParOf" srcId="{FAB4A827-3499-41FD-9121-88B4C1C4944E}" destId="{B366D64F-563E-4ACC-9AA2-47ECC5A630BD}" srcOrd="6" destOrd="0" presId="urn:microsoft.com/office/officeart/2005/8/layout/default"/>
    <dgm:cxn modelId="{A266E891-A56A-4CB6-B92A-74F11402A249}" type="presParOf" srcId="{FAB4A827-3499-41FD-9121-88B4C1C4944E}" destId="{2D70C458-F7F1-43EA-9C5A-085275F42B25}" srcOrd="7" destOrd="0" presId="urn:microsoft.com/office/officeart/2005/8/layout/default"/>
    <dgm:cxn modelId="{BE12804C-6766-42B3-9D19-19A424512A56}" type="presParOf" srcId="{FAB4A827-3499-41FD-9121-88B4C1C4944E}" destId="{82798D75-3228-4C64-9E71-ADA6900CC039}" srcOrd="8" destOrd="0" presId="urn:microsoft.com/office/officeart/2005/8/layout/default"/>
    <dgm:cxn modelId="{B703AF99-574A-487C-8425-D80B92ADA756}" type="presParOf" srcId="{FAB4A827-3499-41FD-9121-88B4C1C4944E}" destId="{0EE2B411-7B09-4C7F-A562-B46E109B9A14}" srcOrd="9" destOrd="0" presId="urn:microsoft.com/office/officeart/2005/8/layout/default"/>
    <dgm:cxn modelId="{0BDB4124-3B55-48ED-AF4F-0904263794C6}" type="presParOf" srcId="{FAB4A827-3499-41FD-9121-88B4C1C4944E}" destId="{0A0A5115-040F-46EF-BEA3-ABCABC339308}" srcOrd="10" destOrd="0" presId="urn:microsoft.com/office/officeart/2005/8/layout/default"/>
    <dgm:cxn modelId="{3C9F5575-73BF-4AC2-AF95-E4EB44C9B2FB}" type="presParOf" srcId="{FAB4A827-3499-41FD-9121-88B4C1C4944E}" destId="{22F2E0DB-D362-416C-B0F3-F9BEFEBB4184}" srcOrd="11" destOrd="0" presId="urn:microsoft.com/office/officeart/2005/8/layout/default"/>
    <dgm:cxn modelId="{D322201C-DF86-4586-957C-0F978997EEF5}" type="presParOf" srcId="{FAB4A827-3499-41FD-9121-88B4C1C4944E}" destId="{F5F48750-C5B2-4089-8358-E2FA8C412CB6}" srcOrd="12" destOrd="0" presId="urn:microsoft.com/office/officeart/2005/8/layout/default"/>
    <dgm:cxn modelId="{FAD2F208-8116-4DA4-AE09-00AFD4F4C1F2}" type="presParOf" srcId="{FAB4A827-3499-41FD-9121-88B4C1C4944E}" destId="{49E20A41-AD1F-4A96-BE93-9CFF45323ACC}" srcOrd="13" destOrd="0" presId="urn:microsoft.com/office/officeart/2005/8/layout/default"/>
    <dgm:cxn modelId="{59256F6C-FFA3-4AA5-9E08-359865610458}" type="presParOf" srcId="{FAB4A827-3499-41FD-9121-88B4C1C4944E}" destId="{348E8C9D-C4E9-47DF-8C61-B67CB2A7CC16}" srcOrd="14" destOrd="0" presId="urn:microsoft.com/office/officeart/2005/8/layout/default"/>
    <dgm:cxn modelId="{FADEAEE3-C744-4A36-9B88-380746889F97}" type="presParOf" srcId="{FAB4A827-3499-41FD-9121-88B4C1C4944E}" destId="{EE06ED84-9BC2-4FD6-BB2C-32093A4082FB}" srcOrd="15" destOrd="0" presId="urn:microsoft.com/office/officeart/2005/8/layout/default"/>
    <dgm:cxn modelId="{4522B4CE-67F7-4909-BB84-DE7847469C58}" type="presParOf" srcId="{FAB4A827-3499-41FD-9121-88B4C1C4944E}" destId="{AC37EA77-F02D-42DD-BD28-A62A45D70CB8}" srcOrd="16" destOrd="0" presId="urn:microsoft.com/office/officeart/2005/8/layout/default"/>
    <dgm:cxn modelId="{D205BD1D-8AE8-4F67-8113-BCEB7F9BF3BC}" type="presParOf" srcId="{FAB4A827-3499-41FD-9121-88B4C1C4944E}" destId="{207851B3-0E1D-42D3-98D1-CB2D3C7758D5}" srcOrd="17" destOrd="0" presId="urn:microsoft.com/office/officeart/2005/8/layout/default"/>
    <dgm:cxn modelId="{AE24534B-99EF-471D-8A7F-9ADF54257581}" type="presParOf" srcId="{FAB4A827-3499-41FD-9121-88B4C1C4944E}" destId="{D132A5F9-840F-44AA-9AA0-E515191720EC}" srcOrd="18" destOrd="0" presId="urn:microsoft.com/office/officeart/2005/8/layout/default"/>
    <dgm:cxn modelId="{CCC4718D-4291-4E42-BE9C-8AB05C5662F3}" type="presParOf" srcId="{FAB4A827-3499-41FD-9121-88B4C1C4944E}" destId="{18A9AAC2-3FAF-40BC-B327-D5E1388F6E56}" srcOrd="19" destOrd="0" presId="urn:microsoft.com/office/officeart/2005/8/layout/default"/>
    <dgm:cxn modelId="{B67442B9-D76B-4345-BBB6-A9881B756295}" type="presParOf" srcId="{FAB4A827-3499-41FD-9121-88B4C1C4944E}" destId="{A8117A1E-0750-4EDB-8E6B-B8088BE3D38D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2C661-4CAC-4803-BC89-0CAC07829001}">
      <dsp:nvSpPr>
        <dsp:cNvPr id="0" name=""/>
        <dsp:cNvSpPr/>
      </dsp:nvSpPr>
      <dsp:spPr>
        <a:xfrm>
          <a:off x="128860" y="1511"/>
          <a:ext cx="1939207" cy="11635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Algoritmus</a:t>
          </a:r>
          <a:endParaRPr lang="en-US" sz="2300" kern="1200"/>
        </a:p>
      </dsp:txBody>
      <dsp:txXfrm>
        <a:off x="128860" y="1511"/>
        <a:ext cx="1939207" cy="1163524"/>
      </dsp:txXfrm>
    </dsp:sp>
    <dsp:sp modelId="{0A9EB3B9-9292-4B1E-B962-787BF7C98BC5}">
      <dsp:nvSpPr>
        <dsp:cNvPr id="0" name=""/>
        <dsp:cNvSpPr/>
      </dsp:nvSpPr>
      <dsp:spPr>
        <a:xfrm>
          <a:off x="2261988" y="1511"/>
          <a:ext cx="1939207" cy="1163524"/>
        </a:xfrm>
        <a:prstGeom prst="rect">
          <a:avLst/>
        </a:prstGeom>
        <a:solidFill>
          <a:schemeClr val="accent2">
            <a:hueOff val="-296429"/>
            <a:satOff val="1420"/>
            <a:lumOff val="131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Vlastnosti algoritmu</a:t>
          </a:r>
          <a:endParaRPr lang="en-US" sz="2300" kern="1200" dirty="0"/>
        </a:p>
      </dsp:txBody>
      <dsp:txXfrm>
        <a:off x="2261988" y="1511"/>
        <a:ext cx="1939207" cy="1163524"/>
      </dsp:txXfrm>
    </dsp:sp>
    <dsp:sp modelId="{1BD3DFF4-61D6-4E87-A966-205F76D6B7E8}">
      <dsp:nvSpPr>
        <dsp:cNvPr id="0" name=""/>
        <dsp:cNvSpPr/>
      </dsp:nvSpPr>
      <dsp:spPr>
        <a:xfrm>
          <a:off x="4395116" y="1511"/>
          <a:ext cx="1939207" cy="1163524"/>
        </a:xfrm>
        <a:prstGeom prst="rect">
          <a:avLst/>
        </a:prstGeom>
        <a:solidFill>
          <a:schemeClr val="accent2">
            <a:hueOff val="-592857"/>
            <a:satOff val="2840"/>
            <a:lumOff val="262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Program</a:t>
          </a:r>
          <a:endParaRPr lang="en-US" sz="2300" kern="1200"/>
        </a:p>
      </dsp:txBody>
      <dsp:txXfrm>
        <a:off x="4395116" y="1511"/>
        <a:ext cx="1939207" cy="1163524"/>
      </dsp:txXfrm>
    </dsp:sp>
    <dsp:sp modelId="{B366D64F-563E-4ACC-9AA2-47ECC5A630BD}">
      <dsp:nvSpPr>
        <dsp:cNvPr id="0" name=""/>
        <dsp:cNvSpPr/>
      </dsp:nvSpPr>
      <dsp:spPr>
        <a:xfrm>
          <a:off x="6528244" y="1511"/>
          <a:ext cx="1939207" cy="1163524"/>
        </a:xfrm>
        <a:prstGeom prst="rect">
          <a:avLst/>
        </a:prstGeom>
        <a:solidFill>
          <a:schemeClr val="accent2">
            <a:hueOff val="-889286"/>
            <a:satOff val="4260"/>
            <a:lumOff val="394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Programovací jazyk</a:t>
          </a:r>
          <a:endParaRPr lang="en-US" sz="2300" kern="1200"/>
        </a:p>
      </dsp:txBody>
      <dsp:txXfrm>
        <a:off x="6528244" y="1511"/>
        <a:ext cx="1939207" cy="1163524"/>
      </dsp:txXfrm>
    </dsp:sp>
    <dsp:sp modelId="{82798D75-3228-4C64-9E71-ADA6900CC039}">
      <dsp:nvSpPr>
        <dsp:cNvPr id="0" name=""/>
        <dsp:cNvSpPr/>
      </dsp:nvSpPr>
      <dsp:spPr>
        <a:xfrm>
          <a:off x="128860" y="1358956"/>
          <a:ext cx="1939207" cy="1163524"/>
        </a:xfrm>
        <a:prstGeom prst="rect">
          <a:avLst/>
        </a:prstGeom>
        <a:solidFill>
          <a:schemeClr val="accent2">
            <a:hueOff val="-1185714"/>
            <a:satOff val="5680"/>
            <a:lumOff val="525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Proměnná</a:t>
          </a:r>
          <a:endParaRPr lang="en-US" sz="2300" kern="1200" dirty="0"/>
        </a:p>
      </dsp:txBody>
      <dsp:txXfrm>
        <a:off x="128860" y="1358956"/>
        <a:ext cx="1939207" cy="1163524"/>
      </dsp:txXfrm>
    </dsp:sp>
    <dsp:sp modelId="{0A0A5115-040F-46EF-BEA3-ABCABC339308}">
      <dsp:nvSpPr>
        <dsp:cNvPr id="0" name=""/>
        <dsp:cNvSpPr/>
      </dsp:nvSpPr>
      <dsp:spPr>
        <a:xfrm>
          <a:off x="2261988" y="1358956"/>
          <a:ext cx="1939207" cy="1163524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Konstanta</a:t>
          </a:r>
          <a:endParaRPr lang="en-US" sz="2300" kern="1200"/>
        </a:p>
      </dsp:txBody>
      <dsp:txXfrm>
        <a:off x="2261988" y="1358956"/>
        <a:ext cx="1939207" cy="1163524"/>
      </dsp:txXfrm>
    </dsp:sp>
    <dsp:sp modelId="{F5F48750-C5B2-4089-8358-E2FA8C412CB6}">
      <dsp:nvSpPr>
        <dsp:cNvPr id="0" name=""/>
        <dsp:cNvSpPr/>
      </dsp:nvSpPr>
      <dsp:spPr>
        <a:xfrm>
          <a:off x="4395116" y="1358956"/>
          <a:ext cx="1939207" cy="1163524"/>
        </a:xfrm>
        <a:prstGeom prst="rect">
          <a:avLst/>
        </a:prstGeom>
        <a:solidFill>
          <a:schemeClr val="accent2">
            <a:hueOff val="-1778572"/>
            <a:satOff val="8520"/>
            <a:lumOff val="7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Datový typ</a:t>
          </a:r>
          <a:endParaRPr lang="en-US" sz="2300" kern="1200" dirty="0"/>
        </a:p>
      </dsp:txBody>
      <dsp:txXfrm>
        <a:off x="4395116" y="1358956"/>
        <a:ext cx="1939207" cy="1163524"/>
      </dsp:txXfrm>
    </dsp:sp>
    <dsp:sp modelId="{348E8C9D-C4E9-47DF-8C61-B67CB2A7CC16}">
      <dsp:nvSpPr>
        <dsp:cNvPr id="0" name=""/>
        <dsp:cNvSpPr/>
      </dsp:nvSpPr>
      <dsp:spPr>
        <a:xfrm>
          <a:off x="6528244" y="1358956"/>
          <a:ext cx="1939207" cy="1163524"/>
        </a:xfrm>
        <a:prstGeom prst="rect">
          <a:avLst/>
        </a:prstGeom>
        <a:solidFill>
          <a:schemeClr val="accent2">
            <a:hueOff val="-2075000"/>
            <a:satOff val="9940"/>
            <a:lumOff val="919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Sekvence</a:t>
          </a:r>
        </a:p>
      </dsp:txBody>
      <dsp:txXfrm>
        <a:off x="6528244" y="1358956"/>
        <a:ext cx="1939207" cy="1163524"/>
      </dsp:txXfrm>
    </dsp:sp>
    <dsp:sp modelId="{AC37EA77-F02D-42DD-BD28-A62A45D70CB8}">
      <dsp:nvSpPr>
        <dsp:cNvPr id="0" name=""/>
        <dsp:cNvSpPr/>
      </dsp:nvSpPr>
      <dsp:spPr>
        <a:xfrm>
          <a:off x="1195424" y="2716401"/>
          <a:ext cx="1939207" cy="1163524"/>
        </a:xfrm>
        <a:prstGeom prst="rect">
          <a:avLst/>
        </a:prstGeom>
        <a:solidFill>
          <a:schemeClr val="accent2">
            <a:hueOff val="-2371429"/>
            <a:satOff val="11360"/>
            <a:lumOff val="1051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Větvení</a:t>
          </a:r>
          <a:endParaRPr lang="en-US" sz="2300" kern="1200"/>
        </a:p>
      </dsp:txBody>
      <dsp:txXfrm>
        <a:off x="1195424" y="2716401"/>
        <a:ext cx="1939207" cy="1163524"/>
      </dsp:txXfrm>
    </dsp:sp>
    <dsp:sp modelId="{D132A5F9-840F-44AA-9AA0-E515191720EC}">
      <dsp:nvSpPr>
        <dsp:cNvPr id="0" name=""/>
        <dsp:cNvSpPr/>
      </dsp:nvSpPr>
      <dsp:spPr>
        <a:xfrm>
          <a:off x="3328552" y="2716401"/>
          <a:ext cx="1939207" cy="1163524"/>
        </a:xfrm>
        <a:prstGeom prst="rect">
          <a:avLst/>
        </a:prstGeom>
        <a:solidFill>
          <a:schemeClr val="accent2">
            <a:hueOff val="-2667857"/>
            <a:satOff val="12780"/>
            <a:lumOff val="118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/>
            <a:t>Cyklus</a:t>
          </a:r>
          <a:endParaRPr lang="en-US" sz="2300" kern="1200"/>
        </a:p>
      </dsp:txBody>
      <dsp:txXfrm>
        <a:off x="3328552" y="2716401"/>
        <a:ext cx="1939207" cy="1163524"/>
      </dsp:txXfrm>
    </dsp:sp>
    <dsp:sp modelId="{A8117A1E-0750-4EDB-8E6B-B8088BE3D38D}">
      <dsp:nvSpPr>
        <dsp:cNvPr id="0" name=""/>
        <dsp:cNvSpPr/>
      </dsp:nvSpPr>
      <dsp:spPr>
        <a:xfrm>
          <a:off x="5461680" y="2716401"/>
          <a:ext cx="1939207" cy="1163524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300" kern="1200" dirty="0"/>
            <a:t>Podprogram</a:t>
          </a:r>
          <a:endParaRPr lang="en-US" sz="2300" kern="1200" dirty="0"/>
        </a:p>
      </dsp:txBody>
      <dsp:txXfrm>
        <a:off x="5461680" y="2716401"/>
        <a:ext cx="1939207" cy="11635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25.11.2024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/>
              <a:t>Základní pojmy a definice v programování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0847E2-58CF-741D-ADD5-4B594266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6574536" cy="1259894"/>
          </a:xfrm>
        </p:spPr>
        <p:txBody>
          <a:bodyPr>
            <a:normAutofit/>
          </a:bodyPr>
          <a:lstStyle/>
          <a:p>
            <a:r>
              <a:rPr lang="cs-CZ" dirty="0"/>
              <a:t>Sekvence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F95689E-9EEF-D1A4-33A8-35DB726D6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4" y="2133600"/>
            <a:ext cx="6574535" cy="3759253"/>
          </a:xfrm>
        </p:spPr>
        <p:txBody>
          <a:bodyPr>
            <a:normAutofit/>
          </a:bodyPr>
          <a:lstStyle/>
          <a:p>
            <a:r>
              <a:rPr lang="cs-CZ" dirty="0"/>
              <a:t>= lineární posloupnost příkazů, tvořící program</a:t>
            </a:r>
          </a:p>
          <a:p>
            <a:r>
              <a:rPr lang="cs-CZ" dirty="0"/>
              <a:t>Pořadí těchto příkazů je i pořadím vykonávání instrukcí</a:t>
            </a:r>
          </a:p>
          <a:p>
            <a:r>
              <a:rPr lang="cs-CZ" dirty="0"/>
              <a:t>Nejjednodušší typ algoritmů – neobsahuje žádné cykly ani větvení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9F80273-4AF7-31E5-E754-D482C1B4B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139" y="645106"/>
            <a:ext cx="3359353" cy="5247747"/>
          </a:xfrm>
          <a:prstGeom prst="rect">
            <a:avLst/>
          </a:prstGeom>
        </p:spPr>
      </p:pic>
      <p:sp>
        <p:nvSpPr>
          <p:cNvPr id="6" name="Mrak 5">
            <a:extLst>
              <a:ext uri="{FF2B5EF4-FFF2-40B4-BE49-F238E27FC236}">
                <a16:creationId xmlns:a16="http://schemas.microsoft.com/office/drawing/2014/main" id="{B4786129-651F-8B73-37ED-4D1A5AA8B7B6}"/>
              </a:ext>
            </a:extLst>
          </p:cNvPr>
          <p:cNvSpPr/>
          <p:nvPr/>
        </p:nvSpPr>
        <p:spPr>
          <a:xfrm>
            <a:off x="1873770" y="3428999"/>
            <a:ext cx="4856980" cy="263222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 zamyšlení: Prohoďte hodnoty v proměnných </a:t>
            </a:r>
            <a:r>
              <a:rPr lang="cs-CZ" b="1" dirty="0"/>
              <a:t>A</a:t>
            </a:r>
            <a:r>
              <a:rPr lang="cs-CZ" dirty="0"/>
              <a:t> </a:t>
            </a:r>
            <a:r>
              <a:rPr lang="cs-CZ" dirty="0" err="1"/>
              <a:t>a</a:t>
            </a:r>
            <a:r>
              <a:rPr lang="cs-CZ" dirty="0"/>
              <a:t> </a:t>
            </a:r>
            <a:r>
              <a:rPr lang="cs-CZ" b="1" dirty="0"/>
              <a:t>B</a:t>
            </a:r>
            <a:r>
              <a:rPr lang="cs-CZ" dirty="0"/>
              <a:t> bez použití pomocné proměnné</a:t>
            </a:r>
          </a:p>
        </p:txBody>
      </p:sp>
    </p:spTree>
    <p:extLst>
      <p:ext uri="{BB962C8B-B14F-4D97-AF65-F5344CB8AC3E}">
        <p14:creationId xmlns:p14="http://schemas.microsoft.com/office/powerpoint/2010/main" val="279124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7503BC-743B-A3C3-CDE2-2C38A235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Větvení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AFD8E3-8787-7DA8-A5C0-9BEF7FE8B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rozdělení chování algoritmu z důvodu více možností, jak dále pokračovat</a:t>
            </a:r>
          </a:p>
          <a:p>
            <a:r>
              <a:rPr lang="cs-CZ" dirty="0"/>
              <a:t>Lze jej použít pro ošetření nevalidních stavů v algoritmu</a:t>
            </a:r>
          </a:p>
          <a:p>
            <a:r>
              <a:rPr lang="cs-CZ" dirty="0"/>
              <a:t>Pro větvení využíváme podmínku, která rozhodne o dalším průběhu algoritmu</a:t>
            </a:r>
          </a:p>
          <a:p>
            <a:r>
              <a:rPr lang="cs-CZ" dirty="0"/>
              <a:t>Podmínka musí být rozhodnutelná – výsledek je ano / ne (</a:t>
            </a:r>
            <a:r>
              <a:rPr lang="cs-CZ" dirty="0" err="1"/>
              <a:t>bool</a:t>
            </a:r>
            <a:r>
              <a:rPr lang="cs-CZ" dirty="0"/>
              <a:t>)</a:t>
            </a:r>
          </a:p>
          <a:p>
            <a:r>
              <a:rPr lang="cs-CZ" dirty="0"/>
              <a:t>V programování lze větvení reprezentovat pomocí konstrukcí:</a:t>
            </a:r>
          </a:p>
          <a:p>
            <a:pPr lvl="1"/>
            <a:r>
              <a:rPr lang="cs-CZ" b="1" dirty="0" err="1"/>
              <a:t>If-else</a:t>
            </a:r>
            <a:endParaRPr lang="cs-CZ" b="1" dirty="0"/>
          </a:p>
          <a:p>
            <a:pPr lvl="1"/>
            <a:r>
              <a:rPr lang="cs-CZ" b="1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2929068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2488D4-43ED-E2C9-AE39-47F6C321F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26CC72-E5D0-4EA9-A0B5-7DA6A81C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část algoritmu (blok kódu), která se opakuje</a:t>
            </a:r>
          </a:p>
          <a:p>
            <a:r>
              <a:rPr lang="cs-CZ" dirty="0"/>
              <a:t>Dělení cyklů:</a:t>
            </a:r>
          </a:p>
          <a:p>
            <a:pPr lvl="1"/>
            <a:r>
              <a:rPr lang="cs-CZ" dirty="0"/>
              <a:t>Cykly s pevným počtem opakování (</a:t>
            </a:r>
            <a:r>
              <a:rPr lang="cs-CZ" b="1" dirty="0" err="1"/>
              <a:t>for</a:t>
            </a:r>
            <a:r>
              <a:rPr lang="cs-CZ" b="1" dirty="0"/>
              <a:t>, </a:t>
            </a:r>
            <a:r>
              <a:rPr lang="cs-CZ" b="1" dirty="0" err="1"/>
              <a:t>foreach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Cykly s neznámým počtem opakování</a:t>
            </a:r>
          </a:p>
          <a:p>
            <a:pPr lvl="2"/>
            <a:r>
              <a:rPr lang="cs-CZ" dirty="0"/>
              <a:t>Cykly řízené podmínkou na konci (</a:t>
            </a:r>
            <a:r>
              <a:rPr lang="cs-CZ" b="1" dirty="0"/>
              <a:t>do-</a:t>
            </a:r>
            <a:r>
              <a:rPr lang="cs-CZ" b="1" dirty="0" err="1"/>
              <a:t>while</a:t>
            </a:r>
            <a:r>
              <a:rPr lang="cs-CZ" dirty="0"/>
              <a:t>)</a:t>
            </a:r>
          </a:p>
          <a:p>
            <a:pPr lvl="2"/>
            <a:r>
              <a:rPr lang="cs-CZ" dirty="0"/>
              <a:t>Cykly řízená podmínkou na začátku (</a:t>
            </a:r>
            <a:r>
              <a:rPr lang="cs-CZ" b="1" dirty="0" err="1"/>
              <a:t>while</a:t>
            </a:r>
            <a:r>
              <a:rPr lang="cs-CZ" dirty="0"/>
              <a:t>)</a:t>
            </a:r>
          </a:p>
          <a:p>
            <a:r>
              <a:rPr lang="cs-CZ" dirty="0"/>
              <a:t>Podmínky v cyklech mají stejné náležitosti, jako podmínky u větvení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67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C0B142-82C4-72C4-2D43-466E5DD68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Podprogram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DEC351-2E62-6EE9-19C7-50BE6882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= malá celistvá část programu, kterou lze opakovaně volat z různých míst</a:t>
            </a:r>
          </a:p>
          <a:p>
            <a:r>
              <a:rPr lang="cs-CZ" dirty="0"/>
              <a:t>Využíváme pro redukci duplicit částí kódu</a:t>
            </a:r>
          </a:p>
          <a:p>
            <a:r>
              <a:rPr lang="cs-CZ" dirty="0"/>
              <a:t>= funkce</a:t>
            </a:r>
          </a:p>
          <a:p>
            <a:r>
              <a:rPr lang="cs-CZ" dirty="0"/>
              <a:t>Funkce mohou mít vstupní parametry (data se kterými má pracovat)</a:t>
            </a:r>
          </a:p>
          <a:p>
            <a:r>
              <a:rPr lang="cs-CZ" dirty="0"/>
              <a:t>Tyto podprogramy mohou vracet na základě vstupů vracet konkrétní hodnoty</a:t>
            </a:r>
          </a:p>
          <a:p>
            <a:r>
              <a:rPr lang="cs-CZ" dirty="0"/>
              <a:t>Hlavička funkce v jazyce C# musí obsahovat</a:t>
            </a:r>
          </a:p>
          <a:p>
            <a:pPr lvl="1"/>
            <a:r>
              <a:rPr lang="cs-CZ" dirty="0"/>
              <a:t>Viditelnost, návratový datový typ, název, seznam vstupních parametrů (může být prázdný)</a:t>
            </a:r>
          </a:p>
        </p:txBody>
      </p:sp>
    </p:spTree>
    <p:extLst>
      <p:ext uri="{BB962C8B-B14F-4D97-AF65-F5344CB8AC3E}">
        <p14:creationId xmlns:p14="http://schemas.microsoft.com/office/powerpoint/2010/main" val="1854866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8DF40D-3A78-8B71-406E-887AC20E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/>
              <a:t>Základní pojmy</a:t>
            </a:r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F34F6C6F-01F7-FE13-21FC-510C5268C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469429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21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D08227-50C1-D4DD-3D06-EEA6844A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1A4825-C46D-964C-0E00-43A7213B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jasný popis postupu pro řešení konkrétního problému / úlohy</a:t>
            </a:r>
          </a:p>
          <a:p>
            <a:r>
              <a:rPr lang="cs-CZ" dirty="0"/>
              <a:t>Lze jej popsat různými způsoby:</a:t>
            </a:r>
          </a:p>
          <a:p>
            <a:pPr lvl="1"/>
            <a:r>
              <a:rPr lang="cs-CZ" dirty="0"/>
              <a:t>Graficky - diagramem</a:t>
            </a:r>
          </a:p>
          <a:p>
            <a:pPr lvl="1"/>
            <a:r>
              <a:rPr lang="cs-CZ" dirty="0"/>
              <a:t>Slovně (recept)</a:t>
            </a:r>
          </a:p>
          <a:p>
            <a:pPr lvl="1"/>
            <a:r>
              <a:rPr lang="cs-CZ" dirty="0"/>
              <a:t>Matematická rovnice</a:t>
            </a:r>
          </a:p>
          <a:p>
            <a:pPr lvl="1"/>
            <a:r>
              <a:rPr lang="cs-CZ" dirty="0"/>
              <a:t>Pseudokód</a:t>
            </a:r>
          </a:p>
          <a:p>
            <a:pPr lvl="1"/>
            <a:r>
              <a:rPr lang="cs-CZ" dirty="0"/>
              <a:t>Implementací</a:t>
            </a:r>
          </a:p>
          <a:p>
            <a:r>
              <a:rPr lang="cs-CZ" dirty="0"/>
              <a:t>Obvykle slouží pro teoretické řešení problému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621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153E25-8DFE-2A72-1CBB-3E921FAF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949698-3A6C-9784-BAFA-82010C99B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Hromadnost</a:t>
            </a:r>
          </a:p>
          <a:p>
            <a:pPr lvl="1"/>
            <a:r>
              <a:rPr lang="cs-CZ" dirty="0"/>
              <a:t>Řešení celé, přesně vymezené třídy problémů, které se liší pouze vstupními hodnotami</a:t>
            </a:r>
          </a:p>
          <a:p>
            <a:r>
              <a:rPr lang="cs-CZ" b="1" dirty="0"/>
              <a:t>Determinovanost/determinismus</a:t>
            </a:r>
          </a:p>
          <a:p>
            <a:pPr lvl="1"/>
            <a:r>
              <a:rPr lang="cs-CZ" dirty="0"/>
              <a:t>Každý krok je přesně definován, víme co má následovat a kdy tak má nastat</a:t>
            </a:r>
          </a:p>
          <a:p>
            <a:pPr lvl="1"/>
            <a:r>
              <a:rPr lang="cs-CZ" dirty="0"/>
              <a:t>Při stejných podmínkách algoritmus vrací vždy stejné výsledky pro stejné vstupy</a:t>
            </a:r>
          </a:p>
          <a:p>
            <a:r>
              <a:rPr lang="cs-CZ" b="1" dirty="0"/>
              <a:t>Konečnost</a:t>
            </a:r>
          </a:p>
          <a:p>
            <a:pPr lvl="1"/>
            <a:r>
              <a:rPr lang="cs-CZ" dirty="0"/>
              <a:t>Algoritmus je ukončen v konečném počtu elementárních kroků</a:t>
            </a:r>
          </a:p>
          <a:p>
            <a:r>
              <a:rPr lang="cs-CZ" b="1" dirty="0"/>
              <a:t>Rezultativnost</a:t>
            </a:r>
          </a:p>
          <a:p>
            <a:pPr lvl="1"/>
            <a:r>
              <a:rPr lang="cs-CZ" dirty="0"/>
              <a:t>Algoritmus má minimálně jeden výstup, který je očekávaným výsledkem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1580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3AD0C-E4C0-8D26-EFD3-13F15447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C74B46-80C4-FD79-0947-5DAB9581A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zápis algoritmu v konkrétním programovacím jazyce</a:t>
            </a:r>
          </a:p>
          <a:p>
            <a:r>
              <a:rPr lang="cs-CZ" dirty="0"/>
              <a:t>= posloupnost instrukcí, zpracovávaná počítačem, která řeší konkrétní úlohu/problém</a:t>
            </a:r>
          </a:p>
        </p:txBody>
      </p:sp>
    </p:spTree>
    <p:extLst>
      <p:ext uri="{BB962C8B-B14F-4D97-AF65-F5344CB8AC3E}">
        <p14:creationId xmlns:p14="http://schemas.microsoft.com/office/powerpoint/2010/main" val="249697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01958B-73D6-9A2B-7282-F2870511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Programovací jazyk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C8AE3F-7302-0E67-6A56-27174A05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umělý jazyk sloužící, pro definování sekvence příkazů, které lze zpracovat počítačem</a:t>
            </a:r>
          </a:p>
          <a:p>
            <a:r>
              <a:rPr lang="cs-CZ" dirty="0"/>
              <a:t>Slouží pro implementaci programu, řešící algoritmus</a:t>
            </a:r>
          </a:p>
          <a:p>
            <a:r>
              <a:rPr lang="cs-CZ" dirty="0"/>
              <a:t>Dělní programovacích jazyků:</a:t>
            </a:r>
          </a:p>
          <a:p>
            <a:pPr lvl="1"/>
            <a:r>
              <a:rPr lang="cs-CZ" b="1" dirty="0"/>
              <a:t>Míra abstrakce</a:t>
            </a:r>
          </a:p>
          <a:p>
            <a:pPr lvl="2"/>
            <a:r>
              <a:rPr lang="cs-CZ" dirty="0"/>
              <a:t>Vyšší, nižší</a:t>
            </a:r>
          </a:p>
          <a:p>
            <a:pPr lvl="1"/>
            <a:r>
              <a:rPr lang="cs-CZ" b="1" dirty="0"/>
              <a:t>Způsob překladu</a:t>
            </a:r>
          </a:p>
          <a:p>
            <a:pPr lvl="2"/>
            <a:r>
              <a:rPr lang="cs-CZ" dirty="0"/>
              <a:t>Kompilované, interpretované</a:t>
            </a:r>
          </a:p>
        </p:txBody>
      </p:sp>
    </p:spTree>
    <p:extLst>
      <p:ext uri="{BB962C8B-B14F-4D97-AF65-F5344CB8AC3E}">
        <p14:creationId xmlns:p14="http://schemas.microsoft.com/office/powerpoint/2010/main" val="8895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0F9961-5E34-2139-387B-9CC3257B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9B521DF-3633-0ADD-0124-204986790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= pojmenované místo v paměti, jehož obsahem je konkrétní hodnota</a:t>
            </a:r>
          </a:p>
          <a:p>
            <a:r>
              <a:rPr lang="cs-CZ" dirty="0"/>
              <a:t>Pro potřebu práci s proměnnou se na ni odkazujeme jejím pojmenováním</a:t>
            </a:r>
          </a:p>
          <a:p>
            <a:r>
              <a:rPr lang="cs-CZ" dirty="0"/>
              <a:t>Při pojmenování dodržujeme konvence daného programovacího jazyku</a:t>
            </a:r>
          </a:p>
          <a:p>
            <a:r>
              <a:rPr lang="cs-CZ" b="1" dirty="0"/>
              <a:t>Lokální proměnná</a:t>
            </a:r>
          </a:p>
          <a:p>
            <a:pPr lvl="1"/>
            <a:r>
              <a:rPr lang="cs-CZ" dirty="0"/>
              <a:t>Proměnná přístupná pouze pro určitou část programu (blok kódu, funkce, třída)</a:t>
            </a:r>
          </a:p>
          <a:p>
            <a:r>
              <a:rPr lang="cs-CZ" b="1" dirty="0"/>
              <a:t>Globální proměnná</a:t>
            </a:r>
          </a:p>
          <a:p>
            <a:pPr lvl="1"/>
            <a:r>
              <a:rPr lang="cs-CZ" dirty="0"/>
              <a:t>Proměnná přístupná z kteréhokoliv místa v programu</a:t>
            </a:r>
          </a:p>
          <a:p>
            <a:r>
              <a:rPr lang="cs-CZ" dirty="0"/>
              <a:t>Pro vložení hodnoty do proměnné využíváme přiřazovací operátor </a:t>
            </a:r>
            <a:r>
              <a:rPr lang="cs-CZ" b="1" dirty="0"/>
              <a:t>=</a:t>
            </a:r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76302F84-991B-BD84-0DA2-1C541E555057}"/>
              </a:ext>
            </a:extLst>
          </p:cNvPr>
          <p:cNvSpPr txBox="1"/>
          <p:nvPr/>
        </p:nvSpPr>
        <p:spPr>
          <a:xfrm>
            <a:off x="4911777" y="5421969"/>
            <a:ext cx="340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PROMĚNNÁ = HODNOTA</a:t>
            </a:r>
          </a:p>
        </p:txBody>
      </p:sp>
    </p:spTree>
    <p:extLst>
      <p:ext uri="{BB962C8B-B14F-4D97-AF65-F5344CB8AC3E}">
        <p14:creationId xmlns:p14="http://schemas.microsoft.com/office/powerpoint/2010/main" val="66744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ECC6CD-3E08-3404-0951-F36883D2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B892017-801F-05CE-6C60-E05ACAC0D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= specifikace určující, jaký typ hodnoty je uložen v proměnné</a:t>
            </a:r>
          </a:p>
          <a:p>
            <a:r>
              <a:rPr lang="cs-CZ" dirty="0"/>
              <a:t>Datový typ je kontrolován při vkládání hodnoty do proměnné </a:t>
            </a:r>
          </a:p>
          <a:p>
            <a:r>
              <a:rPr lang="cs-CZ" dirty="0"/>
              <a:t>Nelze vkládat do proměnné datového typu </a:t>
            </a:r>
            <a:r>
              <a:rPr lang="cs-CZ" b="1" dirty="0"/>
              <a:t>A</a:t>
            </a:r>
            <a:r>
              <a:rPr lang="cs-CZ" dirty="0"/>
              <a:t> hodnoty typu </a:t>
            </a:r>
            <a:r>
              <a:rPr lang="cs-CZ" b="1" dirty="0"/>
              <a:t>B</a:t>
            </a:r>
          </a:p>
          <a:p>
            <a:pPr lvl="1"/>
            <a:r>
              <a:rPr lang="cs-CZ" dirty="0"/>
              <a:t>Konverze</a:t>
            </a:r>
          </a:p>
          <a:p>
            <a:r>
              <a:rPr lang="cs-CZ" b="1" dirty="0"/>
              <a:t>Číselné datové typy</a:t>
            </a:r>
          </a:p>
          <a:p>
            <a:pPr lvl="1"/>
            <a:r>
              <a:rPr lang="cs-CZ" dirty="0" err="1"/>
              <a:t>short</a:t>
            </a:r>
            <a:r>
              <a:rPr lang="cs-CZ" dirty="0"/>
              <a:t>, </a:t>
            </a:r>
            <a:r>
              <a:rPr lang="cs-CZ" dirty="0" err="1"/>
              <a:t>int</a:t>
            </a:r>
            <a:r>
              <a:rPr lang="cs-CZ" dirty="0"/>
              <a:t>, double, </a:t>
            </a:r>
            <a:r>
              <a:rPr lang="cs-CZ" dirty="0" err="1"/>
              <a:t>float</a:t>
            </a:r>
            <a:r>
              <a:rPr lang="cs-CZ" dirty="0"/>
              <a:t>, long</a:t>
            </a:r>
          </a:p>
          <a:p>
            <a:r>
              <a:rPr lang="cs-CZ" b="1" dirty="0"/>
              <a:t>Znakové</a:t>
            </a:r>
          </a:p>
          <a:p>
            <a:pPr lvl="1"/>
            <a:r>
              <a:rPr lang="cs-CZ" dirty="0" err="1"/>
              <a:t>char</a:t>
            </a:r>
            <a:endParaRPr lang="cs-CZ" dirty="0"/>
          </a:p>
          <a:p>
            <a:r>
              <a:rPr lang="cs-CZ" b="1" dirty="0"/>
              <a:t>Pravdivostní </a:t>
            </a:r>
          </a:p>
          <a:p>
            <a:pPr lvl="1"/>
            <a:r>
              <a:rPr lang="cs-CZ" dirty="0" err="1"/>
              <a:t>Bool</a:t>
            </a:r>
            <a:endParaRPr lang="cs-CZ" dirty="0"/>
          </a:p>
          <a:p>
            <a:r>
              <a:rPr lang="cs-CZ" b="1" dirty="0"/>
              <a:t>Referenční a hodnotové datové typy</a:t>
            </a:r>
          </a:p>
          <a:p>
            <a:pPr lvl="1"/>
            <a:r>
              <a:rPr lang="cs-CZ" dirty="0"/>
              <a:t>Rozdílnost, kde je konkrétně uložena hodnota</a:t>
            </a:r>
          </a:p>
        </p:txBody>
      </p:sp>
    </p:spTree>
    <p:extLst>
      <p:ext uri="{BB962C8B-B14F-4D97-AF65-F5344CB8AC3E}">
        <p14:creationId xmlns:p14="http://schemas.microsoft.com/office/powerpoint/2010/main" val="351453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44C9A59-63A1-12C6-DEEB-67A234F1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Konstanta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48735B-551F-47CE-ECFD-D91CB0DE3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typ proměnné, jehož hodnota je po celou dobu programu neměnná</a:t>
            </a:r>
          </a:p>
          <a:p>
            <a:r>
              <a:rPr lang="cs-CZ" dirty="0"/>
              <a:t>Do tohoto typu proměnné nelze vkládat hodnotu</a:t>
            </a:r>
          </a:p>
          <a:p>
            <a:r>
              <a:rPr lang="cs-CZ" dirty="0"/>
              <a:t>Její hodnota je definována již při její deklaraci</a:t>
            </a:r>
          </a:p>
          <a:p>
            <a:r>
              <a:rPr lang="cs-CZ" dirty="0"/>
              <a:t>Příkladem konstanty může být: Ludolfovo číslo, Eulerovo číslo, hodnota gravitačního zrychlení, …</a:t>
            </a:r>
          </a:p>
          <a:p>
            <a:r>
              <a:rPr lang="cs-CZ" dirty="0"/>
              <a:t>Deklarace konstanty v jazyce C#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4352A57-7F45-4A99-8CA4-C352DF59E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954" y="4680912"/>
            <a:ext cx="7775916" cy="55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6834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4FF17F70AD1DB4C8F20E5454E9945B8" ma:contentTypeVersion="4" ma:contentTypeDescription="Vytvoří nový dokument" ma:contentTypeScope="" ma:versionID="8e7c532093cef50eddb61acba165a262">
  <xsd:schema xmlns:xsd="http://www.w3.org/2001/XMLSchema" xmlns:xs="http://www.w3.org/2001/XMLSchema" xmlns:p="http://schemas.microsoft.com/office/2006/metadata/properties" xmlns:ns2="8d17c2d3-5ea3-4d32-88a6-1febc3985f9e" targetNamespace="http://schemas.microsoft.com/office/2006/metadata/properties" ma:root="true" ma:fieldsID="b8474f355814dff34c660e34ee8737fb" ns2:_="">
    <xsd:import namespace="8d17c2d3-5ea3-4d32-88a6-1febc3985f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17c2d3-5ea3-4d32-88a6-1febc3985f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F39A07-DC96-43D8-AD03-0B76BDBF31CE}"/>
</file>

<file path=customXml/itemProps2.xml><?xml version="1.0" encoding="utf-8"?>
<ds:datastoreItem xmlns:ds="http://schemas.openxmlformats.org/officeDocument/2006/customXml" ds:itemID="{C9CE012F-E618-492F-9F5B-E6884CA6BE35}"/>
</file>

<file path=customXml/itemProps3.xml><?xml version="1.0" encoding="utf-8"?>
<ds:datastoreItem xmlns:ds="http://schemas.openxmlformats.org/officeDocument/2006/customXml" ds:itemID="{615D3EF6-0E79-4B47-9726-C1592132B5C1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651</TotalTime>
  <Words>580</Words>
  <Application>Microsoft Office PowerPoint</Application>
  <PresentationFormat>Širokoúhlá obrazovka</PresentationFormat>
  <Paragraphs>105</Paragraphs>
  <Slides>13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Fazeta</vt:lpstr>
      <vt:lpstr>Programování</vt:lpstr>
      <vt:lpstr>Základní pojmy</vt:lpstr>
      <vt:lpstr>Algoritmus</vt:lpstr>
      <vt:lpstr>Vlastnosti algoritmu</vt:lpstr>
      <vt:lpstr>Program</vt:lpstr>
      <vt:lpstr>Programovací jazyk</vt:lpstr>
      <vt:lpstr>Proměnná</vt:lpstr>
      <vt:lpstr>Datový typ</vt:lpstr>
      <vt:lpstr>Konstanta</vt:lpstr>
      <vt:lpstr>Sekvence</vt:lpstr>
      <vt:lpstr>Větvení</vt:lpstr>
      <vt:lpstr>Cyklus</vt:lpstr>
      <vt:lpstr>Podprogram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45</cp:revision>
  <dcterms:created xsi:type="dcterms:W3CDTF">2022-09-21T15:44:15Z</dcterms:created>
  <dcterms:modified xsi:type="dcterms:W3CDTF">2024-11-25T10:35:23Z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0x010100D4FF17F70AD1DB4C8F20E5454E9945B8</vt:lpwstr>
  </property>
</Properties>
</file>