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ádeček David" initials="SD" lastIdx="1" clrIdx="0">
    <p:extLst>
      <p:ext uri="{19B8F6BF-5375-455C-9EA6-DF929625EA0E}">
        <p15:presenceInfo xmlns:p15="http://schemas.microsoft.com/office/powerpoint/2012/main" userId="Sládeček Davi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Hezky pěkně pomalu a od začátku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1CA42-7608-4B8C-A011-814556A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Základní konstrukce – rozhodovací blok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034138-9D2E-4E25-8583-1832B04B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cs-CZ" dirty="0"/>
              <a:t>Zkráceně hovoříme o </a:t>
            </a:r>
            <a:r>
              <a:rPr lang="cs-CZ" b="1" dirty="0" err="1"/>
              <a:t>if-else</a:t>
            </a:r>
            <a:r>
              <a:rPr lang="cs-CZ" dirty="0"/>
              <a:t> bloku</a:t>
            </a:r>
          </a:p>
          <a:p>
            <a:r>
              <a:rPr lang="cs-CZ" dirty="0"/>
              <a:t>Konstrukce nám umožňuje rozhodnout se, kterou část kódu má vykonat na základě pravdivostní podmínky (</a:t>
            </a:r>
            <a:r>
              <a:rPr lang="cs-CZ" dirty="0" err="1"/>
              <a:t>bool</a:t>
            </a:r>
            <a:r>
              <a:rPr lang="cs-CZ" dirty="0"/>
              <a:t>)</a:t>
            </a:r>
          </a:p>
          <a:p>
            <a:r>
              <a:rPr lang="cs-CZ" dirty="0" err="1"/>
              <a:t>If-else</a:t>
            </a:r>
            <a:r>
              <a:rPr lang="cs-CZ" dirty="0"/>
              <a:t> blok musí mít vždy blok kódu pokud je podmínka splněna</a:t>
            </a:r>
          </a:p>
          <a:p>
            <a:r>
              <a:rPr lang="cs-CZ" dirty="0"/>
              <a:t>Pokud podmínka splněná není provede se část kódu, která následuje za klíčovým slovem </a:t>
            </a:r>
            <a:r>
              <a:rPr lang="cs-CZ" b="1" dirty="0" err="1"/>
              <a:t>else</a:t>
            </a:r>
            <a:r>
              <a:rPr lang="cs-CZ" b="1" dirty="0"/>
              <a:t> </a:t>
            </a:r>
            <a:r>
              <a:rPr lang="cs-CZ" dirty="0"/>
              <a:t>(tato větev není povinná)</a:t>
            </a:r>
          </a:p>
          <a:p>
            <a:endParaRPr lang="cs-CZ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9A693CF-889C-44E4-B032-69E5C6A80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1305"/>
            <a:ext cx="4532026" cy="43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46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1CA42-7608-4B8C-A011-814556A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Základní konstrukce – cykly s neznámým počtem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034138-9D2E-4E25-8583-1832B04B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r>
              <a:rPr lang="cs-CZ" dirty="0"/>
              <a:t>Cykly </a:t>
            </a:r>
            <a:r>
              <a:rPr lang="cs-CZ" b="1" dirty="0" err="1"/>
              <a:t>while</a:t>
            </a:r>
            <a:r>
              <a:rPr lang="cs-CZ" dirty="0"/>
              <a:t> a 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endParaRPr lang="cs-CZ" b="1" dirty="0"/>
          </a:p>
          <a:p>
            <a:r>
              <a:rPr lang="cs-CZ" dirty="0"/>
              <a:t>Používáme v momentě, kdy není jasné kolikrát se má určitá část kódu opakovat</a:t>
            </a:r>
          </a:p>
          <a:p>
            <a:r>
              <a:rPr lang="cs-CZ" dirty="0"/>
              <a:t>O tom, zda se má tělo vykonat rozhoduje pravdivostní podmínka na konci nebo začátku cyklu</a:t>
            </a:r>
          </a:p>
          <a:p>
            <a:r>
              <a:rPr lang="cs-CZ" dirty="0"/>
              <a:t>Rozdíl mezi těmito cykly je v tom, kdy se kontroluje podmínka pro další pokračování</a:t>
            </a:r>
          </a:p>
          <a:p>
            <a:endParaRPr lang="cs-CZ" b="1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380C08C-B613-43EA-99DB-592264BC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590"/>
            <a:ext cx="5504712" cy="325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45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1CA42-7608-4B8C-A011-814556A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462" y="609600"/>
            <a:ext cx="5217540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100"/>
              <a:t>Základní konstrukce – cykly s pevným počtem opakování</a:t>
            </a:r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93063FD6-4A13-4F28-ABE8-C20BE9A3C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0" y="713713"/>
            <a:ext cx="3894568" cy="248028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034138-9D2E-4E25-8583-1832B04B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6462" y="2160589"/>
            <a:ext cx="5217539" cy="3880773"/>
          </a:xfrm>
        </p:spPr>
        <p:txBody>
          <a:bodyPr>
            <a:normAutofit/>
          </a:bodyPr>
          <a:lstStyle/>
          <a:p>
            <a:r>
              <a:rPr lang="cs-CZ" dirty="0"/>
              <a:t>Cykly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dirty="0"/>
              <a:t>a </a:t>
            </a:r>
            <a:r>
              <a:rPr lang="cs-CZ" b="1" dirty="0" err="1"/>
              <a:t>foreach</a:t>
            </a:r>
            <a:endParaRPr lang="cs-CZ" b="1" dirty="0"/>
          </a:p>
          <a:p>
            <a:r>
              <a:rPr lang="cs-CZ" dirty="0"/>
              <a:t>Nejvhodnější použití v momentech, kdy víme, kolikrát se má příslušný kód opakovat</a:t>
            </a:r>
          </a:p>
          <a:p>
            <a:r>
              <a:rPr lang="cs-CZ" dirty="0"/>
              <a:t>Počet kroků je hlídán pomocí tzv. indexu, který iteruje (zvyšuje/zmenšuje se)</a:t>
            </a:r>
          </a:p>
          <a:p>
            <a:r>
              <a:rPr lang="cs-CZ" dirty="0"/>
              <a:t>Cyklus </a:t>
            </a:r>
            <a:r>
              <a:rPr lang="cs-CZ" b="1" dirty="0" err="1"/>
              <a:t>foreach</a:t>
            </a:r>
            <a:r>
              <a:rPr lang="cs-CZ" dirty="0"/>
              <a:t> nám umožňuje iterovat skrze jednotlivé prvky v datové struktuře (pole, list, …) bez řídící proměnné</a:t>
            </a:r>
          </a:p>
          <a:p>
            <a:r>
              <a:rPr lang="cs-CZ" dirty="0"/>
              <a:t>Cyklus </a:t>
            </a:r>
            <a:r>
              <a:rPr lang="cs-CZ" b="1" dirty="0" err="1"/>
              <a:t>for</a:t>
            </a:r>
            <a:r>
              <a:rPr lang="cs-CZ" b="1" dirty="0"/>
              <a:t> </a:t>
            </a:r>
            <a:r>
              <a:rPr lang="cs-CZ" dirty="0"/>
              <a:t>musí obsahovat řídící proměnnou, kterou můžeme uvnitř těla využívat</a:t>
            </a:r>
            <a:endParaRPr lang="cs-CZ" b="1" dirty="0"/>
          </a:p>
          <a:p>
            <a:endParaRPr lang="cs-CZ" b="1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5EAA2699-11FD-46BD-8EA0-D741634A7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23" y="3439021"/>
            <a:ext cx="2255362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5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61CA42-7608-4B8C-A011-814556A3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Základní konstrukce –rozhodovací blok s více možnostmi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034138-9D2E-4E25-8583-1832B04B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4198007"/>
          </a:xfrm>
        </p:spPr>
        <p:txBody>
          <a:bodyPr>
            <a:normAutofit/>
          </a:bodyPr>
          <a:lstStyle/>
          <a:p>
            <a:r>
              <a:rPr lang="cs-CZ"/>
              <a:t>Zkráceně hovoříme o </a:t>
            </a:r>
            <a:r>
              <a:rPr lang="cs-CZ" b="1"/>
              <a:t>switch–case</a:t>
            </a:r>
            <a:r>
              <a:rPr lang="cs-CZ"/>
              <a:t> bloku</a:t>
            </a:r>
          </a:p>
          <a:p>
            <a:r>
              <a:rPr lang="cs-CZ"/>
              <a:t>Používáme v momentě, kdy máme více než dvě možnosti jak se zachovat, pokud proměnná obsahuje konkrétní hodnotu</a:t>
            </a:r>
          </a:p>
          <a:p>
            <a:r>
              <a:rPr lang="cs-CZ"/>
              <a:t>Sledované proměnná může být libovolného typu – číslo, řetězec, enumerace, objekt, …</a:t>
            </a:r>
          </a:p>
          <a:p>
            <a:r>
              <a:rPr lang="cs-CZ"/>
              <a:t>Jednotlivé případy jsou označené klíčovým slovem </a:t>
            </a:r>
            <a:r>
              <a:rPr lang="cs-CZ" b="1"/>
              <a:t>case</a:t>
            </a:r>
          </a:p>
          <a:p>
            <a:r>
              <a:rPr lang="cs-CZ"/>
              <a:t>Každý případ je ukončen řídícím příkazem </a:t>
            </a:r>
            <a:r>
              <a:rPr lang="cs-CZ" b="1"/>
              <a:t>break</a:t>
            </a:r>
            <a:r>
              <a:rPr lang="cs-CZ"/>
              <a:t>, který ukončí další hledání možností a opustí switch-case blok – bez něj by vykonal kód následujícího případu</a:t>
            </a:r>
          </a:p>
          <a:p>
            <a:endParaRPr lang="cs-CZ" b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BDB6324-6BC6-4AC6-A5E6-58AEA326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85952"/>
            <a:ext cx="4676220" cy="329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25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9EF33B-0211-4A5F-A425-18609D53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– vytváření a volání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78717CD-B940-42A9-BAAF-E6E657790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78898"/>
            <a:ext cx="4184035" cy="4886794"/>
          </a:xfrm>
        </p:spPr>
        <p:txBody>
          <a:bodyPr>
            <a:normAutofit/>
          </a:bodyPr>
          <a:lstStyle/>
          <a:p>
            <a:r>
              <a:rPr lang="cs-CZ" dirty="0"/>
              <a:t>Knihovny C# obsahují spoustu již definovaných funkcí</a:t>
            </a:r>
          </a:p>
          <a:p>
            <a:r>
              <a:rPr lang="cs-CZ" dirty="0"/>
              <a:t>Přesto lze vytvářet funkce vlastní</a:t>
            </a:r>
          </a:p>
          <a:p>
            <a:r>
              <a:rPr lang="cs-CZ" dirty="0"/>
              <a:t>Obecná funkce musí mít viditelnost, návratový typ, název a volitelně vstupní proměnné</a:t>
            </a:r>
          </a:p>
          <a:p>
            <a:r>
              <a:rPr lang="cs-CZ" dirty="0"/>
              <a:t>Pokud chceme vytvořit funkci, kterou chceme volat z hlavní funkce, je třeba ještě uvést modifikátor </a:t>
            </a:r>
            <a:r>
              <a:rPr lang="cs-CZ" b="1" dirty="0"/>
              <a:t>static</a:t>
            </a:r>
            <a:r>
              <a:rPr lang="cs-CZ" dirty="0"/>
              <a:t> </a:t>
            </a:r>
            <a:r>
              <a:rPr lang="cs-CZ"/>
              <a:t>za viditelnost</a:t>
            </a:r>
            <a:endParaRPr lang="cs-CZ" dirty="0"/>
          </a:p>
          <a:p>
            <a:r>
              <a:rPr lang="cs-CZ" dirty="0"/>
              <a:t>Funkce prozatím píšeme mimo hlavní funkci </a:t>
            </a:r>
            <a:r>
              <a:rPr lang="cs-CZ" dirty="0" err="1"/>
              <a:t>Main</a:t>
            </a:r>
            <a:endParaRPr lang="cs-CZ" dirty="0"/>
          </a:p>
          <a:p>
            <a:r>
              <a:rPr lang="cs-CZ" dirty="0"/>
              <a:t>Později budou vytvářené funkce součástí vytvářené třídy nebo struktury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3B6A311-8C63-4EC0-83C7-67AD867EB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630531"/>
            <a:ext cx="4184032" cy="2491764"/>
          </a:xfrm>
          <a:prstGeom prst="rect">
            <a:avLst/>
          </a:prstGeom>
        </p:spPr>
      </p:pic>
      <p:sp>
        <p:nvSpPr>
          <p:cNvPr id="14" name="Šipka: doleva 13">
            <a:extLst>
              <a:ext uri="{FF2B5EF4-FFF2-40B4-BE49-F238E27FC236}">
                <a16:creationId xmlns:a16="http://schemas.microsoft.com/office/drawing/2014/main" id="{39D42EBA-EAC0-4CD5-A9D8-89D10D8FFDB5}"/>
              </a:ext>
            </a:extLst>
          </p:cNvPr>
          <p:cNvSpPr/>
          <p:nvPr/>
        </p:nvSpPr>
        <p:spPr>
          <a:xfrm rot="20015544">
            <a:off x="8083358" y="2467936"/>
            <a:ext cx="2492421" cy="69329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Nelze volat z </a:t>
            </a:r>
            <a:r>
              <a:rPr lang="cs-CZ" dirty="0" err="1"/>
              <a:t>Main</a:t>
            </a:r>
            <a:r>
              <a:rPr lang="cs-CZ" dirty="0"/>
              <a:t>()</a:t>
            </a:r>
          </a:p>
        </p:txBody>
      </p:sp>
      <p:pic>
        <p:nvPicPr>
          <p:cNvPr id="19" name="Zástupný obsah 18">
            <a:extLst>
              <a:ext uri="{FF2B5EF4-FFF2-40B4-BE49-F238E27FC236}">
                <a16:creationId xmlns:a16="http://schemas.microsoft.com/office/drawing/2014/main" id="{2A0E3D98-D3F6-4417-B4C7-2C7BF93E63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75668" y="4373208"/>
            <a:ext cx="4184032" cy="1763857"/>
          </a:xfrm>
        </p:spPr>
      </p:pic>
    </p:spTree>
    <p:extLst>
      <p:ext uri="{BB962C8B-B14F-4D97-AF65-F5344CB8AC3E}">
        <p14:creationId xmlns:p14="http://schemas.microsoft.com/office/powerpoint/2010/main" val="405347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DB4C13F-F39B-4BF6-AF5A-A7A8FCF0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Starý</a:t>
            </a:r>
            <a:r>
              <a:rPr lang="en-US" sz="5400" dirty="0"/>
              <a:t> </a:t>
            </a:r>
            <a:r>
              <a:rPr lang="en-US" sz="5400" dirty="0" err="1"/>
              <a:t>známý</a:t>
            </a:r>
            <a:r>
              <a:rPr lang="en-US" sz="5400" dirty="0"/>
              <a:t> se </a:t>
            </a:r>
            <a:r>
              <a:rPr lang="en-US" sz="5400" dirty="0" err="1"/>
              <a:t>vrací</a:t>
            </a:r>
            <a:endParaRPr lang="en-US" sz="5400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D50F0409-252B-40CE-9C91-D6146B24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FC4F2717-213B-40AD-B8F5-182E2FE5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Tělo kódu aneb kam napíšeme středník (;)?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3A94FE-D3E6-482D-842A-880E7D00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167" y="2160589"/>
            <a:ext cx="3720916" cy="356073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Středníkem ukončujeme samostatný příkaz:</a:t>
            </a:r>
          </a:p>
          <a:p>
            <a:pPr marL="742813" lvl="1" indent="-285750">
              <a:buFont typeface="Wingdings 3" charset="2"/>
              <a:buChar char=""/>
            </a:pPr>
            <a:r>
              <a:rPr lang="en-US"/>
              <a:t>deklarace proměnné, načtení/výpis vstupů, vložení hodnoty do proměnné, volání funkce, …</a:t>
            </a:r>
          </a:p>
          <a:p>
            <a:pPr marL="266700" lvl="1" indent="-266700">
              <a:buFont typeface="Wingdings 3" charset="2"/>
              <a:buChar char=""/>
            </a:pPr>
            <a:r>
              <a:rPr lang="en-US"/>
              <a:t>Středník naopak nepoužíváme v případě, kdy je použitá konstrukce případně funkce ohraničená { }:</a:t>
            </a:r>
          </a:p>
          <a:p>
            <a:pPr marL="723763" lvl="2" indent="-266700">
              <a:buFont typeface="Wingdings 3" charset="2"/>
              <a:buChar char=""/>
            </a:pPr>
            <a:r>
              <a:rPr lang="en-US"/>
              <a:t> – tělo části, podmínky, cykly, funkce, …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885137D0-40BB-4273-B167-4BF313942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5327" y="632145"/>
            <a:ext cx="3360162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59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4F2717-213B-40AD-B8F5-182E2FE5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Kód jako neposlušné ovečky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B3A94FE-D3E6-482D-842A-880E7D00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60874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Pokud chceme (a to vážně chceme), aby se nám provedl příslušné instrukce je třeba je umístit na správné místo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Kód, který má vykonat příslušná funkce je potřeba umístit do těla funkce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Tělo funkce jsou { } a slouží jako pomyslná ohrádka pro naše ovečky (řádky kódu)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Jakmile nám naše ovečky utečou mimo ohrádku, nejsme dobrými pastýři ani programátory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754DAB0-E06F-43EA-A7E1-F5EA5D2F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EE8BEF1-650C-4750-862D-1C4086F7A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461" y="0"/>
            <a:ext cx="5120464" cy="6858000"/>
          </a:xfrm>
          <a:prstGeom prst="rect">
            <a:avLst/>
          </a:prstGeom>
        </p:spPr>
      </p:pic>
      <p:sp>
        <p:nvSpPr>
          <p:cNvPr id="9" name="Šipka: doleva 8">
            <a:extLst>
              <a:ext uri="{FF2B5EF4-FFF2-40B4-BE49-F238E27FC236}">
                <a16:creationId xmlns:a16="http://schemas.microsoft.com/office/drawing/2014/main" id="{463D3144-CC51-49FB-B2BF-38B35680CE40}"/>
              </a:ext>
            </a:extLst>
          </p:cNvPr>
          <p:cNvSpPr/>
          <p:nvPr/>
        </p:nvSpPr>
        <p:spPr>
          <a:xfrm>
            <a:off x="8062074" y="5352179"/>
            <a:ext cx="1515390" cy="7517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Utekly</a:t>
            </a:r>
          </a:p>
        </p:txBody>
      </p:sp>
    </p:spTree>
    <p:extLst>
      <p:ext uri="{BB962C8B-B14F-4D97-AF65-F5344CB8AC3E}">
        <p14:creationId xmlns:p14="http://schemas.microsoft.com/office/powerpoint/2010/main" val="347190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88AF3C5D-53C9-467F-8738-1E27D1EA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9515"/>
          </a:xfrm>
        </p:spPr>
        <p:txBody>
          <a:bodyPr/>
          <a:lstStyle/>
          <a:p>
            <a:r>
              <a:rPr lang="cs-CZ" dirty="0"/>
              <a:t>Proměnné v programu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DA822CC-4862-4F31-A06D-C55782D30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3849"/>
            <a:ext cx="8596668" cy="4287514"/>
          </a:xfrm>
        </p:spPr>
        <p:txBody>
          <a:bodyPr/>
          <a:lstStyle/>
          <a:p>
            <a:r>
              <a:rPr lang="cs-CZ" dirty="0"/>
              <a:t>Proměnná je pojmenovaní místo v paměti obsahující nějakou informaci</a:t>
            </a:r>
          </a:p>
          <a:p>
            <a:r>
              <a:rPr lang="cs-CZ" dirty="0"/>
              <a:t>Pomocí datových typů můžeme specifikovat o jakou informaci se jedná</a:t>
            </a:r>
          </a:p>
          <a:p>
            <a:pPr lvl="1"/>
            <a:r>
              <a:rPr lang="cs-CZ" dirty="0"/>
              <a:t>Číselné hodnoty – </a:t>
            </a:r>
            <a:r>
              <a:rPr lang="cs-CZ" dirty="0" err="1"/>
              <a:t>short</a:t>
            </a:r>
            <a:r>
              <a:rPr lang="cs-CZ" dirty="0"/>
              <a:t>, long, byte, </a:t>
            </a:r>
            <a:r>
              <a:rPr lang="cs-CZ" b="1" dirty="0" err="1"/>
              <a:t>int</a:t>
            </a:r>
            <a:r>
              <a:rPr lang="cs-CZ" dirty="0"/>
              <a:t>, </a:t>
            </a:r>
            <a:r>
              <a:rPr lang="cs-CZ" dirty="0" err="1"/>
              <a:t>float</a:t>
            </a:r>
            <a:r>
              <a:rPr lang="cs-CZ" dirty="0"/>
              <a:t>, </a:t>
            </a:r>
            <a:r>
              <a:rPr lang="cs-CZ" b="1" dirty="0"/>
              <a:t>double</a:t>
            </a:r>
          </a:p>
          <a:p>
            <a:pPr lvl="1"/>
            <a:r>
              <a:rPr lang="cs-CZ" dirty="0"/>
              <a:t>Textové hodnoty – </a:t>
            </a:r>
            <a:r>
              <a:rPr lang="cs-CZ" dirty="0" err="1"/>
              <a:t>char</a:t>
            </a:r>
            <a:r>
              <a:rPr lang="cs-CZ" dirty="0"/>
              <a:t>, </a:t>
            </a:r>
            <a:r>
              <a:rPr lang="cs-CZ" b="1" dirty="0" err="1"/>
              <a:t>string</a:t>
            </a:r>
            <a:endParaRPr lang="cs-CZ" b="1" dirty="0"/>
          </a:p>
          <a:p>
            <a:pPr lvl="1"/>
            <a:r>
              <a:rPr lang="cs-CZ" dirty="0"/>
              <a:t>Pravdivostní hodnoty – </a:t>
            </a:r>
            <a:r>
              <a:rPr lang="cs-CZ" b="1" dirty="0" err="1"/>
              <a:t>bool</a:t>
            </a:r>
            <a:endParaRPr lang="cs-CZ" b="1" dirty="0"/>
          </a:p>
          <a:p>
            <a:r>
              <a:rPr lang="cs-CZ" dirty="0"/>
              <a:t>Mimo základních datových typů může být proměnná i jiného typu:</a:t>
            </a:r>
          </a:p>
          <a:p>
            <a:pPr lvl="1"/>
            <a:r>
              <a:rPr lang="cs-CZ" dirty="0"/>
              <a:t>Struktura, enumerace, objekt třídy</a:t>
            </a:r>
          </a:p>
          <a:p>
            <a:pPr marL="285750" lvl="1"/>
            <a:r>
              <a:rPr lang="cs-CZ" sz="1800" dirty="0"/>
              <a:t>Ať již je proměnná jakéhokoliv typu, vždy musí dodržovat pravidla pro pojmenování</a:t>
            </a:r>
          </a:p>
          <a:p>
            <a:pPr marL="685800" lvl="2"/>
            <a:r>
              <a:rPr lang="cs-CZ" sz="1600" dirty="0"/>
              <a:t>Nesmí začínat číslicí, nesmí obsahovat mezery a diakritiku, nesmí být pojmenovaná jako některé z vyhrazených slov (</a:t>
            </a:r>
            <a:r>
              <a:rPr lang="cs-CZ" sz="1600" dirty="0" err="1"/>
              <a:t>for</a:t>
            </a:r>
            <a:r>
              <a:rPr lang="cs-CZ" sz="1600" dirty="0"/>
              <a:t>, </a:t>
            </a:r>
            <a:r>
              <a:rPr lang="cs-CZ" sz="1600" dirty="0" err="1"/>
              <a:t>if</a:t>
            </a:r>
            <a:r>
              <a:rPr lang="cs-CZ" sz="1600" dirty="0"/>
              <a:t>, </a:t>
            </a:r>
            <a:r>
              <a:rPr lang="cs-CZ" sz="1600" dirty="0" err="1"/>
              <a:t>while</a:t>
            </a:r>
            <a:r>
              <a:rPr lang="cs-CZ" sz="1600" dirty="0"/>
              <a:t>, …)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75732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3428E5-C4FE-4455-8B5C-A7636D97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37"/>
          </a:xfrm>
        </p:spPr>
        <p:txBody>
          <a:bodyPr/>
          <a:lstStyle/>
          <a:p>
            <a:r>
              <a:rPr lang="cs-CZ" dirty="0"/>
              <a:t>Proměnné v kódu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45A977C1-6267-4116-8CE3-C8000E4FD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881" y="1420837"/>
            <a:ext cx="7189674" cy="4827563"/>
          </a:xfrm>
        </p:spPr>
      </p:pic>
      <p:sp>
        <p:nvSpPr>
          <p:cNvPr id="10" name="Šipka: doleva 9">
            <a:extLst>
              <a:ext uri="{FF2B5EF4-FFF2-40B4-BE49-F238E27FC236}">
                <a16:creationId xmlns:a16="http://schemas.microsoft.com/office/drawing/2014/main" id="{656DDFC2-A238-40EF-8CCE-1695426122F8}"/>
              </a:ext>
            </a:extLst>
          </p:cNvPr>
          <p:cNvSpPr/>
          <p:nvPr/>
        </p:nvSpPr>
        <p:spPr>
          <a:xfrm>
            <a:off x="4268737" y="1913206"/>
            <a:ext cx="3271771" cy="278909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Vložení hodnoty do proměnné pomocí operátoru </a:t>
            </a:r>
            <a:r>
              <a:rPr lang="cs-CZ" b="1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29025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5AFD9D-CFED-421F-B11A-9EED4FE6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Operace se vstupem a výstupem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7AC663A-9021-47D1-89FE-6C8A1D2E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469430"/>
            <a:ext cx="4185623" cy="576262"/>
          </a:xfrm>
        </p:spPr>
        <p:txBody>
          <a:bodyPr/>
          <a:lstStyle/>
          <a:p>
            <a:r>
              <a:rPr lang="cs-CZ" dirty="0"/>
              <a:t>Vstup z konzole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FDBCAD6-F807-4A9B-9ADD-030AD7C43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2045691"/>
            <a:ext cx="4185623" cy="4520001"/>
          </a:xfrm>
        </p:spPr>
        <p:txBody>
          <a:bodyPr/>
          <a:lstStyle/>
          <a:p>
            <a:r>
              <a:rPr lang="cs-CZ" dirty="0" err="1"/>
              <a:t>Console.ReadLine</a:t>
            </a:r>
            <a:r>
              <a:rPr lang="cs-CZ" dirty="0"/>
              <a:t>() nám přečte celý řádek až do místa, kdy zmáčkneme Enter</a:t>
            </a:r>
          </a:p>
          <a:p>
            <a:r>
              <a:rPr lang="cs-CZ" dirty="0"/>
              <a:t>Funkce </a:t>
            </a:r>
            <a:r>
              <a:rPr lang="cs-CZ" dirty="0" err="1"/>
              <a:t>ReadLine</a:t>
            </a:r>
            <a:r>
              <a:rPr lang="cs-CZ" dirty="0"/>
              <a:t>() nám vrací data ve formě řetězce (</a:t>
            </a:r>
            <a:r>
              <a:rPr lang="cs-CZ" dirty="0" err="1"/>
              <a:t>string</a:t>
            </a:r>
            <a:r>
              <a:rPr lang="cs-CZ" dirty="0"/>
              <a:t>)</a:t>
            </a:r>
          </a:p>
          <a:p>
            <a:r>
              <a:rPr lang="cs-CZ" dirty="0"/>
              <a:t>Pokud potřebujeme jiný datový typ používáme příslušnou metodu </a:t>
            </a:r>
            <a:r>
              <a:rPr lang="cs-CZ" dirty="0" err="1"/>
              <a:t>Parse</a:t>
            </a:r>
            <a:r>
              <a:rPr lang="cs-CZ" dirty="0"/>
              <a:t>()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5BC773C-DA3E-4114-8379-DB5C486D5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1469429"/>
            <a:ext cx="4185618" cy="576262"/>
          </a:xfrm>
        </p:spPr>
        <p:txBody>
          <a:bodyPr/>
          <a:lstStyle/>
          <a:p>
            <a:r>
              <a:rPr lang="cs-CZ" dirty="0"/>
              <a:t>Výstup z konzole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2CAF1F34-C8B7-4DD8-80DD-2C79F5644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045691"/>
            <a:ext cx="4185617" cy="4520001"/>
          </a:xfrm>
        </p:spPr>
        <p:txBody>
          <a:bodyPr/>
          <a:lstStyle/>
          <a:p>
            <a:r>
              <a:rPr lang="cs-CZ" dirty="0"/>
              <a:t>Vstupním parametrem funkce </a:t>
            </a:r>
            <a:r>
              <a:rPr lang="cs-CZ" dirty="0" err="1"/>
              <a:t>Console.WriteLine</a:t>
            </a:r>
            <a:r>
              <a:rPr lang="cs-CZ" dirty="0"/>
              <a:t>() je řetězec nebo proměnná, kterou lze automaticky převést na řetězec</a:t>
            </a:r>
          </a:p>
          <a:p>
            <a:r>
              <a:rPr lang="cs-CZ" dirty="0" err="1"/>
              <a:t>Console.Write</a:t>
            </a:r>
            <a:r>
              <a:rPr lang="cs-CZ" dirty="0"/>
              <a:t>() po vypsání nepřidává odřádkování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302B562-B671-4077-AD1E-1ECE2851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81" y="4812309"/>
            <a:ext cx="4213887" cy="1751079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34A598A3-0A04-4931-B9FD-4D28CC4B4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8383" y="4733532"/>
            <a:ext cx="4185617" cy="18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18D97E6C-6D10-4430-A628-74924897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9554"/>
          </a:xfrm>
        </p:spPr>
        <p:txBody>
          <a:bodyPr/>
          <a:lstStyle/>
          <a:p>
            <a:r>
              <a:rPr lang="cs-CZ" dirty="0"/>
              <a:t>Operátory a priorita</a:t>
            </a:r>
          </a:p>
        </p:txBody>
      </p:sp>
      <p:graphicFrame>
        <p:nvGraphicFramePr>
          <p:cNvPr id="9" name="Tabulka 9">
            <a:extLst>
              <a:ext uri="{FF2B5EF4-FFF2-40B4-BE49-F238E27FC236}">
                <a16:creationId xmlns:a16="http://schemas.microsoft.com/office/drawing/2014/main" id="{9C7146C5-FED8-436C-9A90-DD5999FEF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836038"/>
              </p:ext>
            </p:extLst>
          </p:nvPr>
        </p:nvGraphicFramePr>
        <p:xfrm>
          <a:off x="677863" y="2160588"/>
          <a:ext cx="859631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3838085152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09679380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232136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Základní operátory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Relační operátory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Logické operátor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82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+ sčítání / spojení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== rovná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Abadi" panose="020B0604020202020204" pitchFamily="34" charset="0"/>
                          <a:ea typeface="+mn-ea"/>
                          <a:cs typeface="+mn-cs"/>
                        </a:rPr>
                        <a:t>&amp;&amp;</a:t>
                      </a:r>
                      <a:r>
                        <a:rPr lang="cs-CZ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zároveň (and)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7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cs-CZ" dirty="0"/>
                        <a:t>- odčítání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&lt; menší než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|| nebo (</a:t>
                      </a:r>
                      <a:r>
                        <a:rPr lang="cs-CZ" dirty="0" err="1"/>
                        <a:t>or</a:t>
                      </a:r>
                      <a:r>
                        <a:rPr lang="cs-CZ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1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/ dělení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&gt; Větší než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! Negace (not)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7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* násobení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% modulo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1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^ mocnina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!= nerovná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90474"/>
                  </a:ext>
                </a:extLst>
              </a:tr>
            </a:tbl>
          </a:graphicData>
        </a:graphic>
      </p:graphicFrame>
      <p:sp>
        <p:nvSpPr>
          <p:cNvPr id="10" name="TextovéPole 9">
            <a:extLst>
              <a:ext uri="{FF2B5EF4-FFF2-40B4-BE49-F238E27FC236}">
                <a16:creationId xmlns:a16="http://schemas.microsoft.com/office/drawing/2014/main" id="{E955F183-2A03-4391-8F88-9FA0F6415272}"/>
              </a:ext>
            </a:extLst>
          </p:cNvPr>
          <p:cNvSpPr txBox="1"/>
          <p:nvPr/>
        </p:nvSpPr>
        <p:spPr>
          <a:xfrm>
            <a:off x="1069145" y="5106572"/>
            <a:ext cx="773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inkrement (++), dekrement (--), přiřazení (=)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/>
              <a:t>Priorita operátorů je stejná jako v matematice</a:t>
            </a:r>
          </a:p>
        </p:txBody>
      </p:sp>
    </p:spTree>
    <p:extLst>
      <p:ext uri="{BB962C8B-B14F-4D97-AF65-F5344CB8AC3E}">
        <p14:creationId xmlns:p14="http://schemas.microsoft.com/office/powerpoint/2010/main" val="641727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209FC6-A14A-4492-A59E-ABE78CAF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cs-CZ" dirty="0"/>
              <a:t>Malá odbočka - logika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0B6C5436-EBAD-434E-AB3D-D3EE36D365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284344"/>
              </p:ext>
            </p:extLst>
          </p:nvPr>
        </p:nvGraphicFramePr>
        <p:xfrm>
          <a:off x="677334" y="1710422"/>
          <a:ext cx="29797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46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126265089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 </a:t>
                      </a:r>
                      <a:r>
                        <a:rPr lang="cs-CZ" dirty="0">
                          <a:latin typeface="Abadi" panose="020B0604020104020204" pitchFamily="34" charset="0"/>
                        </a:rPr>
                        <a:t>&amp;</a:t>
                      </a:r>
                      <a:r>
                        <a:rPr lang="cs-CZ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46208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4892"/>
                  </a:ext>
                </a:extLst>
              </a:tr>
            </a:tbl>
          </a:graphicData>
        </a:graphic>
      </p:graphicFrame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E81183AA-AB75-4A2B-A7C2-6348A5A8DF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484985"/>
              </p:ext>
            </p:extLst>
          </p:nvPr>
        </p:nvGraphicFramePr>
        <p:xfrm>
          <a:off x="4114343" y="1710422"/>
          <a:ext cx="297973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46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126265089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 |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46208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4892"/>
                  </a:ext>
                </a:extLst>
              </a:tr>
            </a:tbl>
          </a:graphicData>
        </a:graphic>
      </p:graphicFrame>
      <p:graphicFrame>
        <p:nvGraphicFramePr>
          <p:cNvPr id="6" name="Tabulka 4">
            <a:extLst>
              <a:ext uri="{FF2B5EF4-FFF2-40B4-BE49-F238E27FC236}">
                <a16:creationId xmlns:a16="http://schemas.microsoft.com/office/drawing/2014/main" id="{CAF10B13-C251-409B-B8A0-F49F59D42C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874017"/>
              </p:ext>
            </p:extLst>
          </p:nvPr>
        </p:nvGraphicFramePr>
        <p:xfrm>
          <a:off x="673039" y="4343400"/>
          <a:ext cx="32295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525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3126265089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 =&gt;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46208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4892"/>
                  </a:ext>
                </a:extLst>
              </a:tr>
            </a:tbl>
          </a:graphicData>
        </a:graphic>
      </p:graphicFrame>
      <p:graphicFrame>
        <p:nvGraphicFramePr>
          <p:cNvPr id="7" name="Tabulka 4">
            <a:extLst>
              <a:ext uri="{FF2B5EF4-FFF2-40B4-BE49-F238E27FC236}">
                <a16:creationId xmlns:a16="http://schemas.microsoft.com/office/drawing/2014/main" id="{37E72E1A-B27A-4C05-A633-242A8C34BC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8953959"/>
              </p:ext>
            </p:extLst>
          </p:nvPr>
        </p:nvGraphicFramePr>
        <p:xfrm>
          <a:off x="7551352" y="2076182"/>
          <a:ext cx="198649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246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993246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!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</a:tbl>
          </a:graphicData>
        </a:graphic>
      </p:graphicFrame>
      <p:graphicFrame>
        <p:nvGraphicFramePr>
          <p:cNvPr id="8" name="Tabulka 4">
            <a:extLst>
              <a:ext uri="{FF2B5EF4-FFF2-40B4-BE49-F238E27FC236}">
                <a16:creationId xmlns:a16="http://schemas.microsoft.com/office/drawing/2014/main" id="{EE2E0619-F251-42C9-8EB7-1EF3D951B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91498"/>
              </p:ext>
            </p:extLst>
          </p:nvPr>
        </p:nvGraphicFramePr>
        <p:xfrm>
          <a:off x="5604212" y="4343400"/>
          <a:ext cx="32295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525">
                  <a:extLst>
                    <a:ext uri="{9D8B030D-6E8A-4147-A177-3AD203B41FA5}">
                      <a16:colId xmlns:a16="http://schemas.microsoft.com/office/drawing/2014/main" val="3758472040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3126265089"/>
                    </a:ext>
                  </a:extLst>
                </a:gridCol>
                <a:gridCol w="1076525">
                  <a:extLst>
                    <a:ext uri="{9D8B030D-6E8A-4147-A177-3AD203B41FA5}">
                      <a16:colId xmlns:a16="http://schemas.microsoft.com/office/drawing/2014/main" val="3038072244"/>
                    </a:ext>
                  </a:extLst>
                </a:gridCol>
              </a:tblGrid>
              <a:tr h="350046">
                <a:tc>
                  <a:txBody>
                    <a:bodyPr/>
                    <a:lstStyle/>
                    <a:p>
                      <a:r>
                        <a:rPr lang="cs-CZ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 &lt;=&gt;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415844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81180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46208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76693"/>
                  </a:ext>
                </a:extLst>
              </a:tr>
              <a:tr h="350046"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False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err="1"/>
                        <a:t>True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034892"/>
                  </a:ext>
                </a:extLst>
              </a:tr>
            </a:tbl>
          </a:graphicData>
        </a:graphic>
      </p:graphicFrame>
      <p:sp>
        <p:nvSpPr>
          <p:cNvPr id="9" name="Šipka: doleva 8">
            <a:extLst>
              <a:ext uri="{FF2B5EF4-FFF2-40B4-BE49-F238E27FC236}">
                <a16:creationId xmlns:a16="http://schemas.microsoft.com/office/drawing/2014/main" id="{640E25AD-0677-47EE-8A56-CEF43351413B}"/>
              </a:ext>
            </a:extLst>
          </p:cNvPr>
          <p:cNvSpPr/>
          <p:nvPr/>
        </p:nvSpPr>
        <p:spPr>
          <a:xfrm rot="19424616">
            <a:off x="3898817" y="4111283"/>
            <a:ext cx="1457177" cy="464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IMPLIKACE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8660F0B6-6809-4578-B6EA-B4BFAA2A6597}"/>
              </a:ext>
            </a:extLst>
          </p:cNvPr>
          <p:cNvSpPr/>
          <p:nvPr/>
        </p:nvSpPr>
        <p:spPr>
          <a:xfrm rot="19351335">
            <a:off x="8822728" y="4064661"/>
            <a:ext cx="1767983" cy="4642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EKVIVALENCE</a:t>
            </a:r>
          </a:p>
        </p:txBody>
      </p:sp>
    </p:spTree>
    <p:extLst>
      <p:ext uri="{BB962C8B-B14F-4D97-AF65-F5344CB8AC3E}">
        <p14:creationId xmlns:p14="http://schemas.microsoft.com/office/powerpoint/2010/main" val="157164223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816</Words>
  <Application>Microsoft Office PowerPoint</Application>
  <PresentationFormat>Širokoúhlá obrazovka</PresentationFormat>
  <Paragraphs>154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20" baseType="lpstr">
      <vt:lpstr>Abadi</vt:lpstr>
      <vt:lpstr>Arial</vt:lpstr>
      <vt:lpstr>Trebuchet MS</vt:lpstr>
      <vt:lpstr>Wingdings</vt:lpstr>
      <vt:lpstr>Wingdings 3</vt:lpstr>
      <vt:lpstr>Fazeta</vt:lpstr>
      <vt:lpstr>Programování</vt:lpstr>
      <vt:lpstr>Starý známý se vrací</vt:lpstr>
      <vt:lpstr>Tělo kódu aneb kam napíšeme středník (;)?</vt:lpstr>
      <vt:lpstr>Kód jako neposlušné ovečky</vt:lpstr>
      <vt:lpstr>Proměnné v programu</vt:lpstr>
      <vt:lpstr>Proměnné v kódu</vt:lpstr>
      <vt:lpstr>Operace se vstupem a výstupem</vt:lpstr>
      <vt:lpstr>Operátory a priorita</vt:lpstr>
      <vt:lpstr>Malá odbočka - logika</vt:lpstr>
      <vt:lpstr>Základní konstrukce – rozhodovací blok</vt:lpstr>
      <vt:lpstr>Základní konstrukce – cykly s neznámým počtem opakování</vt:lpstr>
      <vt:lpstr>Základní konstrukce – cykly s pevným počtem opakování</vt:lpstr>
      <vt:lpstr>Základní konstrukce –rozhodovací blok s více možnostmi</vt:lpstr>
      <vt:lpstr>Funkce – vytváření a volání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</cp:revision>
  <dcterms:created xsi:type="dcterms:W3CDTF">2021-01-16T10:44:59Z</dcterms:created>
  <dcterms:modified xsi:type="dcterms:W3CDTF">2021-01-16T10:54:32Z</dcterms:modified>
</cp:coreProperties>
</file>