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05.02.2025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Footer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Formulářové aplikace - WFA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2BBC18-6CAA-8D09-1C61-4B839DAA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Windows Form Application (WFA)</a:t>
            </a:r>
          </a:p>
        </p:txBody>
      </p:sp>
      <p:grpSp>
        <p:nvGrpSpPr>
          <p:cNvPr id="49" name="Group 3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5CD206A-DEFC-64EE-8337-EFFF60BFFF5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Framework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umožňující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vytvářet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jednoduché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desktopové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aplikace</a:t>
            </a:r>
            <a:endParaRPr kumimoji="0" lang="en-US" sz="15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Návrh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formulářové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aplikace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nám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umožňuje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tzv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. DESIGNER</a:t>
            </a: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Široká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paleta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formulářových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prvků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komponent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  <a:p>
            <a:pPr marL="742950" marR="0" lvl="1" indent="-228600" algn="l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Vstupní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výstupní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prvky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28600" algn="l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Ovládací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prvky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tlačítka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checkboxy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…</a:t>
            </a: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Technologie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vyvíjena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posledních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20 let</a:t>
            </a:r>
          </a:p>
          <a:p>
            <a:pPr marL="742950" marR="0" lvl="1" indent="-228600" algn="l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Široká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podpora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jednodušší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vytváření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aplikací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rastrová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grafika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Postupně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lehce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ustupuje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modernějšímu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WPF (Windows Presentation Form)</a:t>
            </a: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WPF pro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začátečníka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náročnější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vyžaduje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znalost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XAML</a:t>
            </a: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WPF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využívá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téměř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všechny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koncepty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WFA,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které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pak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při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přechodu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lze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dobře</a:t>
            </a: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5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uplatnit</a:t>
            </a:r>
            <a:endParaRPr kumimoji="0" lang="en-US" sz="15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361CF08-2B59-FE28-754F-9383ADA60A01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015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55D33B-AF8D-003E-0857-2B497ADC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První pohled do formulářové aplikace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4C9D3C-138A-E7F1-44ED-82584AE61B57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0D3BDB3-5EFD-BE12-FF9D-AABD049B3C4C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1055BB41-5945-98EF-EFFE-B3A96F533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4221"/>
            <a:ext cx="9935940" cy="5066382"/>
          </a:xfrm>
        </p:spPr>
      </p:pic>
      <p:sp>
        <p:nvSpPr>
          <p:cNvPr id="7" name="Bublinový popisek: se šipkou nahoru 6">
            <a:extLst>
              <a:ext uri="{FF2B5EF4-FFF2-40B4-BE49-F238E27FC236}">
                <a16:creationId xmlns:a16="http://schemas.microsoft.com/office/drawing/2014/main" id="{4C04907C-47A8-B67A-0800-B62CE15C72C2}"/>
              </a:ext>
            </a:extLst>
          </p:cNvPr>
          <p:cNvSpPr/>
          <p:nvPr/>
        </p:nvSpPr>
        <p:spPr>
          <a:xfrm>
            <a:off x="258540" y="3838517"/>
            <a:ext cx="2656709" cy="1214203"/>
          </a:xfrm>
          <a:prstGeom prst="upArrowCallout">
            <a:avLst>
              <a:gd name="adj1" fmla="val 13991"/>
              <a:gd name="adj2" fmla="val 28670"/>
              <a:gd name="adj3" fmla="val 22247"/>
              <a:gd name="adj4" fmla="val 61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Paleta komponent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58D3309B-5F79-FE70-92E2-0C5486240071}"/>
              </a:ext>
            </a:extLst>
          </p:cNvPr>
          <p:cNvSpPr/>
          <p:nvPr/>
        </p:nvSpPr>
        <p:spPr>
          <a:xfrm>
            <a:off x="6045417" y="2338466"/>
            <a:ext cx="1888761" cy="12142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Podoba formuláře</a:t>
            </a:r>
          </a:p>
        </p:txBody>
      </p:sp>
      <p:sp>
        <p:nvSpPr>
          <p:cNvPr id="17" name="Šipka: doprava 16">
            <a:extLst>
              <a:ext uri="{FF2B5EF4-FFF2-40B4-BE49-F238E27FC236}">
                <a16:creationId xmlns:a16="http://schemas.microsoft.com/office/drawing/2014/main" id="{B4B510A5-B2B1-022B-88E1-55BDB3279890}"/>
              </a:ext>
            </a:extLst>
          </p:cNvPr>
          <p:cNvSpPr/>
          <p:nvPr/>
        </p:nvSpPr>
        <p:spPr>
          <a:xfrm>
            <a:off x="5416063" y="4698724"/>
            <a:ext cx="2922388" cy="1650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Vlastnosti a události komponenty</a:t>
            </a:r>
          </a:p>
        </p:txBody>
      </p:sp>
    </p:spTree>
    <p:extLst>
      <p:ext uri="{BB962C8B-B14F-4D97-AF65-F5344CB8AC3E}">
        <p14:creationId xmlns:p14="http://schemas.microsoft.com/office/powerpoint/2010/main" val="38711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C48E8F-9756-A6AA-F936-D9D4EFA0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Grafický návrhář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6C96D6-9F1F-8AAB-B09C-01E73E25C7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6919" y="2203080"/>
            <a:ext cx="10856881" cy="38977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cs-CZ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lang="cs-CZ" sz="1900" dirty="0"/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Návrhář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slouží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k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vizualizaci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výsledné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aplikace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rozmístění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jednotlivých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prvků</a:t>
            </a:r>
            <a:endParaRPr kumimoji="0" lang="en-US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Součástí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návrháře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je paleta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komponent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zdrojový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kód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generující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výslednou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podobu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formuláře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NazevProjektu.Designer.cs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Komponenty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formuláře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můžeme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vkládat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pomocí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drag and drop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přímo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z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palety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nástrojů</a:t>
            </a:r>
            <a:endParaRPr kumimoji="0" lang="en-US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Obsahuje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inicializaci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jednotlivých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komponent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operace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nad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komponentami</a:t>
            </a:r>
            <a:endParaRPr kumimoji="0" lang="en-US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Visual studio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tyto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inicializace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generuje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samo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vývojář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má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 to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méně</a:t>
            </a:r>
            <a:r>
              <a:rPr kumimoji="0" lang="en-US" sz="19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práce</a:t>
            </a:r>
            <a:endParaRPr kumimoji="0" lang="en-US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28600" algn="l" rt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Všechny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vlastnosti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které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komponentám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nastavujeme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zde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generují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jako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hodnoty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atributů</a:t>
            </a: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900" b="1" i="0" u="none" strike="noStrike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Tento</a:t>
            </a:r>
            <a:r>
              <a:rPr kumimoji="0" lang="en-US" sz="1900" b="1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soubor</a:t>
            </a:r>
            <a:r>
              <a:rPr kumimoji="0" lang="en-US" sz="1900" b="1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</a:t>
            </a:r>
            <a:r>
              <a:rPr kumimoji="0" lang="en-US" sz="1900" b="1" i="0" u="none" strike="noStrike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nedoporučuje</a:t>
            </a:r>
            <a:r>
              <a:rPr kumimoji="0" lang="en-US" sz="1900" b="1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manuálně</a:t>
            </a:r>
            <a:r>
              <a:rPr kumimoji="0" lang="en-US" sz="1900" b="1" i="0" u="none" strike="noStrike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upravovat</a:t>
            </a:r>
            <a:endParaRPr kumimoji="0" lang="en-US" sz="1900" b="1" i="0" u="none" strike="noStrike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228600" fontAlgn="auto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9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D51B91A-C6DD-AC77-9FDF-93B5C6F4B9FB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729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17BD7E-5815-A867-B04F-84670391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Grafický návrhář WFA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2B31175-F8A4-7BB2-B37D-4209B47DCF94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493E06E9-012B-95E6-8634-68BF4B29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8" y="1657368"/>
            <a:ext cx="8235768" cy="5113481"/>
          </a:xfrm>
          <a:prstGeom prst="rect">
            <a:avLst/>
          </a:prstGeom>
        </p:spPr>
      </p:pic>
      <p:sp>
        <p:nvSpPr>
          <p:cNvPr id="6" name="Podnadpis 5">
            <a:extLst>
              <a:ext uri="{FF2B5EF4-FFF2-40B4-BE49-F238E27FC236}">
                <a16:creationId xmlns:a16="http://schemas.microsoft.com/office/drawing/2014/main" id="{54077A5F-E78F-7AC1-F7DA-AC77ED580CF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99523" y="1492404"/>
            <a:ext cx="5952267" cy="928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cs-CZ" sz="2000" b="1" dirty="0" err="1"/>
              <a:t>Partial</a:t>
            </a:r>
            <a:r>
              <a:rPr lang="cs-CZ" sz="2000" b="1" dirty="0"/>
              <a:t> označuje rozdělení do více souborů</a:t>
            </a:r>
          </a:p>
        </p:txBody>
      </p:sp>
      <p:sp>
        <p:nvSpPr>
          <p:cNvPr id="8" name="Šipka: doleva 7">
            <a:extLst>
              <a:ext uri="{FF2B5EF4-FFF2-40B4-BE49-F238E27FC236}">
                <a16:creationId xmlns:a16="http://schemas.microsoft.com/office/drawing/2014/main" id="{E5A20837-5640-0DD6-82C2-DC6C25AA3422}"/>
              </a:ext>
            </a:extLst>
          </p:cNvPr>
          <p:cNvSpPr/>
          <p:nvPr/>
        </p:nvSpPr>
        <p:spPr>
          <a:xfrm>
            <a:off x="6561067" y="3748586"/>
            <a:ext cx="2803160" cy="14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Obslužná metoda pro úklid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D3426E51-3515-7A19-6398-9967C05CD65A}"/>
              </a:ext>
            </a:extLst>
          </p:cNvPr>
          <p:cNvSpPr/>
          <p:nvPr/>
        </p:nvSpPr>
        <p:spPr>
          <a:xfrm>
            <a:off x="5630934" y="5205776"/>
            <a:ext cx="2803160" cy="14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Kód generovaný </a:t>
            </a:r>
            <a:r>
              <a:rPr lang="cs-CZ" b="1" dirty="0" err="1"/>
              <a:t>designerm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9220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374DEF-7BE4-6A51-22DE-5CDFE53D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Návrhář implementace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A437E45-D0E0-4510-9462-2826722C86AC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2BA0C69-FF85-84CF-B8C5-5DC064D44CA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59741" y="756461"/>
            <a:ext cx="10972080" cy="3976920"/>
          </a:xfrm>
        </p:spPr>
        <p:txBody>
          <a:bodyPr/>
          <a:lstStyle/>
          <a:p>
            <a:r>
              <a:rPr lang="cs-CZ" sz="1800" dirty="0"/>
              <a:t>Do implementace kódu formuláře se můžeme dostat skrze kontextové menu nebo pomocí klávesy F7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A29EFF8-678C-E677-23DD-06AB3A4E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69" y="2744921"/>
            <a:ext cx="7147532" cy="3993503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175251B3-873C-51D0-BCBC-4FE3E5B3D4E5}"/>
              </a:ext>
            </a:extLst>
          </p:cNvPr>
          <p:cNvSpPr/>
          <p:nvPr/>
        </p:nvSpPr>
        <p:spPr>
          <a:xfrm>
            <a:off x="5177800" y="3429000"/>
            <a:ext cx="3614507" cy="858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Rozšíření původní třídy </a:t>
            </a:r>
            <a:r>
              <a:rPr lang="cs-CZ" b="1" dirty="0" err="1"/>
              <a:t>Form</a:t>
            </a:r>
            <a:endParaRPr lang="cs-CZ" b="1" dirty="0"/>
          </a:p>
        </p:txBody>
      </p:sp>
      <p:sp>
        <p:nvSpPr>
          <p:cNvPr id="7" name="Šipka: doleva 6">
            <a:extLst>
              <a:ext uri="{FF2B5EF4-FFF2-40B4-BE49-F238E27FC236}">
                <a16:creationId xmlns:a16="http://schemas.microsoft.com/office/drawing/2014/main" id="{8D7492FD-AB3D-B382-6409-EB7B2F99F4F2}"/>
              </a:ext>
            </a:extLst>
          </p:cNvPr>
          <p:cNvSpPr/>
          <p:nvPr/>
        </p:nvSpPr>
        <p:spPr>
          <a:xfrm>
            <a:off x="4934927" y="4287129"/>
            <a:ext cx="3857380" cy="858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Konstruktor našeho formuláře</a:t>
            </a:r>
          </a:p>
        </p:txBody>
      </p:sp>
      <p:sp>
        <p:nvSpPr>
          <p:cNvPr id="8" name="Šipka: doleva 7">
            <a:extLst>
              <a:ext uri="{FF2B5EF4-FFF2-40B4-BE49-F238E27FC236}">
                <a16:creationId xmlns:a16="http://schemas.microsoft.com/office/drawing/2014/main" id="{BB477982-FE16-A1BE-1733-BDDD85581F77}"/>
              </a:ext>
            </a:extLst>
          </p:cNvPr>
          <p:cNvSpPr/>
          <p:nvPr/>
        </p:nvSpPr>
        <p:spPr>
          <a:xfrm>
            <a:off x="6640998" y="5460669"/>
            <a:ext cx="4410201" cy="858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Funkce události načtení formuláře</a:t>
            </a:r>
          </a:p>
        </p:txBody>
      </p:sp>
    </p:spTree>
    <p:extLst>
      <p:ext uri="{BB962C8B-B14F-4D97-AF65-F5344CB8AC3E}">
        <p14:creationId xmlns:p14="http://schemas.microsoft.com/office/powerpoint/2010/main" val="377418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F99253-F7F3-93E4-4272-E4A15555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Spuštění WFA</a:t>
            </a:r>
            <a:endParaRPr lang="en-US" sz="4000" dirty="0"/>
          </a:p>
        </p:txBody>
      </p:sp>
      <p:grpSp>
        <p:nvGrpSpPr>
          <p:cNvPr id="58" name="Group 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7A47D19-4116-7C43-6CC4-E66A1B9E831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Stejně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jako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konzolová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aplikace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i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zde</a:t>
            </a:r>
            <a:r>
              <a:rPr lang="en-US" sz="2000" dirty="0">
                <a:latin typeface="+mn-lt"/>
                <a:ea typeface="+mn-ea"/>
                <a:cs typeface="+mn-cs"/>
              </a:rPr>
              <a:t> se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nachází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hlavní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funkce</a:t>
            </a:r>
            <a:r>
              <a:rPr lang="en-US" sz="2000" dirty="0">
                <a:latin typeface="+mn-lt"/>
                <a:ea typeface="+mn-ea"/>
                <a:cs typeface="+mn-cs"/>
              </a:rPr>
              <a:t> v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souboru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Program.cs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U </a:t>
            </a:r>
            <a:r>
              <a:rPr lang="en-US" sz="2000" dirty="0" err="1">
                <a:latin typeface="+mn-lt"/>
                <a:ea typeface="+mn-ea"/>
                <a:cs typeface="+mn-cs"/>
              </a:rPr>
              <a:t>nového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projektu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řeší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pouze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inicializaci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hlavního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okna</a:t>
            </a:r>
            <a:r>
              <a:rPr lang="en-US" sz="2000" dirty="0">
                <a:latin typeface="+mn-lt"/>
                <a:ea typeface="+mn-ea"/>
                <a:cs typeface="+mn-cs"/>
              </a:rPr>
              <a:t> a </a:t>
            </a:r>
            <a:r>
              <a:rPr lang="en-US" sz="2000" dirty="0" err="1">
                <a:latin typeface="+mn-lt"/>
                <a:ea typeface="+mn-ea"/>
                <a:cs typeface="+mn-cs"/>
              </a:rPr>
              <a:t>jeho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spuštění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+mn-ea"/>
                <a:cs typeface="+mn-cs"/>
              </a:rPr>
              <a:t>Pro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spuštění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můžeme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využít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klávesové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zkratky</a:t>
            </a:r>
            <a:r>
              <a:rPr lang="en-US" sz="2000" dirty="0">
                <a:latin typeface="+mn-lt"/>
                <a:ea typeface="+mn-ea"/>
                <a:cs typeface="+mn-cs"/>
              </a:rPr>
              <a:t> CTRL + F5 (</a:t>
            </a:r>
            <a:r>
              <a:rPr lang="en-US" sz="2000" dirty="0" err="1">
                <a:latin typeface="+mn-lt"/>
                <a:ea typeface="+mn-ea"/>
                <a:cs typeface="+mn-cs"/>
              </a:rPr>
              <a:t>ladění</a:t>
            </a:r>
            <a:r>
              <a:rPr lang="en-US" sz="2000" dirty="0">
                <a:latin typeface="+mn-lt"/>
                <a:ea typeface="+mn-ea"/>
                <a:cs typeface="+mn-cs"/>
              </a:rPr>
              <a:t>)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  <a:ea typeface="+mn-ea"/>
                <a:cs typeface="+mn-cs"/>
              </a:rPr>
              <a:t>Spuštění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pomocí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zeleného</a:t>
            </a:r>
            <a:r>
              <a:rPr lang="en-US" sz="2000" dirty="0">
                <a:latin typeface="+mn-lt"/>
                <a:ea typeface="+mn-ea"/>
                <a:cs typeface="+mn-cs"/>
              </a:rPr>
              <a:t> PLAY </a:t>
            </a:r>
            <a:r>
              <a:rPr lang="en-US" sz="2000" dirty="0" err="1">
                <a:latin typeface="+mn-lt"/>
                <a:ea typeface="+mn-ea"/>
                <a:cs typeface="+mn-cs"/>
              </a:rPr>
              <a:t>tlačítka</a:t>
            </a:r>
            <a:r>
              <a:rPr lang="en-US" sz="2000" dirty="0">
                <a:latin typeface="+mn-lt"/>
                <a:ea typeface="+mn-ea"/>
                <a:cs typeface="+mn-cs"/>
              </a:rPr>
              <a:t> v menu pro </a:t>
            </a:r>
            <a:r>
              <a:rPr lang="en-US" sz="2000" dirty="0" err="1">
                <a:latin typeface="+mn-lt"/>
                <a:ea typeface="+mn-ea"/>
                <a:cs typeface="+mn-cs"/>
              </a:rPr>
              <a:t>ostrou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verzi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 descr="Obsah obrázku software, Multimediální software, text, Grafický software&#10;&#10;Popis byl vytvořen automaticky">
            <a:extLst>
              <a:ext uri="{FF2B5EF4-FFF2-40B4-BE49-F238E27FC236}">
                <a16:creationId xmlns:a16="http://schemas.microsoft.com/office/drawing/2014/main" id="{663B024B-D5A5-CBCD-608D-0120E6EC1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t="946" r="52869" b="85626"/>
          <a:stretch/>
        </p:blipFill>
        <p:spPr>
          <a:xfrm>
            <a:off x="7083423" y="1209400"/>
            <a:ext cx="4397433" cy="1263739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 descr="Obsah obrázku text&#10;&#10;Popis byl vytvořen automaticky">
            <a:extLst>
              <a:ext uri="{FF2B5EF4-FFF2-40B4-BE49-F238E27FC236}">
                <a16:creationId xmlns:a16="http://schemas.microsoft.com/office/drawing/2014/main" id="{3A79A05C-C60C-17C9-FB66-637DA6CAC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725524"/>
            <a:ext cx="4395569" cy="2483496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3F5BE71-4281-BB29-7F2E-B18C6957884F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102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AFBCD62-FB51-899C-BD81-C9F6B8DB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Komponenty WFA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F1253DE-3132-CFD4-2CA0-C2527ADB4DD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latin typeface="+mn-lt"/>
                <a:ea typeface="+mn-ea"/>
                <a:cs typeface="+mn-cs"/>
              </a:rPr>
              <a:t>Formulářové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aplikace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využívají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koncepce</a:t>
            </a:r>
            <a:r>
              <a:rPr lang="en-US" sz="1700" dirty="0">
                <a:latin typeface="+mn-lt"/>
                <a:ea typeface="+mn-ea"/>
                <a:cs typeface="+mn-cs"/>
              </a:rPr>
              <a:t> OOP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latin typeface="+mn-lt"/>
                <a:ea typeface="+mn-ea"/>
                <a:cs typeface="+mn-cs"/>
              </a:rPr>
              <a:t>Každá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komponenta</a:t>
            </a:r>
            <a:r>
              <a:rPr lang="en-US" sz="1700" dirty="0">
                <a:latin typeface="+mn-lt"/>
                <a:ea typeface="+mn-ea"/>
                <a:cs typeface="+mn-cs"/>
              </a:rPr>
              <a:t> (</a:t>
            </a:r>
            <a:r>
              <a:rPr lang="en-US" sz="1700" dirty="0" err="1">
                <a:latin typeface="+mn-lt"/>
                <a:ea typeface="+mn-ea"/>
                <a:cs typeface="+mn-cs"/>
              </a:rPr>
              <a:t>objekt</a:t>
            </a:r>
            <a:r>
              <a:rPr lang="en-US" sz="1700" dirty="0">
                <a:latin typeface="+mn-lt"/>
                <a:ea typeface="+mn-ea"/>
                <a:cs typeface="+mn-cs"/>
              </a:rPr>
              <a:t>) je </a:t>
            </a:r>
            <a:r>
              <a:rPr lang="en-US" sz="1700" dirty="0" err="1">
                <a:latin typeface="+mn-lt"/>
                <a:ea typeface="+mn-ea"/>
                <a:cs typeface="+mn-cs"/>
              </a:rPr>
              <a:t>definována</a:t>
            </a:r>
            <a:r>
              <a:rPr lang="en-US" sz="1700" dirty="0">
                <a:latin typeface="+mn-lt"/>
                <a:ea typeface="+mn-ea"/>
                <a:cs typeface="+mn-cs"/>
              </a:rPr>
              <a:t>: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Vlastnostmi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atributy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Metodami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Událostmi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latin typeface="+mn-lt"/>
                <a:ea typeface="+mn-ea"/>
                <a:cs typeface="+mn-cs"/>
              </a:rPr>
              <a:t>Události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jsou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vyvolané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uživatelem</a:t>
            </a:r>
            <a:r>
              <a:rPr lang="en-US" sz="1700" dirty="0">
                <a:latin typeface="+mn-lt"/>
                <a:ea typeface="+mn-ea"/>
                <a:cs typeface="+mn-cs"/>
              </a:rPr>
              <a:t> – </a:t>
            </a:r>
            <a:r>
              <a:rPr lang="en-US" sz="1700" dirty="0" err="1">
                <a:latin typeface="+mn-lt"/>
                <a:ea typeface="+mn-ea"/>
                <a:cs typeface="+mn-cs"/>
              </a:rPr>
              <a:t>např</a:t>
            </a:r>
            <a:r>
              <a:rPr lang="en-US" sz="1700" dirty="0">
                <a:latin typeface="+mn-lt"/>
                <a:ea typeface="+mn-ea"/>
                <a:cs typeface="+mn-cs"/>
              </a:rPr>
              <a:t>. </a:t>
            </a:r>
            <a:r>
              <a:rPr lang="en-US" sz="1700" dirty="0" err="1">
                <a:latin typeface="+mn-lt"/>
                <a:ea typeface="+mn-ea"/>
                <a:cs typeface="+mn-cs"/>
              </a:rPr>
              <a:t>kliknutí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na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tlačítko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latin typeface="+mn-lt"/>
                <a:ea typeface="+mn-ea"/>
                <a:cs typeface="+mn-cs"/>
              </a:rPr>
              <a:t>Událost</a:t>
            </a:r>
            <a:r>
              <a:rPr lang="en-US" sz="1700" dirty="0">
                <a:latin typeface="+mn-lt"/>
                <a:ea typeface="+mn-ea"/>
                <a:cs typeface="+mn-cs"/>
              </a:rPr>
              <a:t> je </a:t>
            </a:r>
            <a:r>
              <a:rPr lang="en-US" sz="1700" dirty="0" err="1">
                <a:latin typeface="+mn-lt"/>
                <a:ea typeface="+mn-ea"/>
                <a:cs typeface="+mn-cs"/>
              </a:rPr>
              <a:t>reprezentována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jako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obslužná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metoda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přijímající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dva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parametry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 sender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poskytuje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odkaz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komponentu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se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kterou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pracujeme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EventArgs</a:t>
            </a:r>
            <a:r>
              <a:rPr 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předává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specifické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vlastnosti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obslužní</a:t>
            </a: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metodu</a:t>
            </a: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ea typeface="+mn-ea"/>
                <a:cs typeface="+mn-cs"/>
              </a:rPr>
              <a:t>Tyto </a:t>
            </a:r>
            <a:r>
              <a:rPr lang="en-US" sz="1700" dirty="0" err="1">
                <a:latin typeface="+mn-lt"/>
                <a:ea typeface="+mn-ea"/>
                <a:cs typeface="+mn-cs"/>
              </a:rPr>
              <a:t>události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můžeme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vygenerovat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pomocí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učinění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této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akce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nebo</a:t>
            </a:r>
            <a:r>
              <a:rPr lang="en-US" sz="1700" dirty="0">
                <a:latin typeface="+mn-lt"/>
                <a:ea typeface="+mn-ea"/>
                <a:cs typeface="+mn-cs"/>
              </a:rPr>
              <a:t> z </a:t>
            </a:r>
            <a:r>
              <a:rPr lang="en-US" sz="1700" dirty="0" err="1">
                <a:latin typeface="+mn-lt"/>
                <a:ea typeface="+mn-ea"/>
                <a:cs typeface="+mn-cs"/>
              </a:rPr>
              <a:t>panelu</a:t>
            </a:r>
            <a:r>
              <a:rPr lang="en-US" sz="1700" dirty="0">
                <a:latin typeface="+mn-lt"/>
                <a:ea typeface="+mn-ea"/>
                <a:cs typeface="+mn-cs"/>
              </a:rPr>
              <a:t> </a:t>
            </a:r>
            <a:r>
              <a:rPr lang="en-US" sz="1700" dirty="0" err="1">
                <a:latin typeface="+mn-lt"/>
                <a:ea typeface="+mn-ea"/>
                <a:cs typeface="+mn-cs"/>
              </a:rPr>
              <a:t>vlastností</a:t>
            </a:r>
            <a:r>
              <a:rPr lang="en-US" sz="1700" dirty="0">
                <a:latin typeface="+mn-lt"/>
                <a:ea typeface="+mn-ea"/>
                <a:cs typeface="+mn-cs"/>
              </a:rPr>
              <a:t> a </a:t>
            </a:r>
            <a:r>
              <a:rPr lang="en-US" sz="1700" dirty="0" err="1">
                <a:latin typeface="+mn-lt"/>
                <a:ea typeface="+mn-ea"/>
                <a:cs typeface="+mn-cs"/>
              </a:rPr>
              <a:t>událostí</a:t>
            </a:r>
            <a:endParaRPr lang="en-US" sz="17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0EA68B-E33D-09F1-2E84-9222F71A63FD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E6BC198-EF36-41F8-9910-09D77BB0D401}" type="slidenum">
              <a:rPr lang="en-US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46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TM03090430[[fn=Pruhy]]</Template>
  <TotalTime>559</TotalTime>
  <Words>363</Words>
  <Application>Microsoft Office PowerPoint</Application>
  <PresentationFormat>Širokoúhlá obrazovka</PresentationFormat>
  <Paragraphs>60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Windows Form Application (WFA)</vt:lpstr>
      <vt:lpstr>První pohled do formulářové aplikace</vt:lpstr>
      <vt:lpstr>Grafický návrhář</vt:lpstr>
      <vt:lpstr>Grafický návrhář WFA</vt:lpstr>
      <vt:lpstr>Návrhář implementace</vt:lpstr>
      <vt:lpstr>Spuštění WFA</vt:lpstr>
      <vt:lpstr>Komponenty WFA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256</cp:revision>
  <dcterms:created xsi:type="dcterms:W3CDTF">2024-06-17T08:40:16Z</dcterms:created>
  <dcterms:modified xsi:type="dcterms:W3CDTF">2025-02-05T18:35:33Z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