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1F311E-934C-4E43-A159-9345A61372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3A07C-CC25-4EFE-BD98-6953FEC9D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84A73-1AC6-4C8B-8BB0-F7A77C6E59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Footer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2F5E8-0902-4867-936F-F9A81AC02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154F2-3D50-499F-B602-95666830FB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2E1CE-6FB9-4185-BED4-8A6BE188D2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B2D7E6-A15B-4211-B1BA-F04324B09F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0901EB-EA48-46AC-8300-590E3070DF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CE40-FF3F-48B1-A414-59DF780F1B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600FF-CFF6-4192-B204-B45731612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4700" y="300008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57220" y="112414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Grfické rozhraní a jeho návrh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B4FED5-8C0A-4501-A71C-07BFE934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Úkol k zamyšlení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91AEE1-CCF8-4B32-B52B-54A8A1C2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400"/>
              <a:t>Vezměte vámi oblíbenou stránku, kterou často navštěvujete a popište, co se vám na ní líbí a nelíbí z pohledu UX/UI</a:t>
            </a:r>
          </a:p>
          <a:p>
            <a:r>
              <a:rPr lang="cs-CZ" sz="2400"/>
              <a:t>Navrhněte, jak případné nedostatky odstranit</a:t>
            </a:r>
          </a:p>
          <a:p>
            <a:endParaRPr lang="cs-CZ" sz="2400"/>
          </a:p>
          <a:p>
            <a:r>
              <a:rPr lang="cs-CZ" sz="2400"/>
              <a:t>Stejný postup aplikujte na stránce, kterou jste nikdy nenavštívili</a:t>
            </a:r>
          </a:p>
          <a:p>
            <a:r>
              <a:rPr lang="cs-CZ" sz="2400"/>
              <a:t>Je používání intuitivní, líbí se vám vizuální styl?</a:t>
            </a:r>
          </a:p>
          <a:p>
            <a:endParaRPr lang="cs-CZ" sz="2400"/>
          </a:p>
          <a:p>
            <a:endParaRPr lang="cs-CZ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0A67BC-8614-4F62-B9F4-77DF95AC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Grafické rozhraní (GUI)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E8AC6A-53E7-487A-9C97-FBCE667B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000"/>
              <a:t>GUI = Graphics User Interface</a:t>
            </a:r>
          </a:p>
          <a:p>
            <a:r>
              <a:rPr lang="cs-CZ" sz="2000"/>
              <a:t>Prostředek, který nám v obecnosti zprostředkovává komunikaci mezi uživatelem a procesorem</a:t>
            </a:r>
          </a:p>
          <a:p>
            <a:r>
              <a:rPr lang="cs-CZ" sz="2000"/>
              <a:t>WFA aplikace jsou ideálním příkladem pro GUI</a:t>
            </a:r>
          </a:p>
          <a:p>
            <a:r>
              <a:rPr lang="cs-CZ" sz="2000"/>
              <a:t>Množina ovládacích prvků včetně samotného okna nám umožňuje s aplikací pracovat a ověřovat si tak její funkčnost</a:t>
            </a:r>
          </a:p>
          <a:p>
            <a:endParaRPr lang="cs-CZ" sz="2000"/>
          </a:p>
          <a:p>
            <a:r>
              <a:rPr lang="cs-CZ" sz="2000"/>
              <a:t>Slouží k nahrazení komunikace skrze příkazový řádek v konzolových aplikacích – Command Line Interface (CLI)</a:t>
            </a:r>
          </a:p>
          <a:p>
            <a:endParaRPr lang="cs-CZ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5E93B2-1389-4910-A2E9-078DA0BA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Návrh grafického 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878A62-1317-48DD-A0CD-3E5B24D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700" dirty="0"/>
              <a:t>Stejně jako vývoj samotné aplikace (jejího kódu) se skládá z několika kroků:</a:t>
            </a:r>
          </a:p>
          <a:p>
            <a:pPr lvl="1"/>
            <a:r>
              <a:rPr lang="cs-CZ" sz="1700" dirty="0"/>
              <a:t>Identifikace vstupů</a:t>
            </a:r>
          </a:p>
          <a:p>
            <a:pPr lvl="1"/>
            <a:r>
              <a:rPr lang="cs-CZ" sz="1700" dirty="0"/>
              <a:t>Identifikace výstupů</a:t>
            </a:r>
          </a:p>
          <a:p>
            <a:pPr lvl="1"/>
            <a:r>
              <a:rPr lang="cs-CZ" sz="1700" dirty="0"/>
              <a:t>Identifikace uživatele a jeho potřeb</a:t>
            </a:r>
          </a:p>
          <a:p>
            <a:pPr lvl="1"/>
            <a:r>
              <a:rPr lang="cs-CZ" sz="1700" dirty="0"/>
              <a:t>Prvotní návrh rozhraní – prototypy, </a:t>
            </a:r>
            <a:r>
              <a:rPr lang="cs-CZ" sz="1700" dirty="0" err="1"/>
              <a:t>wireframe</a:t>
            </a:r>
            <a:endParaRPr lang="cs-CZ" sz="1700" dirty="0"/>
          </a:p>
          <a:p>
            <a:pPr lvl="1"/>
            <a:r>
              <a:rPr lang="cs-CZ" sz="1700" dirty="0"/>
              <a:t>Uživatelské testování prvotních návrhů</a:t>
            </a:r>
          </a:p>
          <a:p>
            <a:pPr lvl="1"/>
            <a:r>
              <a:rPr lang="cs-CZ" sz="1700" dirty="0"/>
              <a:t>Implementace rozhraní v závislosti na vyvíjené aplikaci</a:t>
            </a:r>
          </a:p>
          <a:p>
            <a:pPr lvl="2"/>
            <a:r>
              <a:rPr lang="cs-CZ" sz="1700" dirty="0"/>
              <a:t>Seskupení konstrukčních prvků WFA</a:t>
            </a:r>
          </a:p>
          <a:p>
            <a:pPr lvl="2"/>
            <a:r>
              <a:rPr lang="cs-CZ" sz="1700" dirty="0"/>
              <a:t>Implementace pomocí frameworků k tomu určených – HTML, </a:t>
            </a:r>
            <a:r>
              <a:rPr lang="cs-CZ" sz="1700" dirty="0" err="1"/>
              <a:t>React</a:t>
            </a:r>
            <a:r>
              <a:rPr lang="cs-CZ" sz="1700" dirty="0"/>
              <a:t>, </a:t>
            </a:r>
            <a:r>
              <a:rPr lang="cs-CZ" sz="1700" dirty="0" err="1"/>
              <a:t>Angular</a:t>
            </a:r>
            <a:endParaRPr lang="cs-CZ" sz="1700" dirty="0"/>
          </a:p>
          <a:p>
            <a:pPr lvl="1"/>
            <a:r>
              <a:rPr lang="cs-CZ" sz="1700" dirty="0"/>
              <a:t>Testování implementace ve fázi vývoje a s uživatelem</a:t>
            </a:r>
          </a:p>
          <a:p>
            <a:endParaRPr lang="cs-CZ" sz="1700" dirty="0"/>
          </a:p>
          <a:p>
            <a:endParaRPr lang="cs-CZ" sz="1700" dirty="0"/>
          </a:p>
          <a:p>
            <a:endParaRPr lang="cs-CZ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Šipka: doleva 4">
            <a:extLst>
              <a:ext uri="{FF2B5EF4-FFF2-40B4-BE49-F238E27FC236}">
                <a16:creationId xmlns:a16="http://schemas.microsoft.com/office/drawing/2014/main" id="{E115480D-9166-4B84-A992-9E15C37816A8}"/>
              </a:ext>
            </a:extLst>
          </p:cNvPr>
          <p:cNvSpPr/>
          <p:nvPr/>
        </p:nvSpPr>
        <p:spPr>
          <a:xfrm>
            <a:off x="5445005" y="2752663"/>
            <a:ext cx="3906129" cy="815927"/>
          </a:xfrm>
          <a:prstGeom prst="leftArrow">
            <a:avLst>
              <a:gd name="adj1" fmla="val 50000"/>
              <a:gd name="adj2" fmla="val 52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Paralela s tvorbou algoritmu</a:t>
            </a:r>
          </a:p>
        </p:txBody>
      </p:sp>
    </p:spTree>
    <p:extLst>
      <p:ext uri="{BB962C8B-B14F-4D97-AF65-F5344CB8AC3E}">
        <p14:creationId xmlns:p14="http://schemas.microsoft.com/office/powerpoint/2010/main" val="12450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E07D84-430A-4560-8C17-D02A0D5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UI/UX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F19EFE3-6284-426C-9A1E-81D81271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134436"/>
            <a:ext cx="7608304" cy="46600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6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022559-548D-463D-ACD4-57CE8321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UI – user interface design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E9953C-2138-4B97-B14D-C3E71181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700"/>
              <a:t>Zjednodušeně to, co vidíme – rozložení prvků, text, obrázky, barvy</a:t>
            </a:r>
          </a:p>
          <a:p>
            <a:r>
              <a:rPr lang="cs-CZ" sz="1700"/>
              <a:t>Návrh prvků, celku, animací a interakcí</a:t>
            </a:r>
          </a:p>
          <a:p>
            <a:r>
              <a:rPr lang="cs-CZ" sz="1700"/>
              <a:t>Zaměřuje se na uživatele – potřeby, cíle</a:t>
            </a:r>
          </a:p>
          <a:p>
            <a:r>
              <a:rPr lang="cs-CZ" sz="1700"/>
              <a:t>Týká se pouze aplikací a webů</a:t>
            </a:r>
          </a:p>
          <a:p>
            <a:r>
              <a:rPr lang="cs-CZ" sz="1700"/>
              <a:t>Navazuje na UX design a částečně se s ním prolíná</a:t>
            </a:r>
          </a:p>
          <a:p>
            <a:r>
              <a:rPr lang="cs-CZ" sz="1700"/>
              <a:t>Cílem UI je optimalizovat aplikaci, web pro uspokojivé a efektivní použití</a:t>
            </a:r>
          </a:p>
          <a:p>
            <a:endParaRPr lang="cs-CZ" sz="1700"/>
          </a:p>
          <a:p>
            <a:r>
              <a:rPr lang="cs-CZ" sz="1700"/>
              <a:t>Často vývojáři tvrdí, že nemají grafické cítění a nemůžou tak navrhnout pěkné rozhraní – není pravda</a:t>
            </a:r>
          </a:p>
          <a:p>
            <a:r>
              <a:rPr lang="cs-CZ" sz="1700"/>
              <a:t>Pokud aplikace není líbivá, tak to opravdu poznáme</a:t>
            </a:r>
          </a:p>
          <a:p>
            <a:endParaRPr lang="cs-CZ" sz="1700"/>
          </a:p>
          <a:p>
            <a:endParaRPr lang="cs-CZ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7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23A674-E0D7-4B93-8479-C8B08061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UX – user experience design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2024F3-F7CA-4BAA-9B5A-01E454D9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700"/>
              <a:t>Zjednodušeně fungování jednotlivých prvků v rámci scénáře chování uživatele</a:t>
            </a:r>
          </a:p>
          <a:p>
            <a:r>
              <a:rPr lang="cs-CZ" sz="1700"/>
              <a:t>Největší část práce UX je průzkum, analýza získaných dat a plánování</a:t>
            </a:r>
          </a:p>
          <a:p>
            <a:r>
              <a:rPr lang="cs-CZ" sz="1700"/>
              <a:t>Snažíme se nalézt případné problémy ještě předtím, než skutečně nastanou</a:t>
            </a:r>
          </a:p>
          <a:p>
            <a:r>
              <a:rPr lang="cs-CZ" sz="1700"/>
              <a:t>Proces zlepšování interakce uživatele s aplikací, webem, …</a:t>
            </a:r>
          </a:p>
          <a:p>
            <a:r>
              <a:rPr lang="cs-CZ" sz="1700"/>
              <a:t>Klíčová je zde tzv. PERSONA – vzorový model uživatele s jeho potřebami</a:t>
            </a:r>
          </a:p>
          <a:p>
            <a:r>
              <a:rPr lang="cs-CZ" sz="1700"/>
              <a:t>Dobré UX nelze na první pohled poznat </a:t>
            </a:r>
          </a:p>
          <a:p>
            <a:endParaRPr lang="cs-CZ" sz="1700"/>
          </a:p>
          <a:p>
            <a:r>
              <a:rPr lang="cs-CZ" sz="1700"/>
              <a:t>Samotný vývojář není schopný sám bez zpětné vazby vytvořit dobré UX – pouze předpokládá chování uživatele na základě vlastní zkušenosti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3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23359-98F9-4CDC-B151-97ED59C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Dobrý a špatný návrh UX/UI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id="{8F652CA1-30D1-49C6-B1CB-E81BC0E0C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UX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089BE634-7169-4D57-9CCB-3595CBF4E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2674" y="2967828"/>
            <a:ext cx="3818339" cy="2545559"/>
          </a:xfrm>
        </p:spPr>
      </p:pic>
      <p:sp>
        <p:nvSpPr>
          <p:cNvPr id="13" name="Zástupný text 12">
            <a:extLst>
              <a:ext uri="{FF2B5EF4-FFF2-40B4-BE49-F238E27FC236}">
                <a16:creationId xmlns:a16="http://schemas.microsoft.com/office/drawing/2014/main" id="{CF21000B-C83B-4C66-A1F4-FA118C26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UI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730FFD72-3EE4-41B2-B4AC-0A5B883159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95130" y="2967828"/>
            <a:ext cx="3818339" cy="2545559"/>
          </a:xfr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95723C01-0F01-4C61-ABF8-146CC6EF1459}"/>
              </a:ext>
            </a:extLst>
          </p:cNvPr>
          <p:cNvSpPr txBox="1"/>
          <p:nvPr/>
        </p:nvSpPr>
        <p:spPr>
          <a:xfrm>
            <a:off x="4985596" y="6281175"/>
            <a:ext cx="582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Zdroj: https://www.cojeuxui.cz/</a:t>
            </a:r>
          </a:p>
        </p:txBody>
      </p:sp>
    </p:spTree>
    <p:extLst>
      <p:ext uri="{BB962C8B-B14F-4D97-AF65-F5344CB8AC3E}">
        <p14:creationId xmlns:p14="http://schemas.microsoft.com/office/powerpoint/2010/main" val="233188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23359-98F9-4CDC-B151-97ED59C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Dobrý a špatný návrh UX/UI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41C1465-2B73-4647-A8DF-44FDA5AA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UX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089BE634-7169-4D57-9CCB-3595CBF4E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1082674" y="2967828"/>
            <a:ext cx="3818339" cy="2545559"/>
          </a:xfrm>
        </p:spPr>
      </p:pic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B7A224-15BB-412D-AC4C-D8D2B79F0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UI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730FFD72-3EE4-41B2-B4AC-0A5B883159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/>
        </p:blipFill>
        <p:spPr>
          <a:xfrm>
            <a:off x="5495130" y="2967828"/>
            <a:ext cx="3818339" cy="2545559"/>
          </a:xfr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95723C01-0F01-4C61-ABF8-146CC6EF1459}"/>
              </a:ext>
            </a:extLst>
          </p:cNvPr>
          <p:cNvSpPr txBox="1"/>
          <p:nvPr/>
        </p:nvSpPr>
        <p:spPr>
          <a:xfrm>
            <a:off x="4985596" y="6281175"/>
            <a:ext cx="582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Zdroj: https://www.cojeuxui.cz/</a:t>
            </a:r>
          </a:p>
        </p:txBody>
      </p:sp>
    </p:spTree>
    <p:extLst>
      <p:ext uri="{BB962C8B-B14F-4D97-AF65-F5344CB8AC3E}">
        <p14:creationId xmlns:p14="http://schemas.microsoft.com/office/powerpoint/2010/main" val="369290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21EDD3A5-F379-469E-B047-9B7AE2CB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Proč UX/UI řešit?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8854441A-4BAB-46DF-8428-0AD807D8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700"/>
              <a:t>Důvod proč se věnovat UI je očividnější</a:t>
            </a:r>
          </a:p>
          <a:p>
            <a:r>
              <a:rPr lang="cs-CZ" sz="1700"/>
              <a:t>Pěkná aplikace/web má větší šanci na úspěch </a:t>
            </a:r>
          </a:p>
          <a:p>
            <a:r>
              <a:rPr lang="cs-CZ" sz="1700"/>
              <a:t>Vzhled funguje jako reklama a reference na hodnoty tvůrce/firmy</a:t>
            </a:r>
          </a:p>
          <a:p>
            <a:endParaRPr lang="cs-CZ" sz="1700"/>
          </a:p>
          <a:p>
            <a:r>
              <a:rPr lang="cs-CZ" sz="1700"/>
              <a:t>UX bývá často během vývoje přehlížené</a:t>
            </a:r>
          </a:p>
          <a:p>
            <a:r>
              <a:rPr lang="cs-CZ" sz="1700"/>
              <a:t>Líbivý web nezaručí, že se zákazníci budou vracet pokud nebude funkční</a:t>
            </a:r>
          </a:p>
          <a:p>
            <a:r>
              <a:rPr lang="cs-CZ" sz="1700"/>
              <a:t>Vyvíjí se na základě domněnek a předpokladů</a:t>
            </a:r>
          </a:p>
          <a:p>
            <a:r>
              <a:rPr lang="cs-CZ" sz="1700"/>
              <a:t>Výsledná aplikace/web neplní požadavky uživatelů</a:t>
            </a:r>
          </a:p>
          <a:p>
            <a:r>
              <a:rPr lang="cs-CZ" sz="1700"/>
              <a:t>Nutná reimplementace – ztráta času, peněz</a:t>
            </a:r>
          </a:p>
          <a:p>
            <a:endParaRPr lang="cs-CZ" sz="17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3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571</TotalTime>
  <Words>485</Words>
  <Application>Microsoft Office PowerPoint</Application>
  <PresentationFormat>Širokoúhlá obrazovka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Programování</vt:lpstr>
      <vt:lpstr>Grafické rozhraní (GUI)</vt:lpstr>
      <vt:lpstr>Návrh grafického rozhraní</vt:lpstr>
      <vt:lpstr>UI/UX design</vt:lpstr>
      <vt:lpstr>UI – user interface design</vt:lpstr>
      <vt:lpstr>UX – user experience design</vt:lpstr>
      <vt:lpstr>Dobrý a špatný návrh UX/UI</vt:lpstr>
      <vt:lpstr>Dobrý a špatný návrh UX/UI</vt:lpstr>
      <vt:lpstr>Proč UX/UI řešit?</vt:lpstr>
      <vt:lpstr>Úkol k zamyšlení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257</cp:revision>
  <dcterms:created xsi:type="dcterms:W3CDTF">2024-06-17T08:40:16Z</dcterms:created>
  <dcterms:modified xsi:type="dcterms:W3CDTF">2025-02-05T18:52:07Z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