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0"/>
  </p:notesMasterIdLst>
  <p:handoutMasterIdLst>
    <p:handoutMasterId r:id="rId11"/>
  </p:handoutMasterIdLst>
  <p:sldIdLst>
    <p:sldId id="257" r:id="rId3"/>
    <p:sldId id="258" r:id="rId4"/>
    <p:sldId id="265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3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21.10.2024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21.10.2024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Datové struktury, string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Datový typ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b="1" dirty="0"/>
              <a:t>= </a:t>
            </a:r>
            <a:r>
              <a:rPr lang="cs-CZ" sz="2000" dirty="0"/>
              <a:t>určuje jaký typ hodnoty je uložen v proměnné</a:t>
            </a:r>
          </a:p>
          <a:p>
            <a:r>
              <a:rPr lang="cs-CZ" sz="2000" dirty="0"/>
              <a:t>Číselné typy</a:t>
            </a:r>
          </a:p>
          <a:p>
            <a:pPr lvl="1"/>
            <a:r>
              <a:rPr lang="cs-CZ" sz="1400" dirty="0"/>
              <a:t>Celočíselné – </a:t>
            </a:r>
            <a:r>
              <a:rPr lang="cs-CZ" sz="1400" dirty="0" err="1"/>
              <a:t>int</a:t>
            </a:r>
            <a:r>
              <a:rPr lang="cs-CZ" sz="1400" dirty="0"/>
              <a:t>, </a:t>
            </a:r>
            <a:r>
              <a:rPr lang="cs-CZ" sz="1400" dirty="0" err="1"/>
              <a:t>short</a:t>
            </a:r>
            <a:r>
              <a:rPr lang="cs-CZ" sz="1400" dirty="0"/>
              <a:t>, long, </a:t>
            </a:r>
            <a:r>
              <a:rPr lang="cs-CZ" sz="1400" dirty="0" err="1"/>
              <a:t>decimal</a:t>
            </a:r>
            <a:r>
              <a:rPr lang="cs-CZ" sz="1400" dirty="0"/>
              <a:t> …</a:t>
            </a:r>
          </a:p>
          <a:p>
            <a:pPr lvl="1"/>
            <a:r>
              <a:rPr lang="cs-CZ" sz="1400" dirty="0"/>
              <a:t>Desetinné – double, </a:t>
            </a:r>
            <a:r>
              <a:rPr lang="cs-CZ" sz="1400" dirty="0" err="1"/>
              <a:t>float</a:t>
            </a:r>
            <a:endParaRPr lang="cs-CZ" sz="1400" dirty="0"/>
          </a:p>
          <a:p>
            <a:r>
              <a:rPr lang="cs-CZ" sz="2000" dirty="0"/>
              <a:t>Znakové typy – </a:t>
            </a:r>
            <a:r>
              <a:rPr lang="cs-CZ" sz="2000" dirty="0" err="1"/>
              <a:t>char</a:t>
            </a:r>
            <a:endParaRPr lang="cs-CZ" sz="2000" dirty="0"/>
          </a:p>
          <a:p>
            <a:r>
              <a:rPr lang="cs-CZ" sz="2000" dirty="0"/>
              <a:t>Pravdivostní typy - </a:t>
            </a:r>
            <a:r>
              <a:rPr lang="cs-CZ" sz="2000" dirty="0" err="1"/>
              <a:t>bool</a:t>
            </a:r>
            <a:endParaRPr lang="cs-CZ" sz="2000" dirty="0"/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Přetypování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cs-CZ" sz="2000" dirty="0"/>
              <a:t>Jazyk C# je silně staticky zadaný</a:t>
            </a:r>
          </a:p>
          <a:p>
            <a:r>
              <a:rPr lang="cs-CZ" sz="2000" dirty="0"/>
              <a:t>Do proměnných určitého typu lze vkládat hodnoty pouze příslušného datového typu</a:t>
            </a:r>
          </a:p>
          <a:p>
            <a:r>
              <a:rPr lang="cs-CZ" sz="2000" dirty="0"/>
              <a:t> </a:t>
            </a:r>
            <a:r>
              <a:rPr lang="cs-CZ" sz="2000" i="1" dirty="0" err="1"/>
              <a:t>int</a:t>
            </a:r>
            <a:r>
              <a:rPr lang="cs-CZ" sz="2000" i="1" dirty="0"/>
              <a:t> </a:t>
            </a:r>
            <a:r>
              <a:rPr lang="cs-CZ" sz="2000" i="1" dirty="0" err="1"/>
              <a:t>number</a:t>
            </a:r>
            <a:r>
              <a:rPr lang="cs-CZ" sz="2000" i="1" dirty="0"/>
              <a:t> = 3,14 </a:t>
            </a:r>
            <a:r>
              <a:rPr lang="cs-CZ" sz="2000" dirty="0"/>
              <a:t>-&gt; </a:t>
            </a:r>
            <a:r>
              <a:rPr lang="cs-CZ" sz="2000" b="1" dirty="0">
                <a:solidFill>
                  <a:srgbClr val="FF0000"/>
                </a:solidFill>
              </a:rPr>
              <a:t>NELZE</a:t>
            </a:r>
            <a:r>
              <a:rPr lang="cs-CZ" sz="2000" dirty="0"/>
              <a:t>, </a:t>
            </a:r>
            <a:r>
              <a:rPr lang="cs-CZ" sz="2000" dirty="0" err="1"/>
              <a:t>int</a:t>
            </a:r>
            <a:r>
              <a:rPr lang="cs-CZ" sz="2000" dirty="0"/>
              <a:t> podporuje pouze celočíselné hodnoty </a:t>
            </a:r>
          </a:p>
          <a:p>
            <a:r>
              <a:rPr lang="cs-CZ" sz="2000" dirty="0"/>
              <a:t> </a:t>
            </a:r>
            <a:r>
              <a:rPr lang="cs-CZ" sz="2000" i="1" dirty="0"/>
              <a:t>double number2 = 1 </a:t>
            </a:r>
            <a:r>
              <a:rPr lang="cs-CZ" sz="2000" dirty="0"/>
              <a:t>-&gt; </a:t>
            </a:r>
            <a:r>
              <a:rPr lang="cs-CZ" sz="2000" b="1" dirty="0">
                <a:solidFill>
                  <a:srgbClr val="00B050"/>
                </a:solidFill>
              </a:rPr>
              <a:t>LZE</a:t>
            </a:r>
            <a:r>
              <a:rPr lang="cs-CZ" sz="2000" dirty="0"/>
              <a:t>, dochází k </a:t>
            </a:r>
            <a:r>
              <a:rPr lang="cs-CZ" sz="2000" b="1" dirty="0"/>
              <a:t>implicitnímu přetypování</a:t>
            </a:r>
          </a:p>
          <a:p>
            <a:pPr lvl="1"/>
            <a:r>
              <a:rPr lang="cs-CZ" sz="1600" dirty="0"/>
              <a:t>v proměnné number2 se nachází hodnota 1.0</a:t>
            </a:r>
          </a:p>
          <a:p>
            <a:r>
              <a:rPr lang="cs-CZ" sz="2000" b="1" dirty="0"/>
              <a:t>Explicitní přetypování</a:t>
            </a:r>
            <a:r>
              <a:rPr lang="cs-CZ" sz="2000" dirty="0"/>
              <a:t> = přetypování vynucené vývojářem</a:t>
            </a:r>
          </a:p>
          <a:p>
            <a:pPr lvl="1"/>
            <a:r>
              <a:rPr lang="cs-CZ" sz="1600" dirty="0"/>
              <a:t>V proměnné a se nachází hodnota 1234</a:t>
            </a:r>
          </a:p>
          <a:p>
            <a:r>
              <a:rPr lang="cs-CZ" sz="2000" b="1" dirty="0"/>
              <a:t>Přetypování s podpůrnými třídami</a:t>
            </a:r>
          </a:p>
          <a:p>
            <a:pPr lvl="1"/>
            <a:r>
              <a:rPr lang="cs-CZ" sz="1600" i="1" dirty="0"/>
              <a:t> </a:t>
            </a:r>
            <a:r>
              <a:rPr lang="cs-CZ" sz="1600" i="1" dirty="0" err="1">
                <a:solidFill>
                  <a:schemeClr val="accent2"/>
                </a:solidFill>
              </a:rPr>
              <a:t>int.Parse</a:t>
            </a:r>
            <a:r>
              <a:rPr lang="cs-CZ" sz="1600" i="1" dirty="0">
                <a:solidFill>
                  <a:schemeClr val="accent2"/>
                </a:solidFill>
              </a:rPr>
              <a:t>() </a:t>
            </a:r>
            <a:r>
              <a:rPr lang="cs-CZ" sz="1600" dirty="0"/>
              <a:t>– metoda, která se snaží z řetězce získat celé číslo</a:t>
            </a:r>
          </a:p>
          <a:p>
            <a:pPr lvl="1"/>
            <a:r>
              <a:rPr lang="cs-CZ" sz="1600" dirty="0"/>
              <a:t>Funkce </a:t>
            </a:r>
            <a:r>
              <a:rPr lang="cs-CZ" sz="1600" i="1" dirty="0" err="1">
                <a:solidFill>
                  <a:schemeClr val="accent2"/>
                </a:solidFill>
              </a:rPr>
              <a:t>ConvertToXXX</a:t>
            </a:r>
            <a:r>
              <a:rPr lang="cs-CZ" sz="1600" i="1" dirty="0">
                <a:solidFill>
                  <a:schemeClr val="accent2"/>
                </a:solidFill>
              </a:rPr>
              <a:t>()</a:t>
            </a:r>
            <a:r>
              <a:rPr lang="cs-CZ" sz="1600" dirty="0">
                <a:solidFill>
                  <a:schemeClr val="accent2"/>
                </a:solidFill>
              </a:rPr>
              <a:t> </a:t>
            </a:r>
            <a:r>
              <a:rPr lang="cs-CZ" sz="1600" dirty="0"/>
              <a:t>kde XXX je datový typ, do kterého chceme převést</a:t>
            </a:r>
          </a:p>
          <a:p>
            <a:pPr lvl="1"/>
            <a:r>
              <a:rPr lang="cs-CZ" sz="1600" dirty="0"/>
              <a:t>Převedení na řetězec </a:t>
            </a:r>
            <a:r>
              <a:rPr lang="cs-CZ" sz="1600" i="1" dirty="0" err="1">
                <a:solidFill>
                  <a:schemeClr val="accent2"/>
                </a:solidFill>
              </a:rPr>
              <a:t>ToString</a:t>
            </a:r>
            <a:r>
              <a:rPr lang="cs-CZ" sz="1600" i="1" dirty="0">
                <a:solidFill>
                  <a:schemeClr val="accent2"/>
                </a:solidFill>
              </a:rPr>
              <a:t>()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736DFB-C0BA-7123-F0D3-9FA4626A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97" y="4077457"/>
            <a:ext cx="2282133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4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String</a:t>
            </a:r>
            <a:endParaRPr lang="cs-CZ" sz="54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Datový typ obsahující řetězec</a:t>
            </a:r>
          </a:p>
          <a:p>
            <a:r>
              <a:rPr lang="cs-CZ" sz="2000" dirty="0"/>
              <a:t>V kódu jej odlišujeme dvojitými uvozovkami na začátku a konci</a:t>
            </a:r>
          </a:p>
          <a:p>
            <a:r>
              <a:rPr lang="cs-CZ" sz="2000" dirty="0"/>
              <a:t>Formátovaný řetězec</a:t>
            </a:r>
          </a:p>
          <a:p>
            <a:pPr lvl="1"/>
            <a:r>
              <a:rPr lang="cs-CZ" sz="1800" dirty="0"/>
              <a:t>Uvozen znakem dolaru $</a:t>
            </a:r>
          </a:p>
          <a:p>
            <a:pPr lvl="1"/>
            <a:r>
              <a:rPr lang="cs-CZ" sz="1800" dirty="0"/>
              <a:t>Umožňuje do vytvářeného řetězce umisťovat políčka, kde chceme zobrazit vyhodnocený výraz, proměnnou, funkci, …</a:t>
            </a:r>
          </a:p>
          <a:p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$“</a:t>
            </a:r>
            <a:r>
              <a:rPr lang="cs-CZ" sz="2000" dirty="0" err="1">
                <a:solidFill>
                  <a:schemeClr val="accent2">
                    <a:lumMod val="75000"/>
                  </a:schemeClr>
                </a:solidFill>
              </a:rPr>
              <a:t>Vysledek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 operace sčítání pro čísla {cislo1} a {cislo2} je {cislo1+cislo2}“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 err="1"/>
              <a:t>String</a:t>
            </a:r>
            <a:r>
              <a:rPr lang="cs-CZ" sz="5400" dirty="0"/>
              <a:t> - třída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000" dirty="0"/>
              <a:t>Většina datových typů v C# je deklarována jako třída</a:t>
            </a:r>
          </a:p>
          <a:p>
            <a:r>
              <a:rPr lang="cs-CZ" sz="2000" dirty="0"/>
              <a:t>Třída = předloha pro nově vytvářenou instanci (konkrétní proměnná)</a:t>
            </a:r>
          </a:p>
          <a:p>
            <a:r>
              <a:rPr lang="cs-CZ" sz="2000" dirty="0"/>
              <a:t>Každá třída má své vlastnosti (atributy) a metody (funkce)</a:t>
            </a:r>
          </a:p>
          <a:p>
            <a:r>
              <a:rPr lang="cs-CZ" sz="2000" dirty="0"/>
              <a:t>Tyto funkce a metody lze volat nad každou instancí (objektem) dané třídy</a:t>
            </a:r>
          </a:p>
          <a:p>
            <a:r>
              <a:rPr lang="cs-CZ" sz="2000" dirty="0"/>
              <a:t>Vlastnost délka řetězce: 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cs-CZ" sz="2000" dirty="0" err="1">
                <a:solidFill>
                  <a:schemeClr val="accent2">
                    <a:lumMod val="75000"/>
                  </a:schemeClr>
                </a:solidFill>
              </a:rPr>
              <a:t>vstupni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 text“.</a:t>
            </a:r>
            <a:r>
              <a:rPr lang="cs-CZ" sz="2000" dirty="0" err="1">
                <a:solidFill>
                  <a:schemeClr val="accent2">
                    <a:lumMod val="75000"/>
                  </a:schemeClr>
                </a:solidFill>
              </a:rPr>
              <a:t>Length</a:t>
            </a:r>
            <a:endParaRPr lang="cs-CZ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cs-CZ" sz="2000" dirty="0"/>
              <a:t>Příklad předdefinované funkce 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cs-CZ" sz="2000" dirty="0" err="1">
                <a:solidFill>
                  <a:schemeClr val="accent2">
                    <a:lumMod val="75000"/>
                  </a:schemeClr>
                </a:solidFill>
              </a:rPr>
              <a:t>vstupni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 text“.</a:t>
            </a:r>
            <a:r>
              <a:rPr lang="cs-CZ" sz="2000" dirty="0" err="1">
                <a:solidFill>
                  <a:schemeClr val="accent2">
                    <a:lumMod val="75000"/>
                  </a:schemeClr>
                </a:solidFill>
              </a:rPr>
              <a:t>ToUpper</a:t>
            </a:r>
            <a:r>
              <a:rPr lang="cs-CZ" sz="2000" dirty="0">
                <a:solidFill>
                  <a:schemeClr val="accent2">
                    <a:lumMod val="75000"/>
                  </a:schemeClr>
                </a:solidFill>
              </a:rPr>
              <a:t>()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9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/>
              <a:t>Datová struktura zásobník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 dirty="0"/>
              <a:t>Datová struktura, do které „odkládáme“ položky v průběhu programu</a:t>
            </a:r>
          </a:p>
          <a:p>
            <a:r>
              <a:rPr lang="cs-CZ" sz="2000" b="1" dirty="0"/>
              <a:t>LIFO</a:t>
            </a:r>
            <a:r>
              <a:rPr lang="cs-CZ" sz="2000" dirty="0"/>
              <a:t> = Last In </a:t>
            </a:r>
            <a:r>
              <a:rPr lang="cs-CZ" sz="2000" dirty="0" err="1"/>
              <a:t>First</a:t>
            </a:r>
            <a:r>
              <a:rPr lang="cs-CZ" sz="2000" dirty="0"/>
              <a:t> Out</a:t>
            </a:r>
          </a:p>
          <a:p>
            <a:r>
              <a:rPr lang="cs-CZ" sz="2000" dirty="0"/>
              <a:t>Data vybíráme v obráceném pořadí, než v jakém je vkládáme</a:t>
            </a:r>
          </a:p>
          <a:p>
            <a:r>
              <a:rPr lang="cs-CZ" sz="2000" dirty="0"/>
              <a:t>Vrchol zásobníku = poslední vložená položka</a:t>
            </a:r>
          </a:p>
          <a:p>
            <a:r>
              <a:rPr lang="cs-CZ" sz="2000" dirty="0"/>
              <a:t>Každá vytvářená aplikace má dedikovaný svůj zásobník o konkrétní velkosti</a:t>
            </a:r>
          </a:p>
          <a:p>
            <a:endParaRPr lang="cs-CZ" sz="2000" b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0DE4F5-5E34-86E4-778C-0E5A7B640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98" y="2484255"/>
            <a:ext cx="5135744" cy="37142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cs-CZ" sz="4800" dirty="0"/>
              <a:t>Datová struktura fronta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cs-CZ" sz="2000" dirty="0"/>
              <a:t>Struktura podobná zásobníku s jiným chováním</a:t>
            </a:r>
          </a:p>
          <a:p>
            <a:r>
              <a:rPr lang="cs-CZ" sz="2000" b="1" dirty="0"/>
              <a:t>FIFO </a:t>
            </a:r>
            <a:r>
              <a:rPr lang="cs-CZ" sz="2000" dirty="0"/>
              <a:t>= </a:t>
            </a:r>
            <a:r>
              <a:rPr lang="cs-CZ" sz="2000" dirty="0" err="1"/>
              <a:t>First</a:t>
            </a:r>
            <a:r>
              <a:rPr lang="cs-CZ" sz="2000" dirty="0"/>
              <a:t> In </a:t>
            </a:r>
            <a:r>
              <a:rPr lang="cs-CZ" sz="2000" dirty="0" err="1"/>
              <a:t>First</a:t>
            </a:r>
            <a:r>
              <a:rPr lang="cs-CZ" sz="2000" dirty="0"/>
              <a:t> Out</a:t>
            </a:r>
          </a:p>
          <a:p>
            <a:r>
              <a:rPr lang="cs-CZ" sz="2000" dirty="0"/>
              <a:t>Data odebíráme v pořadí, v jakém jsme je vložili</a:t>
            </a:r>
          </a:p>
          <a:p>
            <a:r>
              <a:rPr lang="cs-CZ" sz="2000" dirty="0"/>
              <a:t>Čelo fronty = první položka ve frontě</a:t>
            </a:r>
          </a:p>
          <a:p>
            <a:r>
              <a:rPr lang="cs-CZ" sz="2000" dirty="0"/>
              <a:t>Frontu si lze představit jako sekvenci příkazů v kódu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5FF5325-8934-26BC-E6E1-6E29FE0DE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16675"/>
            <a:ext cx="5150277" cy="224940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811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365</Words>
  <Application>Microsoft Office PowerPoint</Application>
  <PresentationFormat>Širokoúhlá obrazovka</PresentationFormat>
  <Paragraphs>53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Datový typ</vt:lpstr>
      <vt:lpstr>Přetypování</vt:lpstr>
      <vt:lpstr>String</vt:lpstr>
      <vt:lpstr>String - třída</vt:lpstr>
      <vt:lpstr>Datová struktura zásobník</vt:lpstr>
      <vt:lpstr>Datová struktura fronta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73</cp:revision>
  <dcterms:created xsi:type="dcterms:W3CDTF">2024-06-17T08:40:16Z</dcterms:created>
  <dcterms:modified xsi:type="dcterms:W3CDTF">2024-10-21T07:39:52Z</dcterms:modified>
</cp:coreProperties>
</file>