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5"/>
  </p:notesMasterIdLst>
  <p:handoutMasterIdLst>
    <p:handoutMasterId r:id="rId16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6" r:id="rId13"/>
    <p:sldId id="269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větlý styl 1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23.09.2024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23.09.2024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9356" y="2960716"/>
            <a:ext cx="5332433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 dirty="0"/>
              <a:t>Základní </a:t>
            </a:r>
            <a:r>
              <a:rPr lang="cs" sz="2000"/>
              <a:t>datové typy a operátory</a:t>
            </a:r>
            <a:endParaRPr lang="cs" sz="20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A304B2-D308-42BB-7EF2-7CE9538D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Bitové operátory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0AB60F4-0654-CD72-BA15-16A110BF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6ABBC1D6-BE32-C78A-8F8F-4B94A476F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0824440"/>
              </p:ext>
            </p:extLst>
          </p:nvPr>
        </p:nvGraphicFramePr>
        <p:xfrm>
          <a:off x="1116620" y="2921336"/>
          <a:ext cx="9954404" cy="2857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6033">
                  <a:extLst>
                    <a:ext uri="{9D8B030D-6E8A-4147-A177-3AD203B41FA5}">
                      <a16:colId xmlns:a16="http://schemas.microsoft.com/office/drawing/2014/main" val="1300472819"/>
                    </a:ext>
                  </a:extLst>
                </a:gridCol>
                <a:gridCol w="2329604">
                  <a:extLst>
                    <a:ext uri="{9D8B030D-6E8A-4147-A177-3AD203B41FA5}">
                      <a16:colId xmlns:a16="http://schemas.microsoft.com/office/drawing/2014/main" val="1656210132"/>
                    </a:ext>
                  </a:extLst>
                </a:gridCol>
                <a:gridCol w="6008767">
                  <a:extLst>
                    <a:ext uri="{9D8B030D-6E8A-4147-A177-3AD203B41FA5}">
                      <a16:colId xmlns:a16="http://schemas.microsoft.com/office/drawing/2014/main" val="1677856458"/>
                    </a:ext>
                  </a:extLst>
                </a:gridCol>
              </a:tblGrid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177710961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~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doplněk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Převrácení  všech bitových hodnot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246726608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&lt;&lt;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posun vlevo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vlevo o příslušný počet míst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4250549427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&gt;&gt;</a:t>
                      </a:r>
                      <a:endParaRPr lang="cs-CZ" sz="2000" b="1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posun vpravo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vpravo o příslušný počet míst</a:t>
                      </a:r>
                      <a:endParaRPr lang="cs-CZ" sz="2000" b="0" dirty="0"/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574107132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součin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součin mezi dvěma hodnotami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263337425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součet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součet mezi dvěma hodnotami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90075164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XOR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Vytvoří bitový XOR mezi dvěma hodnotami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216536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51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A304B2-D308-42BB-7EF2-7CE9538D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Klíčové slova jako operátory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0AB60F4-0654-CD72-BA15-16A110BF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6ABBC1D6-BE32-C78A-8F8F-4B94A476F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58247"/>
              </p:ext>
            </p:extLst>
          </p:nvPr>
        </p:nvGraphicFramePr>
        <p:xfrm>
          <a:off x="1339874" y="3187298"/>
          <a:ext cx="9507895" cy="2449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546">
                  <a:extLst>
                    <a:ext uri="{9D8B030D-6E8A-4147-A177-3AD203B41FA5}">
                      <a16:colId xmlns:a16="http://schemas.microsoft.com/office/drawing/2014/main" val="1300472819"/>
                    </a:ext>
                  </a:extLst>
                </a:gridCol>
                <a:gridCol w="3652258">
                  <a:extLst>
                    <a:ext uri="{9D8B030D-6E8A-4147-A177-3AD203B41FA5}">
                      <a16:colId xmlns:a16="http://schemas.microsoft.com/office/drawing/2014/main" val="1656210132"/>
                    </a:ext>
                  </a:extLst>
                </a:gridCol>
                <a:gridCol w="4312091">
                  <a:extLst>
                    <a:ext uri="{9D8B030D-6E8A-4147-A177-3AD203B41FA5}">
                      <a16:colId xmlns:a16="http://schemas.microsoft.com/office/drawing/2014/main" val="1677856458"/>
                    </a:ext>
                  </a:extLst>
                </a:gridCol>
              </a:tblGrid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Příklad použití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177710961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err="1"/>
                        <a:t>is</a:t>
                      </a:r>
                      <a:endParaRPr lang="cs-CZ" sz="2000" b="1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pl-PL" sz="1600" dirty="0"/>
                        <a:t>ověření, zda je objekt konkrétního typu</a:t>
                      </a:r>
                      <a:endParaRPr lang="cs-CZ" sz="16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000" b="0" dirty="0"/>
                        <a:t>pravda = 4 </a:t>
                      </a:r>
                      <a:r>
                        <a:rPr lang="cs-CZ" sz="2000" b="0" dirty="0" err="1"/>
                        <a:t>is</a:t>
                      </a:r>
                      <a:r>
                        <a:rPr lang="cs-CZ" sz="2000" b="0" dirty="0"/>
                        <a:t> </a:t>
                      </a:r>
                      <a:r>
                        <a:rPr lang="cs-CZ" sz="2000" b="0" dirty="0" err="1"/>
                        <a:t>int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246726608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as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600" dirty="0"/>
                        <a:t>bezpečné převádění typů</a:t>
                      </a:r>
                      <a:endParaRPr lang="cs-CZ" sz="16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000" b="0" dirty="0" err="1"/>
                        <a:t>cislo</a:t>
                      </a:r>
                      <a:r>
                        <a:rPr lang="cs-CZ" sz="2000" b="0" dirty="0"/>
                        <a:t> = 4 as double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4250549427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new</a:t>
                      </a:r>
                      <a:endParaRPr lang="cs-CZ" sz="2000" b="1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Vytváření instancí nebo polí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2000" b="0" dirty="0"/>
                        <a:t>pole = </a:t>
                      </a:r>
                      <a:r>
                        <a:rPr lang="cs-CZ" sz="2000" b="0" dirty="0" err="1"/>
                        <a:t>new</a:t>
                      </a:r>
                      <a:r>
                        <a:rPr lang="cs-CZ" sz="2000" b="0" dirty="0"/>
                        <a:t> </a:t>
                      </a:r>
                      <a:r>
                        <a:rPr lang="cs-CZ" sz="2000" b="0" dirty="0" err="1"/>
                        <a:t>int</a:t>
                      </a:r>
                      <a:r>
                        <a:rPr lang="cs-CZ" sz="2000" b="0" dirty="0"/>
                        <a:t>[ ]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574107132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typeOf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zjištění systémového typu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typ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= 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typeOf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(double)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263337425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sizeOf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zjištění velikosti typu v bytech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velikost = 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sizeOf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(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char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)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90075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51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Dělení operátorů dle počtu operandů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cs-CZ" sz="1900" b="1" dirty="0"/>
              <a:t>Unární</a:t>
            </a:r>
          </a:p>
          <a:p>
            <a:pPr lvl="1"/>
            <a:r>
              <a:rPr lang="cs-CZ" sz="1900" dirty="0"/>
              <a:t>Operátory potřebují pro práci právě jeden operand</a:t>
            </a:r>
          </a:p>
          <a:p>
            <a:pPr lvl="1"/>
            <a:r>
              <a:rPr lang="cs-CZ" sz="1900" dirty="0"/>
              <a:t>X++</a:t>
            </a:r>
          </a:p>
          <a:p>
            <a:r>
              <a:rPr lang="cs-CZ" sz="1900" b="1" dirty="0"/>
              <a:t>Binární</a:t>
            </a:r>
          </a:p>
          <a:p>
            <a:pPr lvl="1"/>
            <a:r>
              <a:rPr lang="cs-CZ" sz="1900" dirty="0"/>
              <a:t>Dva operandy</a:t>
            </a:r>
          </a:p>
          <a:p>
            <a:pPr lvl="1"/>
            <a:r>
              <a:rPr lang="cs-CZ" sz="1900" dirty="0"/>
              <a:t>45 == 32</a:t>
            </a:r>
          </a:p>
          <a:p>
            <a:r>
              <a:rPr lang="cs-CZ" sz="1900" b="1" dirty="0"/>
              <a:t>Ternární</a:t>
            </a:r>
          </a:p>
          <a:p>
            <a:pPr lvl="1"/>
            <a:r>
              <a:rPr lang="cs-CZ" sz="1900" dirty="0"/>
              <a:t>Tři operandy</a:t>
            </a:r>
          </a:p>
          <a:p>
            <a:pPr lvl="1"/>
            <a:r>
              <a:rPr lang="cs-CZ" sz="1900" dirty="0"/>
              <a:t>(a&lt;10) ? 50 : 60</a:t>
            </a:r>
          </a:p>
          <a:p>
            <a:endParaRPr lang="cs-CZ" sz="19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7" name="Šipka: doleva 6">
            <a:extLst>
              <a:ext uri="{FF2B5EF4-FFF2-40B4-BE49-F238E27FC236}">
                <a16:creationId xmlns:a16="http://schemas.microsoft.com/office/drawing/2014/main" id="{BB71ED98-B3FE-90F8-DE94-7B260343272D}"/>
              </a:ext>
            </a:extLst>
          </p:cNvPr>
          <p:cNvSpPr/>
          <p:nvPr/>
        </p:nvSpPr>
        <p:spPr>
          <a:xfrm>
            <a:off x="3675529" y="5337950"/>
            <a:ext cx="3845859" cy="80769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Podmíněný operátor</a:t>
            </a:r>
          </a:p>
        </p:txBody>
      </p:sp>
    </p:spTree>
    <p:extLst>
      <p:ext uri="{BB962C8B-B14F-4D97-AF65-F5344CB8AC3E}">
        <p14:creationId xmlns:p14="http://schemas.microsoft.com/office/powerpoint/2010/main" val="3726253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/>
              <a:t>Proměnná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200" dirty="0"/>
              <a:t>= pojmenované místo v paměti</a:t>
            </a:r>
          </a:p>
          <a:p>
            <a:r>
              <a:rPr lang="cs-CZ" sz="2200" dirty="0"/>
              <a:t>Vytváří se na základě deklarace</a:t>
            </a:r>
          </a:p>
          <a:p>
            <a:r>
              <a:rPr lang="cs-CZ" sz="2200" dirty="0"/>
              <a:t>Během deklarace určíme její jméno (</a:t>
            </a:r>
            <a:r>
              <a:rPr lang="cs-CZ" sz="2200" dirty="0" err="1"/>
              <a:t>identifiáktor</a:t>
            </a:r>
            <a:r>
              <a:rPr lang="cs-CZ" sz="2200" dirty="0"/>
              <a:t>) a její typ</a:t>
            </a:r>
          </a:p>
          <a:p>
            <a:r>
              <a:rPr lang="cs-CZ" sz="2200" dirty="0"/>
              <a:t>Volitelně můžeme již v průběhu deklarace určit její hodnotu</a:t>
            </a:r>
          </a:p>
          <a:p>
            <a:r>
              <a:rPr lang="cs-CZ" sz="2200" dirty="0"/>
              <a:t>Viditelnost proměnné</a:t>
            </a:r>
          </a:p>
          <a:p>
            <a:pPr lvl="1"/>
            <a:r>
              <a:rPr lang="cs-CZ" sz="1800" dirty="0"/>
              <a:t>Lokální – viditelná pouze v určité části programu</a:t>
            </a:r>
          </a:p>
          <a:p>
            <a:pPr lvl="1"/>
            <a:r>
              <a:rPr lang="cs-CZ" sz="1800" dirty="0"/>
              <a:t>Globální – viditelná v celém programu</a:t>
            </a:r>
          </a:p>
          <a:p>
            <a:r>
              <a:rPr lang="cs-CZ" sz="2200" dirty="0"/>
              <a:t>Např.: </a:t>
            </a:r>
            <a:r>
              <a:rPr lang="cs-CZ" sz="2200" dirty="0" err="1"/>
              <a:t>int</a:t>
            </a:r>
            <a:r>
              <a:rPr lang="cs-CZ" sz="2200" dirty="0"/>
              <a:t> suma = 0; double </a:t>
            </a:r>
            <a:r>
              <a:rPr lang="cs-CZ" sz="2200" dirty="0" err="1"/>
              <a:t>height</a:t>
            </a:r>
            <a:r>
              <a:rPr lang="cs-CZ" sz="2200" dirty="0"/>
              <a:t> = 11.3; </a:t>
            </a:r>
            <a:r>
              <a:rPr lang="cs-CZ" sz="2200" dirty="0" err="1"/>
              <a:t>char</a:t>
            </a:r>
            <a:r>
              <a:rPr lang="cs-CZ" sz="2200" dirty="0"/>
              <a:t> input;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08BD2E-67BD-3715-E6DA-49A29BD60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Datové typy – celočíselné hodnoty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8481A1F-3C23-E3CB-E27C-2C46BDB4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B2EB4746-0C15-7F73-C84A-D09AC4861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939204"/>
              </p:ext>
            </p:extLst>
          </p:nvPr>
        </p:nvGraphicFramePr>
        <p:xfrm>
          <a:off x="2028525" y="2638851"/>
          <a:ext cx="8203222" cy="3652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735">
                  <a:extLst>
                    <a:ext uri="{9D8B030D-6E8A-4147-A177-3AD203B41FA5}">
                      <a16:colId xmlns:a16="http://schemas.microsoft.com/office/drawing/2014/main" val="3428505470"/>
                    </a:ext>
                  </a:extLst>
                </a:gridCol>
                <a:gridCol w="3936140">
                  <a:extLst>
                    <a:ext uri="{9D8B030D-6E8A-4147-A177-3AD203B41FA5}">
                      <a16:colId xmlns:a16="http://schemas.microsoft.com/office/drawing/2014/main" val="2697751064"/>
                    </a:ext>
                  </a:extLst>
                </a:gridCol>
                <a:gridCol w="1901347">
                  <a:extLst>
                    <a:ext uri="{9D8B030D-6E8A-4147-A177-3AD203B41FA5}">
                      <a16:colId xmlns:a16="http://schemas.microsoft.com/office/drawing/2014/main" val="4138231246"/>
                    </a:ext>
                  </a:extLst>
                </a:gridCol>
              </a:tblGrid>
              <a:tr h="333833">
                <a:tc>
                  <a:txBody>
                    <a:bodyPr/>
                    <a:lstStyle/>
                    <a:p>
                      <a:pPr algn="ctr" fontAlgn="t"/>
                      <a:r>
                        <a:rPr lang="cs-CZ" sz="1800" b="1" dirty="0">
                          <a:effectLst/>
                        </a:rPr>
                        <a:t>Datový typ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800" b="1">
                          <a:effectLst/>
                        </a:rPr>
                        <a:t>Rozsah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1800" b="1">
                          <a:effectLst/>
                        </a:rPr>
                        <a:t>Velikost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657745580"/>
                  </a:ext>
                </a:extLst>
              </a:tr>
              <a:tr h="333833">
                <a:tc>
                  <a:txBody>
                    <a:bodyPr/>
                    <a:lstStyle/>
                    <a:p>
                      <a:pPr algn="l"/>
                      <a:r>
                        <a:rPr lang="cs-CZ" sz="1800" dirty="0" err="1">
                          <a:effectLst/>
                        </a:rPr>
                        <a:t>sbyte</a:t>
                      </a:r>
                      <a:endParaRPr lang="cs-CZ" sz="1800" dirty="0">
                        <a:effectLst/>
                      </a:endParaRP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-128 až 127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8 bitů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1557586957"/>
                  </a:ext>
                </a:extLst>
              </a:tr>
              <a:tr h="333833"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byte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0 až 255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8 bitů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1314435812"/>
                  </a:ext>
                </a:extLst>
              </a:tr>
              <a:tr h="333833"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short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-32 768 až 32 767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16 bitů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355075070"/>
                  </a:ext>
                </a:extLst>
              </a:tr>
              <a:tr h="333833"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ushort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0 až 65 535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16 bitů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259503300"/>
                  </a:ext>
                </a:extLst>
              </a:tr>
              <a:tr h="333833">
                <a:tc>
                  <a:txBody>
                    <a:bodyPr/>
                    <a:lstStyle/>
                    <a:p>
                      <a:pPr algn="l"/>
                      <a:r>
                        <a:rPr lang="cs-CZ" sz="1800" b="1">
                          <a:effectLst/>
                        </a:rPr>
                        <a:t>int</a:t>
                      </a:r>
                      <a:endParaRPr lang="cs-CZ" sz="1800">
                        <a:effectLst/>
                      </a:endParaRP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-2 147 483 648 až 2 147 483 647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32 bitů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795013444"/>
                  </a:ext>
                </a:extLst>
              </a:tr>
              <a:tr h="333833"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uint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0 až 4 294 967 295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32 bitů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478407792"/>
                  </a:ext>
                </a:extLst>
              </a:tr>
              <a:tr h="539243"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long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-9 223 372 036 854 775 808 až 9 223 372 036 854 775 807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64 bitů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3692292935"/>
                  </a:ext>
                </a:extLst>
              </a:tr>
              <a:tr h="333833"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ulong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>
                          <a:effectLst/>
                        </a:rPr>
                        <a:t>0 až 18 446 744 073 709 551 615</a:t>
                      </a:r>
                    </a:p>
                  </a:txBody>
                  <a:tcPr marL="30310" marR="30310" marT="50517" marB="50517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dirty="0">
                          <a:effectLst/>
                        </a:rPr>
                        <a:t>64 bitů</a:t>
                      </a:r>
                    </a:p>
                  </a:txBody>
                  <a:tcPr marL="30310" marR="30310" marT="50517" marB="50517" anchor="ctr"/>
                </a:tc>
                <a:extLst>
                  <a:ext uri="{0D108BD9-81ED-4DB2-BD59-A6C34878D82A}">
                    <a16:rowId xmlns:a16="http://schemas.microsoft.com/office/drawing/2014/main" val="3933520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47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EC2B5E-83C3-620E-C553-251B8578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Datové typy – desetinná čísla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90815E3-695F-6302-B477-366469EC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D8F2B831-1A06-96A1-550C-770E0BE4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748035"/>
              </p:ext>
            </p:extLst>
          </p:nvPr>
        </p:nvGraphicFramePr>
        <p:xfrm>
          <a:off x="640079" y="2990625"/>
          <a:ext cx="10907487" cy="254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5142">
                  <a:extLst>
                    <a:ext uri="{9D8B030D-6E8A-4147-A177-3AD203B41FA5}">
                      <a16:colId xmlns:a16="http://schemas.microsoft.com/office/drawing/2014/main" val="731699811"/>
                    </a:ext>
                  </a:extLst>
                </a:gridCol>
                <a:gridCol w="6313882">
                  <a:extLst>
                    <a:ext uri="{9D8B030D-6E8A-4147-A177-3AD203B41FA5}">
                      <a16:colId xmlns:a16="http://schemas.microsoft.com/office/drawing/2014/main" val="702594229"/>
                    </a:ext>
                  </a:extLst>
                </a:gridCol>
                <a:gridCol w="2208463">
                  <a:extLst>
                    <a:ext uri="{9D8B030D-6E8A-4147-A177-3AD203B41FA5}">
                      <a16:colId xmlns:a16="http://schemas.microsoft.com/office/drawing/2014/main" val="1836665396"/>
                    </a:ext>
                  </a:extLst>
                </a:gridCol>
              </a:tblGrid>
              <a:tr h="846866">
                <a:tc>
                  <a:txBody>
                    <a:bodyPr/>
                    <a:lstStyle/>
                    <a:p>
                      <a:pPr algn="ctr"/>
                      <a:r>
                        <a:rPr lang="cs-CZ" sz="3300" dirty="0"/>
                        <a:t>Datový typ</a:t>
                      </a:r>
                    </a:p>
                  </a:txBody>
                  <a:tcPr marL="167182" marR="167182" marT="83591" marB="835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300" dirty="0"/>
                        <a:t>Rozsah</a:t>
                      </a:r>
                    </a:p>
                  </a:txBody>
                  <a:tcPr marL="167182" marR="167182" marT="83591" marB="8359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3300" dirty="0"/>
                        <a:t>Přesnost</a:t>
                      </a:r>
                    </a:p>
                  </a:txBody>
                  <a:tcPr marL="167182" marR="167182" marT="83591" marB="83591"/>
                </a:tc>
                <a:extLst>
                  <a:ext uri="{0D108BD9-81ED-4DB2-BD59-A6C34878D82A}">
                    <a16:rowId xmlns:a16="http://schemas.microsoft.com/office/drawing/2014/main" val="1486805719"/>
                  </a:ext>
                </a:extLst>
              </a:tr>
              <a:tr h="846866">
                <a:tc>
                  <a:txBody>
                    <a:bodyPr/>
                    <a:lstStyle/>
                    <a:p>
                      <a:r>
                        <a:rPr lang="cs-CZ" sz="3300" dirty="0" err="1"/>
                        <a:t>float</a:t>
                      </a:r>
                      <a:r>
                        <a:rPr lang="cs-CZ" sz="3300" dirty="0"/>
                        <a:t> </a:t>
                      </a:r>
                    </a:p>
                  </a:txBody>
                  <a:tcPr marL="167182" marR="167182" marT="83591" marB="83591" anchor="ctr"/>
                </a:tc>
                <a:tc>
                  <a:txBody>
                    <a:bodyPr/>
                    <a:lstStyle/>
                    <a:p>
                      <a:r>
                        <a:rPr lang="cs-CZ" sz="3300" b="0" i="0" u="none" strike="noStrike" dirty="0">
                          <a:effectLst/>
                          <a:latin typeface="Arial" panose="020B0604020202020204" pitchFamily="34" charset="0"/>
                        </a:rPr>
                        <a:t>+-1.5 * 10</a:t>
                      </a:r>
                      <a:r>
                        <a:rPr lang="cs-CZ" sz="33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−45</a:t>
                      </a:r>
                      <a:r>
                        <a:rPr lang="cs-CZ" sz="3300" b="0" i="0" u="none" strike="noStrike" dirty="0">
                          <a:effectLst/>
                          <a:latin typeface="Arial" panose="020B0604020202020204" pitchFamily="34" charset="0"/>
                        </a:rPr>
                        <a:t> až +-3.4 * 10</a:t>
                      </a:r>
                      <a:r>
                        <a:rPr lang="cs-CZ" sz="33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r>
                        <a:rPr lang="cs-CZ" sz="33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cs-CZ" sz="3300" dirty="0"/>
                    </a:p>
                  </a:txBody>
                  <a:tcPr marL="167182" marR="167182" marT="83591" marB="83591" anchor="ctr"/>
                </a:tc>
                <a:tc>
                  <a:txBody>
                    <a:bodyPr/>
                    <a:lstStyle/>
                    <a:p>
                      <a:r>
                        <a:rPr lang="cs-CZ" sz="3300" dirty="0"/>
                        <a:t>7</a:t>
                      </a:r>
                    </a:p>
                  </a:txBody>
                  <a:tcPr marL="167182" marR="167182" marT="83591" marB="83591" anchor="ctr"/>
                </a:tc>
                <a:extLst>
                  <a:ext uri="{0D108BD9-81ED-4DB2-BD59-A6C34878D82A}">
                    <a16:rowId xmlns:a16="http://schemas.microsoft.com/office/drawing/2014/main" val="876750628"/>
                  </a:ext>
                </a:extLst>
              </a:tr>
              <a:tr h="846866">
                <a:tc>
                  <a:txBody>
                    <a:bodyPr/>
                    <a:lstStyle/>
                    <a:p>
                      <a:r>
                        <a:rPr lang="cs-CZ" sz="3300" dirty="0"/>
                        <a:t>double</a:t>
                      </a:r>
                    </a:p>
                  </a:txBody>
                  <a:tcPr marL="167182" marR="167182" marT="83591" marB="83591" anchor="ctr"/>
                </a:tc>
                <a:tc>
                  <a:txBody>
                    <a:bodyPr/>
                    <a:lstStyle/>
                    <a:p>
                      <a:r>
                        <a:rPr lang="cs-CZ" sz="3300" b="0" i="0" u="none" strike="noStrike" dirty="0">
                          <a:effectLst/>
                          <a:latin typeface="Arial" panose="020B0604020202020204" pitchFamily="34" charset="0"/>
                        </a:rPr>
                        <a:t>+-1.7 * 10</a:t>
                      </a:r>
                      <a:r>
                        <a:rPr lang="cs-CZ" sz="33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−308</a:t>
                      </a:r>
                      <a:r>
                        <a:rPr lang="cs-CZ" sz="3300" b="0" i="0" u="none" strike="noStrike" dirty="0">
                          <a:effectLst/>
                          <a:latin typeface="Arial" panose="020B0604020202020204" pitchFamily="34" charset="0"/>
                        </a:rPr>
                        <a:t> až +-5.0 * 10</a:t>
                      </a:r>
                      <a:r>
                        <a:rPr lang="cs-CZ" sz="33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−324</a:t>
                      </a:r>
                      <a:r>
                        <a:rPr lang="cs-CZ" sz="3300" b="0" i="0" u="none" strike="noStrike" dirty="0"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cs-CZ" sz="3300" dirty="0"/>
                    </a:p>
                  </a:txBody>
                  <a:tcPr marL="167182" marR="167182" marT="83591" marB="83591" anchor="ctr"/>
                </a:tc>
                <a:tc>
                  <a:txBody>
                    <a:bodyPr/>
                    <a:lstStyle/>
                    <a:p>
                      <a:r>
                        <a:rPr lang="cs-CZ" sz="3300" dirty="0"/>
                        <a:t>15 – 16</a:t>
                      </a:r>
                    </a:p>
                  </a:txBody>
                  <a:tcPr marL="167182" marR="167182" marT="83591" marB="83591" anchor="ctr"/>
                </a:tc>
                <a:extLst>
                  <a:ext uri="{0D108BD9-81ED-4DB2-BD59-A6C34878D82A}">
                    <a16:rowId xmlns:a16="http://schemas.microsoft.com/office/drawing/2014/main" val="296577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4678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7EC2B5E-83C3-620E-C553-251B8578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Datové typy – ostatní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90815E3-695F-6302-B477-366469EC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D8F2B831-1A06-96A1-550C-770E0BE4C5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596345"/>
              </p:ext>
            </p:extLst>
          </p:nvPr>
        </p:nvGraphicFramePr>
        <p:xfrm>
          <a:off x="1373905" y="3122024"/>
          <a:ext cx="9439834" cy="2381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10">
                  <a:extLst>
                    <a:ext uri="{9D8B030D-6E8A-4147-A177-3AD203B41FA5}">
                      <a16:colId xmlns:a16="http://schemas.microsoft.com/office/drawing/2014/main" val="731699811"/>
                    </a:ext>
                  </a:extLst>
                </a:gridCol>
                <a:gridCol w="4955155">
                  <a:extLst>
                    <a:ext uri="{9D8B030D-6E8A-4147-A177-3AD203B41FA5}">
                      <a16:colId xmlns:a16="http://schemas.microsoft.com/office/drawing/2014/main" val="702594229"/>
                    </a:ext>
                  </a:extLst>
                </a:gridCol>
                <a:gridCol w="2420469">
                  <a:extLst>
                    <a:ext uri="{9D8B030D-6E8A-4147-A177-3AD203B41FA5}">
                      <a16:colId xmlns:a16="http://schemas.microsoft.com/office/drawing/2014/main" val="1836665396"/>
                    </a:ext>
                  </a:extLst>
                </a:gridCol>
              </a:tblGrid>
              <a:tr h="653468">
                <a:tc>
                  <a:txBody>
                    <a:bodyPr/>
                    <a:lstStyle/>
                    <a:p>
                      <a:pPr algn="ctr" fontAlgn="t"/>
                      <a:r>
                        <a:rPr lang="cs-CZ" b="1" dirty="0">
                          <a:effectLst/>
                        </a:rPr>
                        <a:t>Datový typ</a:t>
                      </a:r>
                    </a:p>
                  </a:txBody>
                  <a:tcPr marL="57150" marR="57150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b="1" dirty="0">
                          <a:effectLst/>
                        </a:rPr>
                        <a:t>Rozsah</a:t>
                      </a:r>
                    </a:p>
                  </a:txBody>
                  <a:tcPr marL="57150" marR="57150" marT="95250" marB="9525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b="1" dirty="0">
                          <a:effectLst/>
                        </a:rPr>
                        <a:t>Velikost/Přesnost</a:t>
                      </a:r>
                    </a:p>
                  </a:txBody>
                  <a:tcPr marL="57150" marR="57150" marT="95250" marB="95250"/>
                </a:tc>
                <a:extLst>
                  <a:ext uri="{0D108BD9-81ED-4DB2-BD59-A6C34878D82A}">
                    <a16:rowId xmlns:a16="http://schemas.microsoft.com/office/drawing/2014/main" val="1486805719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cs-CZ" dirty="0" err="1">
                          <a:effectLst/>
                        </a:rPr>
                        <a:t>char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/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U+0000 až U+ffff</a:t>
                      </a:r>
                    </a:p>
                  </a:txBody>
                  <a:tcPr marL="57150" marR="57150" marT="95250" marB="95250" anchor="ctr"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16 bitů</a:t>
                      </a:r>
                    </a:p>
                  </a:txBody>
                  <a:tcPr marL="57150" marR="57150" marT="95250" marB="95250" anchor="ctr"/>
                </a:tc>
                <a:extLst>
                  <a:ext uri="{0D108BD9-81ED-4DB2-BD59-A6C34878D82A}">
                    <a16:rowId xmlns:a16="http://schemas.microsoft.com/office/drawing/2014/main" val="4031575874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cs-CZ" dirty="0" err="1">
                          <a:effectLst/>
                        </a:rPr>
                        <a:t>decimal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+-1.0 * 10</a:t>
                      </a:r>
                      <a:r>
                        <a:rPr lang="cs-CZ" baseline="30000" dirty="0">
                          <a:effectLst/>
                        </a:rPr>
                        <a:t>−28</a:t>
                      </a:r>
                      <a:r>
                        <a:rPr lang="cs-CZ" dirty="0">
                          <a:effectLst/>
                        </a:rPr>
                        <a:t> až +-7.9 * 10</a:t>
                      </a:r>
                      <a:r>
                        <a:rPr lang="cs-CZ" baseline="30000" dirty="0">
                          <a:effectLst/>
                        </a:rPr>
                        <a:t>28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28-29 čísel</a:t>
                      </a:r>
                    </a:p>
                  </a:txBody>
                  <a:tcPr marL="57150" marR="57150" marT="95250" marB="95250" anchor="ctr"/>
                </a:tc>
                <a:extLst>
                  <a:ext uri="{0D108BD9-81ED-4DB2-BD59-A6C34878D82A}">
                    <a16:rowId xmlns:a16="http://schemas.microsoft.com/office/drawing/2014/main" val="87675062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r>
                        <a:rPr lang="cs-CZ" dirty="0" err="1">
                          <a:effectLst/>
                        </a:rPr>
                        <a:t>bool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/>
                </a:tc>
                <a:tc>
                  <a:txBody>
                    <a:bodyPr/>
                    <a:lstStyle/>
                    <a:p>
                      <a:r>
                        <a:rPr lang="cs-CZ" dirty="0" err="1">
                          <a:effectLst/>
                        </a:rPr>
                        <a:t>true</a:t>
                      </a:r>
                      <a:r>
                        <a:rPr lang="cs-CZ" dirty="0">
                          <a:effectLst/>
                        </a:rPr>
                        <a:t> nebo </a:t>
                      </a:r>
                      <a:r>
                        <a:rPr lang="cs-CZ" dirty="0" err="1">
                          <a:effectLst/>
                        </a:rPr>
                        <a:t>false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/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8 bitů</a:t>
                      </a:r>
                    </a:p>
                  </a:txBody>
                  <a:tcPr marL="57150" marR="57150" marT="95250" marB="95250" anchor="ctr"/>
                </a:tc>
                <a:extLst>
                  <a:ext uri="{0D108BD9-81ED-4DB2-BD59-A6C34878D82A}">
                    <a16:rowId xmlns:a16="http://schemas.microsoft.com/office/drawing/2014/main" val="296577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436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Operátor, operand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200" dirty="0"/>
              <a:t>Operátor = klíčové slovo nebo symbol, který udává akci s příslušnými operandy</a:t>
            </a:r>
          </a:p>
          <a:p>
            <a:r>
              <a:rPr lang="cs-CZ" sz="2200" dirty="0"/>
              <a:t>Operand = proměnná nebo hodnota, se kterou operátor provádí akci</a:t>
            </a:r>
          </a:p>
          <a:p>
            <a:r>
              <a:rPr lang="cs-CZ" sz="2200" dirty="0"/>
              <a:t>Dělení operátorů:</a:t>
            </a:r>
          </a:p>
          <a:p>
            <a:pPr lvl="1"/>
            <a:r>
              <a:rPr lang="cs-CZ" sz="1800" dirty="0"/>
              <a:t>Typ použití (souvisí i s datovým typem)</a:t>
            </a:r>
          </a:p>
          <a:p>
            <a:pPr lvl="1"/>
            <a:r>
              <a:rPr lang="cs-CZ" sz="1800" dirty="0"/>
              <a:t>Počet potřebných operandů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5" name="Tabulka 4">
            <a:extLst>
              <a:ext uri="{FF2B5EF4-FFF2-40B4-BE49-F238E27FC236}">
                <a16:creationId xmlns:a16="http://schemas.microsoft.com/office/drawing/2014/main" id="{C83D468E-887B-0C53-7647-02D5E62A5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402607"/>
              </p:ext>
            </p:extLst>
          </p:nvPr>
        </p:nvGraphicFramePr>
        <p:xfrm>
          <a:off x="887506" y="5175741"/>
          <a:ext cx="100498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8823">
                  <a:extLst>
                    <a:ext uri="{9D8B030D-6E8A-4147-A177-3AD203B41FA5}">
                      <a16:colId xmlns:a16="http://schemas.microsoft.com/office/drawing/2014/main" val="3784978239"/>
                    </a:ext>
                  </a:extLst>
                </a:gridCol>
                <a:gridCol w="1730189">
                  <a:extLst>
                    <a:ext uri="{9D8B030D-6E8A-4147-A177-3AD203B41FA5}">
                      <a16:colId xmlns:a16="http://schemas.microsoft.com/office/drawing/2014/main" val="1122987327"/>
                    </a:ext>
                  </a:extLst>
                </a:gridCol>
                <a:gridCol w="4148419">
                  <a:extLst>
                    <a:ext uri="{9D8B030D-6E8A-4147-A177-3AD203B41FA5}">
                      <a16:colId xmlns:a16="http://schemas.microsoft.com/office/drawing/2014/main" val="3889604344"/>
                    </a:ext>
                  </a:extLst>
                </a:gridCol>
                <a:gridCol w="2602391">
                  <a:extLst>
                    <a:ext uri="{9D8B030D-6E8A-4147-A177-3AD203B41FA5}">
                      <a16:colId xmlns:a16="http://schemas.microsoft.com/office/drawing/2014/main" val="3817122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Operátor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Název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Účel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Příklad použití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70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Přiřazovací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Vložení výrazu do proměnné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X = 123 + </a:t>
                      </a:r>
                      <a:r>
                        <a:rPr lang="cs-CZ" dirty="0" err="1"/>
                        <a:t>cislo</a:t>
                      </a:r>
                      <a:r>
                        <a:rPr lang="cs-CZ" dirty="0"/>
                        <a:t> * 6 / 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797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A304B2-D308-42BB-7EF2-7CE9538D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/>
              <a:t>Aritmetické operátory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0AB60F4-0654-CD72-BA15-16A110BF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6ABBC1D6-BE32-C78A-8F8F-4B94A476F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919883"/>
              </p:ext>
            </p:extLst>
          </p:nvPr>
        </p:nvGraphicFramePr>
        <p:xfrm>
          <a:off x="1350378" y="3017519"/>
          <a:ext cx="9486890" cy="320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5569">
                  <a:extLst>
                    <a:ext uri="{9D8B030D-6E8A-4147-A177-3AD203B41FA5}">
                      <a16:colId xmlns:a16="http://schemas.microsoft.com/office/drawing/2014/main" val="1300472819"/>
                    </a:ext>
                  </a:extLst>
                </a:gridCol>
                <a:gridCol w="1755034">
                  <a:extLst>
                    <a:ext uri="{9D8B030D-6E8A-4147-A177-3AD203B41FA5}">
                      <a16:colId xmlns:a16="http://schemas.microsoft.com/office/drawing/2014/main" val="1656210132"/>
                    </a:ext>
                  </a:extLst>
                </a:gridCol>
                <a:gridCol w="3924564">
                  <a:extLst>
                    <a:ext uri="{9D8B030D-6E8A-4147-A177-3AD203B41FA5}">
                      <a16:colId xmlns:a16="http://schemas.microsoft.com/office/drawing/2014/main" val="1677856458"/>
                    </a:ext>
                  </a:extLst>
                </a:gridCol>
                <a:gridCol w="2371723">
                  <a:extLst>
                    <a:ext uri="{9D8B030D-6E8A-4147-A177-3AD203B41FA5}">
                      <a16:colId xmlns:a16="http://schemas.microsoft.com/office/drawing/2014/main" val="2114735641"/>
                    </a:ext>
                  </a:extLst>
                </a:gridCol>
              </a:tblGrid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Operátor</a:t>
                      </a:r>
                    </a:p>
                  </a:txBody>
                  <a:tcPr marL="93259" marR="93259" marT="46629" marB="4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Název</a:t>
                      </a:r>
                    </a:p>
                  </a:txBody>
                  <a:tcPr marL="93259" marR="93259" marT="46629" marB="4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Účel</a:t>
                      </a:r>
                    </a:p>
                  </a:txBody>
                  <a:tcPr marL="93259" marR="93259" marT="46629" marB="4662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Příklad užití</a:t>
                      </a:r>
                    </a:p>
                  </a:txBody>
                  <a:tcPr marL="93259" marR="93259" marT="46629" marB="46629"/>
                </a:tc>
                <a:extLst>
                  <a:ext uri="{0D108BD9-81ED-4DB2-BD59-A6C34878D82A}">
                    <a16:rowId xmlns:a16="http://schemas.microsoft.com/office/drawing/2014/main" val="3177710961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1800" dirty="0"/>
                        <a:t>++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/>
                        <a:t>inkrement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/>
                        <a:t>Zvýšení hodnoty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/>
                        <a:t>++x, x++</a:t>
                      </a:r>
                    </a:p>
                  </a:txBody>
                  <a:tcPr marL="93259" marR="93259" marT="46629" marB="46629" anchor="ctr"/>
                </a:tc>
                <a:extLst>
                  <a:ext uri="{0D108BD9-81ED-4DB2-BD59-A6C34878D82A}">
                    <a16:rowId xmlns:a16="http://schemas.microsoft.com/office/drawing/2014/main" val="246726608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--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dekrement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/>
                        <a:t>Snížení hodnoty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/>
                        <a:t>--y, y--</a:t>
                      </a:r>
                    </a:p>
                  </a:txBody>
                  <a:tcPr marL="93259" marR="93259" marT="46629" marB="46629" anchor="ctr"/>
                </a:tc>
                <a:extLst>
                  <a:ext uri="{0D108BD9-81ED-4DB2-BD59-A6C34878D82A}">
                    <a16:rowId xmlns:a16="http://schemas.microsoft.com/office/drawing/2014/main" val="4250549427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+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endParaRPr lang="cs-CZ" sz="1800" b="0"/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Sečtení dvou hodnot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/>
                        <a:t>3 + 2</a:t>
                      </a:r>
                    </a:p>
                  </a:txBody>
                  <a:tcPr marL="93259" marR="93259" marT="46629" marB="46629" anchor="ctr"/>
                </a:tc>
                <a:extLst>
                  <a:ext uri="{0D108BD9-81ED-4DB2-BD59-A6C34878D82A}">
                    <a16:rowId xmlns:a16="http://schemas.microsoft.com/office/drawing/2014/main" val="574107132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-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endParaRPr lang="cs-CZ" sz="1800" b="0"/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Odečtení dvou hodnot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/>
                        <a:t>5 – 6</a:t>
                      </a:r>
                    </a:p>
                  </a:txBody>
                  <a:tcPr marL="93259" marR="93259" marT="46629" marB="46629" anchor="ctr"/>
                </a:tc>
                <a:extLst>
                  <a:ext uri="{0D108BD9-81ED-4DB2-BD59-A6C34878D82A}">
                    <a16:rowId xmlns:a16="http://schemas.microsoft.com/office/drawing/2014/main" val="263337425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*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endParaRPr lang="cs-CZ" sz="1800" b="0"/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 dirty="0"/>
                        <a:t>Násobení dvou hodnot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/>
                        <a:t> 7 * 3</a:t>
                      </a:r>
                    </a:p>
                  </a:txBody>
                  <a:tcPr marL="93259" marR="93259" marT="46629" marB="46629" anchor="ctr"/>
                </a:tc>
                <a:extLst>
                  <a:ext uri="{0D108BD9-81ED-4DB2-BD59-A6C34878D82A}">
                    <a16:rowId xmlns:a16="http://schemas.microsoft.com/office/drawing/2014/main" val="900751649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/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endParaRPr lang="cs-CZ" sz="1800" b="0"/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/>
                        <a:t>Celočíselné dělení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/>
                        <a:t>8 / 2</a:t>
                      </a:r>
                    </a:p>
                  </a:txBody>
                  <a:tcPr marL="93259" marR="93259" marT="46629" marB="46629" anchor="ctr"/>
                </a:tc>
                <a:extLst>
                  <a:ext uri="{0D108BD9-81ED-4DB2-BD59-A6C34878D82A}">
                    <a16:rowId xmlns:a16="http://schemas.microsoft.com/office/drawing/2014/main" val="2165362074"/>
                  </a:ext>
                </a:extLst>
              </a:tr>
              <a:tr h="401238">
                <a:tc>
                  <a:txBody>
                    <a:bodyPr/>
                    <a:lstStyle/>
                    <a:p>
                      <a:pPr algn="ctr"/>
                      <a:r>
                        <a:rPr lang="cs-CZ" sz="1800"/>
                        <a:t>%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/>
                        <a:t>modulo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r>
                        <a:rPr lang="cs-CZ" sz="1800" b="0"/>
                        <a:t>Zbytek po dělení</a:t>
                      </a:r>
                    </a:p>
                  </a:txBody>
                  <a:tcPr marL="93259" marR="93259" marT="46629" marB="466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b="0" dirty="0"/>
                        <a:t>8 % 6</a:t>
                      </a:r>
                    </a:p>
                  </a:txBody>
                  <a:tcPr marL="93259" marR="93259" marT="46629" marB="46629" anchor="ctr"/>
                </a:tc>
                <a:extLst>
                  <a:ext uri="{0D108BD9-81ED-4DB2-BD59-A6C34878D82A}">
                    <a16:rowId xmlns:a16="http://schemas.microsoft.com/office/drawing/2014/main" val="1117752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A304B2-D308-42BB-7EF2-7CE9538D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Relační / Porovnávací operátory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0AB60F4-0654-CD72-BA15-16A110BF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6ABBC1D6-BE32-C78A-8F8F-4B94A476F0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999629"/>
              </p:ext>
            </p:extLst>
          </p:nvPr>
        </p:nvGraphicFramePr>
        <p:xfrm>
          <a:off x="731525" y="2704014"/>
          <a:ext cx="10689510" cy="30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710">
                  <a:extLst>
                    <a:ext uri="{9D8B030D-6E8A-4147-A177-3AD203B41FA5}">
                      <a16:colId xmlns:a16="http://schemas.microsoft.com/office/drawing/2014/main" val="1300472819"/>
                    </a:ext>
                  </a:extLst>
                </a:gridCol>
                <a:gridCol w="7754471">
                  <a:extLst>
                    <a:ext uri="{9D8B030D-6E8A-4147-A177-3AD203B41FA5}">
                      <a16:colId xmlns:a16="http://schemas.microsoft.com/office/drawing/2014/main" val="1656210132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1677856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177710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&lt;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než druhá hodnota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 Y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24672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nebo rovná druhé hodnotě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&lt;= Y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4250549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endParaRPr lang="cs-CZ" sz="2000" b="1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b="0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než druhá hodnota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&gt; Y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574107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&gt;=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nebo rovná druhé hodnotě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&gt;= Y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2633374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==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rovná druhé hodnotě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Y == X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900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!=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se první hodnota nerovná druhé hodnotě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!= Y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216536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120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6A304B2-D308-42BB-7EF2-7CE9538D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cs-CZ" sz="4800" dirty="0"/>
              <a:t>Relační / Porovnávací operátory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0AB60F4-0654-CD72-BA15-16A110BF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5" name="Zástupný obsah 4">
            <a:extLst>
              <a:ext uri="{FF2B5EF4-FFF2-40B4-BE49-F238E27FC236}">
                <a16:creationId xmlns:a16="http://schemas.microsoft.com/office/drawing/2014/main" id="{6ABBC1D6-BE32-C78A-8F8F-4B94A476F0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31525" y="2704014"/>
          <a:ext cx="10689510" cy="3073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710">
                  <a:extLst>
                    <a:ext uri="{9D8B030D-6E8A-4147-A177-3AD203B41FA5}">
                      <a16:colId xmlns:a16="http://schemas.microsoft.com/office/drawing/2014/main" val="1300472819"/>
                    </a:ext>
                  </a:extLst>
                </a:gridCol>
                <a:gridCol w="7754471">
                  <a:extLst>
                    <a:ext uri="{9D8B030D-6E8A-4147-A177-3AD203B41FA5}">
                      <a16:colId xmlns:a16="http://schemas.microsoft.com/office/drawing/2014/main" val="1656210132"/>
                    </a:ext>
                  </a:extLst>
                </a:gridCol>
                <a:gridCol w="1694329">
                  <a:extLst>
                    <a:ext uri="{9D8B030D-6E8A-4147-A177-3AD203B41FA5}">
                      <a16:colId xmlns:a16="http://schemas.microsoft.com/office/drawing/2014/main" val="1677856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177710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&lt;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než druhá hodnota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 Y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24672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nebo rovná druhé hodnotě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&lt;= Y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4250549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endParaRPr lang="cs-CZ" sz="2000" b="1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b="0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než druhá hodnota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&gt; Y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5741071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&gt;=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nebo rovná druhé hodnotě</a:t>
                      </a: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&gt;= Y</a:t>
                      </a: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2633374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==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rovná druhé hodnotě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Y == X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90075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!=</a:t>
                      </a:r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se první hodnota nerovná druhé hodnotě</a:t>
                      </a:r>
                      <a:endParaRPr lang="cs-CZ" sz="2000" b="0" dirty="0"/>
                    </a:p>
                  </a:txBody>
                  <a:tcPr marL="103371" marR="103371" marT="51685" marB="5168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!= Y</a:t>
                      </a:r>
                    </a:p>
                  </a:txBody>
                  <a:tcPr marL="103371" marR="103371" marT="51685" marB="51685" anchor="ctr"/>
                </a:tc>
                <a:extLst>
                  <a:ext uri="{0D108BD9-81ED-4DB2-BD59-A6C34878D82A}">
                    <a16:rowId xmlns:a16="http://schemas.microsoft.com/office/drawing/2014/main" val="2165362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09690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</TotalTime>
  <Words>741</Words>
  <Application>Microsoft Office PowerPoint</Application>
  <PresentationFormat>Širokoúhlá obrazovka</PresentationFormat>
  <Paragraphs>212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Segoe UI</vt:lpstr>
      <vt:lpstr>Motiv Office</vt:lpstr>
      <vt:lpstr>Vlastní návrh</vt:lpstr>
      <vt:lpstr>Programování</vt:lpstr>
      <vt:lpstr>Proměnná</vt:lpstr>
      <vt:lpstr>Datové typy – celočíselné hodnoty</vt:lpstr>
      <vt:lpstr>Datové typy – desetinná čísla</vt:lpstr>
      <vt:lpstr>Datové typy – ostatní</vt:lpstr>
      <vt:lpstr>Operátor, operand</vt:lpstr>
      <vt:lpstr>Aritmetické operátory</vt:lpstr>
      <vt:lpstr>Relační / Porovnávací operátory</vt:lpstr>
      <vt:lpstr>Relační / Porovnávací operátory</vt:lpstr>
      <vt:lpstr>Bitové operátory</vt:lpstr>
      <vt:lpstr>Klíčové slova jako operátory</vt:lpstr>
      <vt:lpstr>Dělení operátorů dle počtu operandů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69</cp:revision>
  <dcterms:created xsi:type="dcterms:W3CDTF">2024-06-17T08:40:16Z</dcterms:created>
  <dcterms:modified xsi:type="dcterms:W3CDTF">2024-09-23T07:28:15Z</dcterms:modified>
</cp:coreProperties>
</file>