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58" r:id="rId6"/>
    <p:sldId id="259" r:id="rId7"/>
    <p:sldId id="262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Metody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E51BED-33DF-0B41-0C4F-5DA01685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Podprogram (metoda)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4FA285-FB72-7270-FA03-878237314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samostatná část programu, kterou můžeme opakovaně volat na různých místech</a:t>
            </a:r>
          </a:p>
          <a:p>
            <a:r>
              <a:rPr lang="cs-CZ" dirty="0"/>
              <a:t>V implementaci je podprogram reprezentován metodou/funkcí</a:t>
            </a:r>
          </a:p>
          <a:p>
            <a:r>
              <a:rPr lang="cs-CZ" dirty="0"/>
              <a:t>Slouží pro rozdělení celého algoritmu do menších částí pro lepší přehlednost a jednodušší správu</a:t>
            </a:r>
          </a:p>
          <a:p>
            <a:r>
              <a:rPr lang="cs-CZ" dirty="0"/>
              <a:t>Při vhodném použití redukuje nevyžádanou duplicitu</a:t>
            </a:r>
          </a:p>
          <a:p>
            <a:r>
              <a:rPr lang="cs-CZ" dirty="0"/>
              <a:t>U již definovaných metod nás nezajímá vnitřní logika, ale důležité je pro nás její použití </a:t>
            </a:r>
          </a:p>
        </p:txBody>
      </p:sp>
    </p:spTree>
    <p:extLst>
      <p:ext uri="{BB962C8B-B14F-4D97-AF65-F5344CB8AC3E}">
        <p14:creationId xmlns:p14="http://schemas.microsoft.com/office/powerpoint/2010/main" val="132028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46CC17-CE99-7ED0-D462-E2CE165D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metody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A4DB229-C575-2350-7C9F-9D442E93C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9373" y="2148809"/>
            <a:ext cx="6213513" cy="3320582"/>
          </a:xfrm>
        </p:spPr>
      </p:pic>
      <p:sp>
        <p:nvSpPr>
          <p:cNvPr id="10" name="Šipka: doleva 9">
            <a:extLst>
              <a:ext uri="{FF2B5EF4-FFF2-40B4-BE49-F238E27FC236}">
                <a16:creationId xmlns:a16="http://schemas.microsoft.com/office/drawing/2014/main" id="{D52B9227-6EFF-3302-8406-5A7E85A397CF}"/>
              </a:ext>
            </a:extLst>
          </p:cNvPr>
          <p:cNvSpPr/>
          <p:nvPr/>
        </p:nvSpPr>
        <p:spPr>
          <a:xfrm>
            <a:off x="8731486" y="1905000"/>
            <a:ext cx="2481155" cy="97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Hlavička metody</a:t>
            </a:r>
          </a:p>
        </p:txBody>
      </p:sp>
      <p:sp>
        <p:nvSpPr>
          <p:cNvPr id="12" name="Šipka: doleva 11">
            <a:extLst>
              <a:ext uri="{FF2B5EF4-FFF2-40B4-BE49-F238E27FC236}">
                <a16:creationId xmlns:a16="http://schemas.microsoft.com/office/drawing/2014/main" id="{DB530B26-90B1-2EB2-711C-D4C69EE6DEA3}"/>
              </a:ext>
            </a:extLst>
          </p:cNvPr>
          <p:cNvSpPr/>
          <p:nvPr/>
        </p:nvSpPr>
        <p:spPr>
          <a:xfrm>
            <a:off x="7048768" y="2733424"/>
            <a:ext cx="2481155" cy="17998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Tělo metody ohraničené { }</a:t>
            </a:r>
          </a:p>
        </p:txBody>
      </p:sp>
      <p:sp>
        <p:nvSpPr>
          <p:cNvPr id="13" name="Šipka: doleva 12">
            <a:extLst>
              <a:ext uri="{FF2B5EF4-FFF2-40B4-BE49-F238E27FC236}">
                <a16:creationId xmlns:a16="http://schemas.microsoft.com/office/drawing/2014/main" id="{CE71B338-76EC-927E-E379-81EC4D5E55A0}"/>
              </a:ext>
            </a:extLst>
          </p:cNvPr>
          <p:cNvSpPr/>
          <p:nvPr/>
        </p:nvSpPr>
        <p:spPr>
          <a:xfrm>
            <a:off x="5991731" y="4738840"/>
            <a:ext cx="2481155" cy="9743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Volání metody</a:t>
            </a:r>
          </a:p>
        </p:txBody>
      </p:sp>
    </p:spTree>
    <p:extLst>
      <p:ext uri="{BB962C8B-B14F-4D97-AF65-F5344CB8AC3E}">
        <p14:creationId xmlns:p14="http://schemas.microsoft.com/office/powerpoint/2010/main" val="134291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0DA556-6E68-B984-99D9-6CF4D63F1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Návratová hodnota metody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0E2930-2D2B-C249-FC5C-179222FD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cs-CZ" b="1" dirty="0"/>
              <a:t>Metody bez návratové hodnoty</a:t>
            </a:r>
          </a:p>
          <a:p>
            <a:r>
              <a:rPr lang="cs-CZ" dirty="0"/>
              <a:t>Datový typ je nahrazen klíčovým slovem </a:t>
            </a:r>
            <a:r>
              <a:rPr lang="cs-CZ" b="1" dirty="0" err="1"/>
              <a:t>void</a:t>
            </a:r>
            <a:endParaRPr lang="cs-CZ" b="1" dirty="0"/>
          </a:p>
          <a:p>
            <a:r>
              <a:rPr lang="cs-CZ" dirty="0"/>
              <a:t>Přestože funkce nic nevrací, můžeme vynutit její ukončení pomocí </a:t>
            </a:r>
            <a:r>
              <a:rPr lang="cs-CZ" b="1" dirty="0"/>
              <a:t>return</a:t>
            </a:r>
          </a:p>
          <a:p>
            <a:r>
              <a:rPr lang="cs-CZ" b="1" dirty="0"/>
              <a:t>Metody s návratovou hodnotou</a:t>
            </a:r>
          </a:p>
          <a:p>
            <a:pPr lvl="1"/>
            <a:r>
              <a:rPr lang="cs-CZ" dirty="0"/>
              <a:t>Vždy musí obsahovat klíčové slovo </a:t>
            </a:r>
            <a:r>
              <a:rPr lang="cs-CZ" b="1" dirty="0"/>
              <a:t>return</a:t>
            </a:r>
          </a:p>
          <a:p>
            <a:pPr lvl="1"/>
            <a:r>
              <a:rPr lang="cs-CZ" u="sng" dirty="0"/>
              <a:t>Metody mohou vracet:</a:t>
            </a:r>
            <a:r>
              <a:rPr lang="cs-CZ" dirty="0"/>
              <a:t> </a:t>
            </a:r>
          </a:p>
          <a:p>
            <a:pPr lvl="2"/>
            <a:r>
              <a:rPr lang="cs-CZ" dirty="0"/>
              <a:t>Základní datové typy</a:t>
            </a:r>
          </a:p>
          <a:p>
            <a:pPr lvl="2"/>
            <a:r>
              <a:rPr lang="cs-CZ" dirty="0"/>
              <a:t>Struktury</a:t>
            </a:r>
          </a:p>
          <a:p>
            <a:pPr lvl="2"/>
            <a:r>
              <a:rPr lang="cs-CZ" dirty="0"/>
              <a:t>Kolekce</a:t>
            </a:r>
          </a:p>
          <a:p>
            <a:pPr lvl="2"/>
            <a:r>
              <a:rPr lang="cs-CZ" dirty="0"/>
              <a:t>Výčtový typ</a:t>
            </a:r>
          </a:p>
          <a:p>
            <a:pPr lvl="2"/>
            <a:r>
              <a:rPr lang="cs-CZ" dirty="0"/>
              <a:t>Objekty</a:t>
            </a:r>
          </a:p>
          <a:p>
            <a:endParaRPr lang="cs-CZ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2247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C4E382-616E-C43D-9A85-E3FD54F3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Parametry metod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096C0F1-A03A-C657-31E9-74D14A75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cs-CZ" sz="1700" b="1"/>
              <a:t>Vstupní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Parametry volané hodnotou – konkrétní nebo v proměnné</a:t>
            </a:r>
          </a:p>
          <a:p>
            <a:pPr>
              <a:lnSpc>
                <a:spcPct val="90000"/>
              </a:lnSpc>
            </a:pPr>
            <a:r>
              <a:rPr lang="cs-CZ" sz="1700" b="1"/>
              <a:t>Výstupní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Parametry volané odkazem na proměnnou s klíčovým slovem </a:t>
            </a:r>
            <a:r>
              <a:rPr lang="cs-CZ" sz="1700" b="1"/>
              <a:t>out</a:t>
            </a:r>
          </a:p>
          <a:p>
            <a:pPr>
              <a:lnSpc>
                <a:spcPct val="90000"/>
              </a:lnSpc>
            </a:pPr>
            <a:r>
              <a:rPr lang="cs-CZ" sz="1700" b="1"/>
              <a:t>Vstupně-výstupné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Parametry volané referencí na proměnnou klíčové slovo </a:t>
            </a:r>
            <a:r>
              <a:rPr lang="cs-CZ" sz="1700" b="1" err="1"/>
              <a:t>ref</a:t>
            </a:r>
            <a:endParaRPr lang="cs-CZ" sz="1700"/>
          </a:p>
          <a:p>
            <a:pPr>
              <a:lnSpc>
                <a:spcPct val="90000"/>
              </a:lnSpc>
            </a:pPr>
            <a:r>
              <a:rPr lang="cs-CZ" sz="1700" b="1"/>
              <a:t>Formální parametry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Vnitřní pojmenování proměnné v implementaci funkce</a:t>
            </a:r>
          </a:p>
          <a:p>
            <a:pPr>
              <a:lnSpc>
                <a:spcPct val="90000"/>
              </a:lnSpc>
            </a:pPr>
            <a:r>
              <a:rPr lang="cs-CZ" sz="1700" b="1"/>
              <a:t>Skutečné parametry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Hodnoty použité při volání funkce</a:t>
            </a:r>
          </a:p>
          <a:p>
            <a:pPr>
              <a:lnSpc>
                <a:spcPct val="90000"/>
              </a:lnSpc>
            </a:pPr>
            <a:r>
              <a:rPr lang="cs-CZ" sz="1700" b="1" err="1"/>
              <a:t>Null-able</a:t>
            </a:r>
            <a:r>
              <a:rPr lang="cs-CZ" sz="1700" b="1"/>
              <a:t> parametry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Umožňuje předat metodě hodnotu </a:t>
            </a:r>
            <a:r>
              <a:rPr lang="cs-CZ" sz="1700" err="1"/>
              <a:t>null</a:t>
            </a:r>
            <a:endParaRPr lang="cs-CZ" sz="1700"/>
          </a:p>
          <a:p>
            <a:pPr>
              <a:lnSpc>
                <a:spcPct val="90000"/>
              </a:lnSpc>
            </a:pPr>
            <a:endParaRPr lang="cs-CZ" sz="1700"/>
          </a:p>
          <a:p>
            <a:pPr>
              <a:lnSpc>
                <a:spcPct val="90000"/>
              </a:lnSpc>
            </a:pPr>
            <a:endParaRPr lang="cs-CZ" sz="1700"/>
          </a:p>
          <a:p>
            <a:pPr>
              <a:lnSpc>
                <a:spcPct val="90000"/>
              </a:lnSpc>
            </a:pPr>
            <a:endParaRPr lang="cs-CZ" sz="170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9855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72C112-630B-EFCF-6802-97222E81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Parametry metod – ukázka použití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850F225-C68A-C039-F126-6BC5D590D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9397" y="1526529"/>
            <a:ext cx="4564980" cy="1786297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7D9E9D5-FC31-C69D-92FC-A7CB0DE06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736" y="1526529"/>
            <a:ext cx="4344979" cy="1560426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61372D97-15E7-F8D4-5AED-A8E99FD9B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736" y="3989376"/>
            <a:ext cx="4921344" cy="1560426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689ED10F-1785-4123-AECC-CDEA8308D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397" y="3822200"/>
            <a:ext cx="4532754" cy="211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88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BA297-B66D-1B51-FE15-53C10C8A7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/>
              <a:t>Přetížení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A750EDE-1099-9A43-3845-9C52A35C2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Stejně jako u proměnných nelze vytvářet dvě stejné funkce</a:t>
            </a:r>
          </a:p>
          <a:p>
            <a:r>
              <a:rPr lang="cs-CZ" dirty="0"/>
              <a:t>Lze ovšem vytvořit funkce se stejným názvem, ale jinými vstupními parametry =&gt; </a:t>
            </a:r>
            <a:r>
              <a:rPr lang="cs-CZ" b="1" dirty="0"/>
              <a:t>přetížení metody</a:t>
            </a:r>
          </a:p>
          <a:p>
            <a:r>
              <a:rPr lang="cs-CZ" b="1" dirty="0"/>
              <a:t>Přetížení metody není ekvivalentní k přepisování metody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B7A57D9-A05E-9BEE-7255-9BFE0698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74236"/>
            <a:ext cx="6953577" cy="39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2FF10E-10D1-FF79-7F6E-F02D51A3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/>
              <a:t>Rekurzivní metoda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1F6C90-B8D6-BD36-5D64-69C7D7C3E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= funkce, která volá sama sebe</a:t>
            </a:r>
          </a:p>
          <a:p>
            <a:r>
              <a:rPr lang="cs-CZ" dirty="0"/>
              <a:t>Abychom se nezacyklili je třeba myslet na následující:</a:t>
            </a:r>
          </a:p>
          <a:p>
            <a:pPr lvl="1"/>
            <a:r>
              <a:rPr lang="cs-CZ" dirty="0"/>
              <a:t>Následující volání musí pracovat s menším objemem dat nebo hodnotou blížící se k počátku</a:t>
            </a:r>
          </a:p>
          <a:p>
            <a:pPr lvl="1"/>
            <a:r>
              <a:rPr lang="cs-CZ" dirty="0"/>
              <a:t>Je třeba definovat zarážku, kdy rekurzivní volání zastavit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5A98FA2-FBC8-1A34-0845-EC8CC4CE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40470"/>
            <a:ext cx="6953577" cy="405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4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A02C84AE-F4E9-2199-56C1-A4D2834A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cs-CZ" sz="3300"/>
              <a:t>Předdefinované 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49E262-130C-ABEF-6D5F-D838A387D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cs-CZ" dirty="0"/>
              <a:t>C# nabízí velké množství předdefinovaných funkcí, které lze využívat</a:t>
            </a:r>
          </a:p>
          <a:p>
            <a:r>
              <a:rPr lang="cs-CZ" dirty="0"/>
              <a:t>Základní datové typy definované jako struktury</a:t>
            </a:r>
          </a:p>
          <a:p>
            <a:pPr lvl="1"/>
            <a:r>
              <a:rPr lang="cs-CZ" dirty="0" err="1"/>
              <a:t>Parse</a:t>
            </a:r>
            <a:r>
              <a:rPr lang="cs-CZ" dirty="0"/>
              <a:t>()</a:t>
            </a:r>
          </a:p>
          <a:p>
            <a:r>
              <a:rPr lang="cs-CZ" dirty="0"/>
              <a:t>Matematická knihovna – </a:t>
            </a:r>
            <a:r>
              <a:rPr lang="cs-CZ" b="1" dirty="0" err="1"/>
              <a:t>Math</a:t>
            </a:r>
            <a:endParaRPr lang="cs-CZ" b="1" dirty="0"/>
          </a:p>
          <a:p>
            <a:r>
              <a:rPr lang="cs-CZ" dirty="0"/>
              <a:t>Knihovna pro práci s náhodnými hodnotami – </a:t>
            </a:r>
            <a:r>
              <a:rPr lang="cs-CZ" b="1" dirty="0" err="1"/>
              <a:t>Random</a:t>
            </a:r>
            <a:endParaRPr lang="cs-CZ" b="1" dirty="0"/>
          </a:p>
          <a:p>
            <a:r>
              <a:rPr lang="cs-CZ" dirty="0"/>
              <a:t>Kolekce – </a:t>
            </a:r>
            <a:r>
              <a:rPr lang="cs-CZ" b="1" dirty="0"/>
              <a:t>List&lt;T&gt;, pole</a:t>
            </a:r>
          </a:p>
          <a:p>
            <a:r>
              <a:rPr lang="cs-CZ" dirty="0"/>
              <a:t>Metody pro práci s konzolí – </a:t>
            </a:r>
            <a:r>
              <a:rPr lang="cs-CZ" b="1" dirty="0" err="1"/>
              <a:t>Console</a:t>
            </a:r>
            <a:endParaRPr lang="cs-CZ" b="1" dirty="0"/>
          </a:p>
          <a:p>
            <a:r>
              <a:rPr lang="cs-CZ" dirty="0"/>
              <a:t>Lze definovat vlastní třídy a knihovny obsahující další předdefinované metody</a:t>
            </a:r>
          </a:p>
        </p:txBody>
      </p:sp>
    </p:spTree>
    <p:extLst>
      <p:ext uri="{BB962C8B-B14F-4D97-AF65-F5344CB8AC3E}">
        <p14:creationId xmlns:p14="http://schemas.microsoft.com/office/powerpoint/2010/main" val="358519269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846</TotalTime>
  <Words>309</Words>
  <Application>Microsoft Office PowerPoint</Application>
  <PresentationFormat>Širokoúhlá obrazovka</PresentationFormat>
  <Paragraphs>58</Paragraphs>
  <Slides>9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Wingdings 3</vt:lpstr>
      <vt:lpstr>Fazeta</vt:lpstr>
      <vt:lpstr>Programování</vt:lpstr>
      <vt:lpstr>Podprogram (metoda)</vt:lpstr>
      <vt:lpstr>Struktura metody</vt:lpstr>
      <vt:lpstr>Návratová hodnota metody</vt:lpstr>
      <vt:lpstr>Parametry metod</vt:lpstr>
      <vt:lpstr>Parametry metod – ukázka použití</vt:lpstr>
      <vt:lpstr>Přetížení metod</vt:lpstr>
      <vt:lpstr>Rekurzivní metoda</vt:lpstr>
      <vt:lpstr>Předdefinované metody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66</cp:revision>
  <dcterms:created xsi:type="dcterms:W3CDTF">2022-09-21T15:44:15Z</dcterms:created>
  <dcterms:modified xsi:type="dcterms:W3CDTF">2025-02-10T05:47:13Z</dcterms:modified>
</cp:coreProperties>
</file>