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/>
              <a:t>Objektově orientované programování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3BDE81-E512-6120-0DDF-12373D26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Objektové modelování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D3384F-8009-BEC9-5C1E-5C771980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cs-CZ" dirty="0"/>
              <a:t>= abstrakce reálných objektů pro potřebu implementace</a:t>
            </a:r>
          </a:p>
          <a:p>
            <a:r>
              <a:rPr lang="cs-CZ" dirty="0"/>
              <a:t>Míra abstrakce se liší od použití</a:t>
            </a:r>
          </a:p>
          <a:p>
            <a:r>
              <a:rPr lang="cs-CZ" dirty="0"/>
              <a:t>Princip modelování objektu:</a:t>
            </a:r>
          </a:p>
          <a:p>
            <a:pPr lvl="1"/>
            <a:r>
              <a:rPr lang="cs-CZ" dirty="0"/>
              <a:t>Abstrakce</a:t>
            </a:r>
          </a:p>
          <a:p>
            <a:pPr lvl="1"/>
            <a:r>
              <a:rPr lang="cs-CZ" dirty="0"/>
              <a:t>Formalizace</a:t>
            </a:r>
          </a:p>
          <a:p>
            <a:pPr lvl="1"/>
            <a:r>
              <a:rPr lang="cs-CZ" dirty="0"/>
              <a:t>Jednoznačnost</a:t>
            </a:r>
          </a:p>
          <a:p>
            <a:pPr lvl="1"/>
            <a:r>
              <a:rPr lang="cs-CZ" dirty="0"/>
              <a:t>Zamezení redundancí</a:t>
            </a:r>
          </a:p>
          <a:p>
            <a:endParaRPr lang="cs-CZ" dirty="0">
              <a:ea typeface="Calibri"/>
              <a:cs typeface="Calibri"/>
            </a:endParaRPr>
          </a:p>
          <a:p>
            <a:endParaRPr lang="cs-CZ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1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39E777-01FB-B7D3-81BB-24D43E90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v OOP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D0EEE0-8933-8073-00BB-85CD6D2C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Vytváření hierarchie objektů</a:t>
            </a:r>
          </a:p>
          <a:p>
            <a:r>
              <a:rPr lang="cs-CZ" dirty="0"/>
              <a:t>Odvozená třída dědí atributy a metody třídy nadřazené</a:t>
            </a:r>
          </a:p>
          <a:p>
            <a:r>
              <a:rPr lang="cs-CZ" dirty="0"/>
              <a:t>V C# je nejvyšší třídou, ze kterého je každá třída odvozena, třída </a:t>
            </a:r>
            <a:r>
              <a:rPr lang="cs-CZ" b="1" dirty="0" err="1"/>
              <a:t>Object</a:t>
            </a:r>
            <a:endParaRPr lang="cs-CZ" b="1" dirty="0"/>
          </a:p>
          <a:p>
            <a:r>
              <a:rPr lang="cs-CZ" dirty="0"/>
              <a:t>Princip dědičnosti je využit i v databázových modelech</a:t>
            </a:r>
          </a:p>
          <a:p>
            <a:r>
              <a:rPr lang="cs-CZ" dirty="0"/>
              <a:t>Na předchůdce třídy přistupujeme pomocí klíčového slova </a:t>
            </a:r>
            <a:r>
              <a:rPr lang="cs-CZ" b="1" dirty="0"/>
              <a:t>base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673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CD7BE8-47A1-30F2-6F83-DE91E770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Zapouzdření OOP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8AF94A-9BCC-33A3-D4B5-C9CABAC0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Vytvářená třída může mít libovolné množství členů</a:t>
            </a:r>
          </a:p>
          <a:p>
            <a:r>
              <a:rPr lang="cs-CZ" dirty="0"/>
              <a:t>Při správném použití konceptu zapouzdření jsou data skryta uvnitř třídy</a:t>
            </a:r>
          </a:p>
          <a:p>
            <a:r>
              <a:rPr lang="cs-CZ" dirty="0"/>
              <a:t>K hodnotám přistupujeme skrze metody</a:t>
            </a:r>
          </a:p>
          <a:p>
            <a:r>
              <a:rPr lang="cs-CZ" dirty="0"/>
              <a:t>Viditelnosti:</a:t>
            </a:r>
          </a:p>
          <a:p>
            <a:pPr lvl="1"/>
            <a:r>
              <a:rPr lang="cs-CZ" dirty="0"/>
              <a:t>Public</a:t>
            </a:r>
          </a:p>
          <a:p>
            <a:pPr lvl="1"/>
            <a:r>
              <a:rPr lang="cs-CZ" dirty="0" err="1"/>
              <a:t>Private</a:t>
            </a:r>
            <a:r>
              <a:rPr lang="cs-CZ" dirty="0"/>
              <a:t> – používáme pro skrytí před vnějším přístupem</a:t>
            </a:r>
          </a:p>
          <a:p>
            <a:pPr lvl="1"/>
            <a:r>
              <a:rPr lang="cs-CZ" dirty="0" err="1"/>
              <a:t>Protected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193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EDD618-8F94-C043-90AB-950204A0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 OOP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FBC56-84F1-BEA6-5310-323623F7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Koncept umožňující, aby akce uskutečněné nad objektem měly stejný/obdobný výsledek, ale realizace se liší</a:t>
            </a:r>
          </a:p>
          <a:p>
            <a:r>
              <a:rPr lang="cs-CZ" dirty="0"/>
              <a:t>Realizace (implementace) je odlišná právě od typu objektu</a:t>
            </a:r>
          </a:p>
          <a:p>
            <a:r>
              <a:rPr lang="cs-CZ" b="1" dirty="0"/>
              <a:t>Virtuální</a:t>
            </a:r>
            <a:r>
              <a:rPr lang="cs-CZ" dirty="0"/>
              <a:t> metody</a:t>
            </a:r>
          </a:p>
          <a:p>
            <a:pPr lvl="1"/>
            <a:r>
              <a:rPr lang="cs-CZ" dirty="0"/>
              <a:t>Označení metod, kterým umožníme k </a:t>
            </a:r>
            <a:r>
              <a:rPr lang="cs-CZ" dirty="0" err="1"/>
              <a:t>reimplementaci</a:t>
            </a:r>
            <a:r>
              <a:rPr lang="cs-CZ" dirty="0"/>
              <a:t> v třídě odvozené</a:t>
            </a:r>
          </a:p>
          <a:p>
            <a:pPr lvl="1"/>
            <a:r>
              <a:rPr lang="cs-CZ" dirty="0"/>
              <a:t>V případě, že třída tuto metodu </a:t>
            </a:r>
            <a:r>
              <a:rPr lang="cs-CZ" dirty="0" err="1"/>
              <a:t>reimplementovanu</a:t>
            </a:r>
            <a:r>
              <a:rPr lang="cs-CZ" dirty="0"/>
              <a:t> nemá, použije se řešení z třídy nadřazené</a:t>
            </a:r>
          </a:p>
          <a:p>
            <a:pPr lvl="1"/>
            <a:r>
              <a:rPr lang="cs-CZ" dirty="0"/>
              <a:t>Přepsanou virtuální funkci označujeme klíčovým slovem </a:t>
            </a:r>
            <a:r>
              <a:rPr lang="cs-CZ" b="1" dirty="0" err="1"/>
              <a:t>override</a:t>
            </a:r>
            <a:endParaRPr lang="cs-CZ" b="1" dirty="0"/>
          </a:p>
          <a:p>
            <a:pPr lvl="1"/>
            <a:r>
              <a:rPr lang="cs-CZ" dirty="0"/>
              <a:t>V těchto funkcích můžeme pomocí </a:t>
            </a:r>
            <a:r>
              <a:rPr lang="cs-CZ" b="1" dirty="0"/>
              <a:t>base</a:t>
            </a:r>
            <a:r>
              <a:rPr lang="cs-CZ" dirty="0"/>
              <a:t> volat implementaci předešlou</a:t>
            </a:r>
          </a:p>
          <a:p>
            <a:r>
              <a:rPr lang="cs-CZ" dirty="0" err="1"/>
              <a:t>Override</a:t>
            </a:r>
            <a:r>
              <a:rPr lang="cs-CZ" dirty="0"/>
              <a:t> a </a:t>
            </a:r>
            <a:r>
              <a:rPr lang="cs-CZ" dirty="0" err="1"/>
              <a:t>virtual</a:t>
            </a:r>
            <a:r>
              <a:rPr lang="cs-CZ" dirty="0"/>
              <a:t> nelze použít u privátních funkcí třídy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023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5D51C2-2E61-D6FE-A9C2-9D512052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Abstraktní třída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01A7F5-2F38-0A0A-8218-6C5EB634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b="1" dirty="0" err="1"/>
              <a:t>abstract</a:t>
            </a:r>
            <a:endParaRPr lang="cs-CZ" b="1" dirty="0"/>
          </a:p>
          <a:p>
            <a:r>
              <a:rPr lang="cs-CZ" dirty="0"/>
              <a:t>Abstraktní metody neobsahují implementaci, ale pouze hlavičku volání dané funkce</a:t>
            </a:r>
          </a:p>
          <a:p>
            <a:r>
              <a:rPr lang="cs-CZ" dirty="0"/>
              <a:t>Abstraktní metody jsou automaticky virtuální</a:t>
            </a:r>
          </a:p>
          <a:p>
            <a:r>
              <a:rPr lang="cs-CZ" dirty="0"/>
              <a:t>Třída obsahující abstraktní metodu = abstraktní třída</a:t>
            </a:r>
          </a:p>
          <a:p>
            <a:r>
              <a:rPr lang="cs-CZ" dirty="0"/>
              <a:t>Z abstraktní třídy nelze vytvořit novou instanci (objekt)</a:t>
            </a:r>
          </a:p>
          <a:p>
            <a:r>
              <a:rPr lang="cs-CZ" dirty="0"/>
              <a:t>Jako abstraktní mohou být uvedeny i události a vlastnosti třídy</a:t>
            </a:r>
          </a:p>
          <a:p>
            <a:r>
              <a:rPr lang="cs-CZ" dirty="0"/>
              <a:t>Třída je považována za abstraktní pokud obsahuje alespoň jednu abstraktní metodu</a:t>
            </a:r>
          </a:p>
        </p:txBody>
      </p:sp>
    </p:spTree>
    <p:extLst>
      <p:ext uri="{BB962C8B-B14F-4D97-AF65-F5344CB8AC3E}">
        <p14:creationId xmlns:p14="http://schemas.microsoft.com/office/powerpoint/2010/main" val="389343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BE9067-6F83-CD0B-7815-C53141D4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6E8B03-EA6E-3C77-CBEA-8EF489AB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Rozhraní (interface) definuje popis funkčností třídy, která je z daného rozhraní odvozena</a:t>
            </a:r>
          </a:p>
          <a:p>
            <a:r>
              <a:rPr lang="cs-CZ" dirty="0"/>
              <a:t>Obsahuje seznam členů a položek, které se odvozená třída (i struktura) zavazuje implementovat</a:t>
            </a:r>
          </a:p>
          <a:p>
            <a:r>
              <a:rPr lang="cs-CZ" dirty="0"/>
              <a:t>Jedno rozhraní může dědit od jednoho či více rozhraní</a:t>
            </a:r>
          </a:p>
          <a:p>
            <a:r>
              <a:rPr lang="cs-CZ" dirty="0"/>
              <a:t>Pozor, třída může dědit pouze z jedné třídy!</a:t>
            </a:r>
          </a:p>
          <a:p>
            <a:r>
              <a:rPr lang="cs-CZ" dirty="0"/>
              <a:t>Jedna třída může implementovat jedno či více rozhraní</a:t>
            </a:r>
          </a:p>
          <a:p>
            <a:r>
              <a:rPr lang="cs-CZ" dirty="0"/>
              <a:t>Všechny členy jsou automaticky </a:t>
            </a:r>
            <a:r>
              <a:rPr lang="cs-CZ" b="1" dirty="0"/>
              <a:t>public</a:t>
            </a:r>
          </a:p>
          <a:p>
            <a:r>
              <a:rPr lang="cs-CZ" dirty="0"/>
              <a:t>Z rozhraní rovněž nelze vytvořit novou instanci</a:t>
            </a:r>
          </a:p>
          <a:p>
            <a:r>
              <a:rPr lang="cs-CZ" dirty="0"/>
              <a:t>Při návrhu vlastní třídy lze využít předdefinované rozhraní, které umožní lepší práci s objekty – řazení, porovnávání, ...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5490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020E0-AAE6-6B70-8A89-044EA8B1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Ukázka třídy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DBC3DC-2223-FD00-92B6-59890055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cs-CZ" dirty="0"/>
              <a:t>Pro vytvoření nové instance třídy využíváme volání konstruktory s klíčovým slovem </a:t>
            </a:r>
            <a:r>
              <a:rPr lang="cs-CZ" b="1" dirty="0" err="1"/>
              <a:t>new</a:t>
            </a:r>
            <a:endParaRPr lang="cs-CZ" b="1" dirty="0"/>
          </a:p>
          <a:p>
            <a:r>
              <a:rPr lang="cs-CZ" dirty="0"/>
              <a:t>Pro zpřístupnění atributů využívám </a:t>
            </a:r>
            <a:r>
              <a:rPr lang="cs-CZ" b="1" dirty="0" err="1"/>
              <a:t>properties</a:t>
            </a:r>
            <a:r>
              <a:rPr lang="cs-CZ" b="1" dirty="0"/>
              <a:t> </a:t>
            </a:r>
            <a:r>
              <a:rPr lang="cs-CZ" dirty="0"/>
              <a:t>funkce (v jiných jazycích </a:t>
            </a:r>
            <a:r>
              <a:rPr lang="cs-CZ" dirty="0" err="1"/>
              <a:t>gettery</a:t>
            </a:r>
            <a:r>
              <a:rPr lang="cs-CZ" dirty="0"/>
              <a:t> a </a:t>
            </a:r>
            <a:r>
              <a:rPr lang="cs-CZ" dirty="0" err="1"/>
              <a:t>settery</a:t>
            </a:r>
            <a:r>
              <a:rPr lang="cs-CZ" dirty="0"/>
              <a:t>)</a:t>
            </a:r>
          </a:p>
          <a:p>
            <a:r>
              <a:rPr lang="cs-CZ" dirty="0"/>
              <a:t>Nově vzniklá instance je referenčním datovým typem</a:t>
            </a:r>
          </a:p>
          <a:p>
            <a:endParaRPr lang="cs-CZ" dirty="0"/>
          </a:p>
        </p:txBody>
      </p:sp>
      <p:pic>
        <p:nvPicPr>
          <p:cNvPr id="5" name="Zástupný obsah 3" descr="Obsah obrázku text, snímek obrazovky, Písmo&#10;&#10;Popis se vygeneroval automaticky.">
            <a:extLst>
              <a:ext uri="{FF2B5EF4-FFF2-40B4-BE49-F238E27FC236}">
                <a16:creationId xmlns:a16="http://schemas.microsoft.com/office/drawing/2014/main" id="{F5676CB7-2F35-D8B8-8B49-7F926C3F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640785"/>
            <a:ext cx="4602747" cy="50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1439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849</TotalTime>
  <Words>380</Words>
  <Application>Microsoft Office PowerPoint</Application>
  <PresentationFormat>Širokoúhlá obrazovka</PresentationFormat>
  <Paragraphs>55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Fazeta</vt:lpstr>
      <vt:lpstr>Programování</vt:lpstr>
      <vt:lpstr>Objektové modelování</vt:lpstr>
      <vt:lpstr>Dědičnost v OOP</vt:lpstr>
      <vt:lpstr>Zapouzdření OOP</vt:lpstr>
      <vt:lpstr>Polymorfismus OOP</vt:lpstr>
      <vt:lpstr>Abstraktní třída</vt:lpstr>
      <vt:lpstr>Rozhraní</vt:lpstr>
      <vt:lpstr>Ukázka třídy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67</cp:revision>
  <dcterms:created xsi:type="dcterms:W3CDTF">2022-09-21T15:44:15Z</dcterms:created>
  <dcterms:modified xsi:type="dcterms:W3CDTF">2025-02-10T05:50:54Z</dcterms:modified>
</cp:coreProperties>
</file>