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13"/>
  </p:notesMasterIdLst>
  <p:handoutMasterIdLst>
    <p:handoutMasterId r:id="rId14"/>
  </p:handoutMasterIdLst>
  <p:sldIdLst>
    <p:sldId id="257" r:id="rId3"/>
    <p:sldId id="258" r:id="rId4"/>
    <p:sldId id="259" r:id="rId5"/>
    <p:sldId id="260" r:id="rId6"/>
    <p:sldId id="261" r:id="rId7"/>
    <p:sldId id="263" r:id="rId8"/>
    <p:sldId id="266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83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E85DFC-B421-41EA-8DC4-3E39E5C5F29A}" type="datetime1">
              <a:rPr lang="cs-CZ" smtClean="0"/>
              <a:t>20.06.2024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418210-470A-474B-B6D7-B54736EE8B34}" type="datetime1">
              <a:rPr lang="cs-CZ" smtClean="0"/>
              <a:t>20.06.2024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7A2484-FB66-7118-A68D-E5F2FDDEB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725E98-6BDA-0930-92CD-D067AD93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26ABBAE-2C6F-3806-82DD-5AA046DA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94ED61-931C-544F-F458-0FB4FA58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E5ABF4D-3E3F-316C-6F50-7C9DA33C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90FF88-6287-D73A-09ED-3517D351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3AA78AB-4636-1F46-D9FD-26F12EE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5CC871C-6F4A-3706-3D8B-BD6C893A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8BD10B-1EF2-A808-C1F9-CCCEA5B3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29D710-832B-52AA-F74B-B7C66F1A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70C0839-E5D8-2CD8-A733-69AC6EB40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269F8F8-52A2-8564-828D-E47AA55C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C99E09-2136-04EB-F077-74AA8EB7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122C4-C4BF-29C7-CD57-3164CDA2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6F905C-E1A2-F747-8C01-DBA86762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EC507-9D48-814A-107D-D9876629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AE5CC6-3B37-22EE-A9B0-564E78E3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42D8EA-88F6-ED40-D0B2-E046BE3F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8D3F6D9-520A-146B-7085-A42808E7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ED629F-8CD5-883D-DA2E-BE89415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216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0C1FE6-C93A-1AFA-3A8F-F808338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8774A0-D418-1512-09FA-845AC39D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C7DE20-1314-0F6B-F93C-D562C505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F1CA4E-5ACD-C4A8-8FEE-77665237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613BFC-1AEE-6DD3-AEC3-7FC96675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49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4542A1-D8AA-BB3D-EF3D-3632D055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3A41E4-4EC6-F0FB-68A8-CE632EE9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62271F-7356-D704-D797-3082E32F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DC55B6-D597-0372-A060-480B6E9F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9A5F5B-0D72-FF23-DA21-2687A881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33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7834-DB95-1E5D-C3BA-08AC7799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9AC786-3D3E-1C1E-3988-032A910AA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5FADE5-EB18-919D-8B8D-B9973D0E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A30B05-F151-4477-5045-F69BBB12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98BE17-3B5B-E0DF-797C-2781477F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E135F5-EDC5-E72A-15E1-02810E6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67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4C29D-44D1-39EA-A232-E795F992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4EF219-1250-F738-BB27-442EB72B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0E0614C-A5B3-C9E1-35CC-D691DDBE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21A550F-F034-35D2-3297-5A4A3AAB1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2391903-6B3E-E525-FA81-56FD53B17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345B073-A24C-1ED4-3F0E-63A4AA7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41EEC67-C46B-57E4-E853-EAC2FBEA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BBE66FE-0F4C-85B8-975A-28DCCCC2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043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54EFDF-45AE-742A-BE4C-D6FB532E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D4E2C8F-ABD1-E5ED-968D-20B6243D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D0E2231-CA64-0462-43D2-E1A25E56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A58C5A1-11DD-0192-F4B9-DB19E2B2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8275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5F0434-2684-66CC-CAA4-392449DE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05EC71A-1D17-3862-6955-526261DF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3F53B6-AA31-6490-3A95-65370C7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4329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E0FFD7-90CA-41D8-BC8B-BD7DDD1A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4C7F5B-A331-C79D-E2A9-2E3FDCB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5081B9-4F93-3126-978D-0942307F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0929EA8-B0DD-E6AC-AB50-EE85EB5B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7EFE214-D55E-8392-805B-5DADBCBD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86AE443-7EEB-CE6B-CF3C-0752689C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87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918C4-6FFA-CE7A-FA95-B40B18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1EFBED-2C30-EA3B-C9F8-6D17F42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26B5B-A848-39E7-7574-6A69D05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6B0CBE-4148-52F9-A174-3D89302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437923-F25E-C1CF-302E-42CB112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0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C1EBA-9B40-5855-4CA3-98DAA2E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D52B9A0-1C86-689A-9602-E3DF533D4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C8B178-68A7-368E-C852-1F769A17C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06510EF-4C30-D8DA-A1B3-2EF005E5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5EDFC3-A28E-DAF7-0CC3-60F52AC8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FB1FC63-031B-9B05-2B8C-F810DEFE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318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0D313-12FE-9DBB-FCC7-D25B5CEA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55FED1B-3AE3-A64F-B0F9-21E2C6C4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5016D4-33E1-6E0C-7990-2B734CC7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7A7216-8A03-3736-9144-221A874F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E963BE-D345-7F13-2AB1-17EB9FF2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82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AAE7C2-0ED6-EB1C-1EE7-115628D8C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309289F-8D46-4A14-8202-EBA3EC57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0D15A5-1381-0DE7-7683-5C6C35A8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AD1621-4317-3B9F-EB0B-28A0879A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0D44DC-9239-636E-89F9-DD86D28A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314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F4033D-D5F8-5544-2DDC-A831CE2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06F287-A1CF-71F5-749F-BB1B9FE8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4DF432-9E7F-1977-1937-044A6E52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BBDA1-8ED7-D97F-DB52-DB4714BF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2F0D1D-8665-5D4F-51D7-1A49F82B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7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317C66-09E9-844B-0CDE-995349A1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2F2CB8-B5F3-C6BD-3FCB-9EA1E0489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445EEA-967F-5654-7A64-0AA478DA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B737C54-161D-D72F-5267-BAF8E930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3D08C7D-B71B-0BE1-D20C-6579A77E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7A14AF9-BEE5-2B81-8FBB-40C4D401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6CD67-3340-35B7-0969-82208F7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FFEF99-0234-E16F-4255-00BAFEF6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E11EEDA-0217-1F7B-48FF-8EA2AE81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0A7BD12-4539-3D30-4461-B6A243109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4A2D9FD-22EC-B178-DC6A-908CEAF64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8FE9C73-7BF8-1772-C907-ABD59B1E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33B99E9-A2C8-347F-6C4A-61F8BBC4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75FA293-453A-0214-429D-781542F2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75B94-6D7D-64A2-C43D-2D58CE9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E906B4-853D-9DF3-A954-37D69656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A2090FD-5905-4C0E-ED6E-B13BE443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B2DA1BC-487A-4834-7E79-F4319532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9B327B4-F870-EE5D-E54B-00FDEAAA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B00047B-1D2C-5DED-7E37-137753DC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8DA61C-0D90-97B5-C1EE-85352F35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D86E9-DA37-59E6-80DA-91BB7464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D88884-3118-0EBE-E610-C90637C5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E5C5AB6-F384-BFC2-A9AB-2CB651D45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002EB8-69A5-0BAA-02B5-FF421EC0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8C5CB1-9A66-7185-1128-46BDC8D5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FB4177-999E-6AC2-333E-B648561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2C683D-F16A-56E5-8EA7-DE774A9A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B140861-A370-E839-471A-6E883EE41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171168-B427-6BE0-859F-EF2B8820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5E7443-8097-EBCD-BE59-9E295003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B11E4F-C967-D358-3FEB-F5AD878D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6103B64-0434-0184-3309-29C85248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610284A-0D0B-600B-31A9-B3DA03E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0B26CE-C857-B46E-5CFC-F469DC1A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DAD709-6568-8E5C-6636-BE0591DB0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77A2BE-BF50-8C55-5850-59EC047B7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275003-68FD-CAE2-7F80-B2080ECA1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3E01B3D-BBE9-18BE-5751-F0C4AD81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5EF750-6507-688E-556C-19A2FA9E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5722FF-A893-0147-5916-0BE527E27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F6865A-3678-F627-C7EA-A3E799EF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20F977-B132-398B-EC36-A71368160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845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09" y="2960716"/>
            <a:ext cx="4304167" cy="2387600"/>
          </a:xfrm>
        </p:spPr>
        <p:txBody>
          <a:bodyPr rtlCol="0" anchor="t">
            <a:normAutofit/>
          </a:bodyPr>
          <a:lstStyle/>
          <a:p>
            <a:pPr algn="l" rtl="0"/>
            <a:r>
              <a:rPr lang="cs" sz="5400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rtlCol="0" anchor="b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cs" sz="2000" dirty="0"/>
              <a:t>Vývojové diagramy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 descr="Logo v detailu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5922492" y="1842232"/>
            <a:ext cx="5536001" cy="31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Vývojové diagramy - procvičení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cs-CZ" dirty="0"/>
              <a:t>Zatlučení hřebíku</a:t>
            </a:r>
          </a:p>
          <a:p>
            <a:r>
              <a:rPr lang="cs-CZ" dirty="0"/>
              <a:t>Přechod křižovatky se semaforem</a:t>
            </a:r>
          </a:p>
          <a:p>
            <a:r>
              <a:rPr lang="cs-CZ" dirty="0"/>
              <a:t>Zobrazení většího čísla ze dvou hodnot</a:t>
            </a:r>
          </a:p>
          <a:p>
            <a:r>
              <a:rPr lang="cs-CZ" dirty="0"/>
              <a:t>Rozhodnutí, zda lze zkonstruovat trojúhelník</a:t>
            </a:r>
          </a:p>
          <a:p>
            <a:r>
              <a:rPr lang="cs-CZ" dirty="0"/>
              <a:t>Prohození dvou proměnných</a:t>
            </a:r>
          </a:p>
          <a:p>
            <a:r>
              <a:rPr lang="cs-CZ" dirty="0"/>
              <a:t>Součet tří čísel</a:t>
            </a:r>
          </a:p>
          <a:p>
            <a:r>
              <a:rPr lang="cs-CZ" dirty="0"/>
              <a:t>Zjištění kolik ze zadaných čísel je sudých a kolik lichých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8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Proměnná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2200"/>
              <a:t>Konkrétní pojmenované místo v paměti</a:t>
            </a:r>
          </a:p>
          <a:p>
            <a:r>
              <a:rPr lang="cs-CZ" sz="2200"/>
              <a:t>Obsah proměnné je určen datovým typem</a:t>
            </a:r>
          </a:p>
          <a:p>
            <a:pPr lvl="1"/>
            <a:r>
              <a:rPr lang="cs-CZ" sz="2200"/>
              <a:t>Číslo, znak, řetězec, objekt, …</a:t>
            </a:r>
          </a:p>
          <a:p>
            <a:r>
              <a:rPr lang="cs-CZ" sz="2200"/>
              <a:t>Každá proměnná má své jméno a hodnotu</a:t>
            </a:r>
          </a:p>
          <a:p>
            <a:pPr lvl="1"/>
            <a:r>
              <a:rPr lang="cs-CZ" sz="2200"/>
              <a:t>Např.: uzivatelskeJmeno = „HelmutOpravarKominu“, vekCloveka = 86, …</a:t>
            </a:r>
          </a:p>
          <a:p>
            <a:r>
              <a:rPr lang="cs-CZ" sz="2200"/>
              <a:t>Jednoduchá proměnná</a:t>
            </a:r>
          </a:p>
          <a:p>
            <a:r>
              <a:rPr lang="cs-CZ" sz="2200"/>
              <a:t>Strukturovaná proměnná</a:t>
            </a:r>
          </a:p>
          <a:p>
            <a:r>
              <a:rPr lang="cs-CZ" sz="2200"/>
              <a:t>Hodnotu proměnné ukládáme přiřazovacím příkazem nebo příkazem vstupu</a:t>
            </a:r>
          </a:p>
          <a:p>
            <a:endParaRPr lang="cs-CZ" sz="220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3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Vývojový diagram (VD)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2000" dirty="0"/>
              <a:t>Grafické znázornění algoritmu</a:t>
            </a:r>
          </a:p>
          <a:p>
            <a:r>
              <a:rPr lang="cs-CZ" sz="2000" dirty="0"/>
              <a:t>Slouží k názornému představení konkrétního algoritmu a usnadňuje jeho pochopení</a:t>
            </a:r>
          </a:p>
          <a:p>
            <a:r>
              <a:rPr lang="cs-CZ" sz="2000" dirty="0"/>
              <a:t>Čteme a vytváříme jej směrem odshora dolů</a:t>
            </a:r>
          </a:p>
          <a:p>
            <a:r>
              <a:rPr lang="cs-CZ" sz="2000" dirty="0"/>
              <a:t>Šipky v diagramu představují směr</a:t>
            </a:r>
          </a:p>
          <a:p>
            <a:r>
              <a:rPr lang="cs-CZ" sz="2000" dirty="0"/>
              <a:t>Pro kreslení se dodržují ucelená pravidla a normy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1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cs-CZ" sz="3600"/>
              <a:t>Vývojový diagram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1588FF1-F47A-869C-B131-199BFF535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272408"/>
            <a:ext cx="5628018" cy="408031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119A69FD-8E01-A56F-ECDA-0080FDD29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cs-CZ" sz="1800" dirty="0"/>
              <a:t>Značky využívané v diagramech jsou standardizované</a:t>
            </a:r>
          </a:p>
          <a:p>
            <a:r>
              <a:rPr lang="cs-CZ" sz="1800" dirty="0"/>
              <a:t>Algoritmus lze přečíst nehledě na znalost programovacího jazyka</a:t>
            </a:r>
          </a:p>
          <a:p>
            <a:r>
              <a:rPr lang="cs-CZ" sz="1800" dirty="0"/>
              <a:t>Popis je univerzální </a:t>
            </a:r>
            <a:endParaRPr lang="en-US" sz="18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E8D889-4523-6F03-57B1-F7751135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cs-CZ" sz="3600"/>
              <a:t>Ukázka vývojového diagramu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105931-E7B5-F5F9-2CAC-CBDDED2CF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cs-CZ" sz="1800" dirty="0"/>
              <a:t>Máme elektrický obvod složený z jednoho zdroje a jedné žárovky</a:t>
            </a:r>
          </a:p>
          <a:p>
            <a:r>
              <a:rPr lang="cs-CZ" sz="1800" dirty="0"/>
              <a:t>Chceme, aby se žárovka rozsvítila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1246C037-55EA-F31C-4B3E-65674241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399" y="650494"/>
            <a:ext cx="5474696" cy="5324142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4BE593-8E5A-91A1-B70B-CB7DFE8E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6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Sekvenční vývojový diagram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2000" dirty="0"/>
              <a:t>Diagram obsahující POUZE příkazy následující za sebou</a:t>
            </a:r>
          </a:p>
          <a:p>
            <a:r>
              <a:rPr lang="cs-CZ" sz="2000" dirty="0"/>
              <a:t>Neobsahuje žádné větvení ani cykly</a:t>
            </a:r>
          </a:p>
          <a:p>
            <a:r>
              <a:rPr lang="cs-CZ" sz="2000" dirty="0"/>
              <a:t>Elementární podoba diagramu</a:t>
            </a:r>
          </a:p>
          <a:p>
            <a:r>
              <a:rPr lang="cs-CZ" sz="2000" dirty="0"/>
              <a:t>Stále platí ostatní náležitosti VD</a:t>
            </a:r>
          </a:p>
          <a:p>
            <a:r>
              <a:rPr lang="cs-CZ" sz="2000" dirty="0"/>
              <a:t>Příklad – připravení </a:t>
            </a:r>
            <a:r>
              <a:rPr lang="cs-CZ" sz="2000"/>
              <a:t>instantní polévky</a:t>
            </a:r>
            <a:endParaRPr lang="cs-CZ" sz="20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0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Rozhodovací blok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dirty="0"/>
              <a:t>Rozhodovací blok/podmínka</a:t>
            </a:r>
          </a:p>
          <a:p>
            <a:r>
              <a:rPr lang="cs-CZ" dirty="0"/>
              <a:t>Podmínka je umístěna uvnitř symbolu</a:t>
            </a:r>
          </a:p>
          <a:p>
            <a:r>
              <a:rPr lang="cs-CZ" dirty="0"/>
              <a:t>Vyhodnocení podmínky se redukuje na možnosti pravda nebo nepravda</a:t>
            </a:r>
          </a:p>
          <a:p>
            <a:pPr lvl="1"/>
            <a:r>
              <a:rPr lang="cs-CZ" dirty="0" err="1"/>
              <a:t>True</a:t>
            </a:r>
            <a:r>
              <a:rPr lang="cs-CZ" dirty="0"/>
              <a:t>/</a:t>
            </a:r>
            <a:r>
              <a:rPr lang="cs-CZ" dirty="0" err="1"/>
              <a:t>False</a:t>
            </a:r>
            <a:r>
              <a:rPr lang="cs-CZ" dirty="0"/>
              <a:t> </a:t>
            </a:r>
          </a:p>
          <a:p>
            <a:r>
              <a:rPr lang="cs-CZ" dirty="0"/>
              <a:t>V  závislosti zda, je podmínka splněna či ne se dále postupuje v algoritmu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853A8878-6574-4630-8A55-07171029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891" y="721893"/>
            <a:ext cx="2747309" cy="233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Cykly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dirty="0"/>
              <a:t>Cykly s neznámým počtem opakování</a:t>
            </a:r>
          </a:p>
          <a:p>
            <a:pPr lvl="1"/>
            <a:r>
              <a:rPr lang="cs-CZ" dirty="0"/>
              <a:t>Cyklus se opakuje pokud je podmínka splněna</a:t>
            </a:r>
          </a:p>
          <a:p>
            <a:pPr lvl="1"/>
            <a:r>
              <a:rPr lang="cs-CZ" dirty="0"/>
              <a:t>Podmínku hlídáme na konci případně na začátku cyklu</a:t>
            </a:r>
          </a:p>
          <a:p>
            <a:r>
              <a:rPr lang="cs-CZ" dirty="0"/>
              <a:t>Cyklus s pevným počtem opakování</a:t>
            </a:r>
          </a:p>
          <a:p>
            <a:pPr lvl="1"/>
            <a:r>
              <a:rPr lang="cs-CZ" dirty="0"/>
              <a:t>Počet opakování je hlídaný pomocí proměnné, která je po každém provedení cyklu změněna</a:t>
            </a:r>
          </a:p>
          <a:p>
            <a:pPr lvl="1"/>
            <a:r>
              <a:rPr lang="cs-CZ" dirty="0"/>
              <a:t>Typicky hodnotu zvyšujeme/snižujeme o 1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C4D41E9F-C911-4F75-8915-A82D90CF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986" y="1267177"/>
            <a:ext cx="2729012" cy="1462382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4518250C-57F7-4FEA-8CF3-77C456A01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708" y="1422082"/>
            <a:ext cx="2640244" cy="132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6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Vstup/Výstup, blok instrukcí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dirty="0"/>
              <a:t>Pro vstupně/výstupní příkazy využíváme v popisu slovesa v rozkazovacím tvaru.</a:t>
            </a:r>
          </a:p>
          <a:p>
            <a:r>
              <a:rPr lang="cs-CZ" dirty="0"/>
              <a:t>Spolu s tím uvádíme výčet proměnných, které chceme načíst nebo vypsat</a:t>
            </a:r>
          </a:p>
          <a:p>
            <a:r>
              <a:rPr lang="cs-CZ" dirty="0"/>
              <a:t>Blok instrukcí obsahuje příkazy obvykle pracující s proměnnými, které načteme od uživatele nebo je deklarujeme v průběhu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3" name="Zástupný obsah 4">
            <a:extLst>
              <a:ext uri="{FF2B5EF4-FFF2-40B4-BE49-F238E27FC236}">
                <a16:creationId xmlns:a16="http://schemas.microsoft.com/office/drawing/2014/main" id="{3B6F75A7-C940-4192-90AE-FE4BD79A1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072" y="1692281"/>
            <a:ext cx="2290552" cy="1240298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BC789FDA-41C4-4DF0-8B85-B70092ADE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968" y="1494867"/>
            <a:ext cx="2403246" cy="157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0068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339</Words>
  <Application>Microsoft Office PowerPoint</Application>
  <PresentationFormat>Širokoúhlá obrazovka</PresentationFormat>
  <Paragraphs>64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Motiv Office</vt:lpstr>
      <vt:lpstr>Vlastní návrh</vt:lpstr>
      <vt:lpstr>Programování</vt:lpstr>
      <vt:lpstr>Proměnná</vt:lpstr>
      <vt:lpstr>Vývojový diagram (VD)</vt:lpstr>
      <vt:lpstr>Vývojový diagram</vt:lpstr>
      <vt:lpstr>Ukázka vývojového diagramu</vt:lpstr>
      <vt:lpstr>Sekvenční vývojový diagram</vt:lpstr>
      <vt:lpstr>Rozhodovací blok</vt:lpstr>
      <vt:lpstr>Cykly</vt:lpstr>
      <vt:lpstr>Vstup/Výstup, blok instrukcí</vt:lpstr>
      <vt:lpstr>Vývojové diagramy - procvičení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57</cp:revision>
  <dcterms:created xsi:type="dcterms:W3CDTF">2024-06-17T08:40:16Z</dcterms:created>
  <dcterms:modified xsi:type="dcterms:W3CDTF">2024-06-20T09:37:51Z</dcterms:modified>
</cp:coreProperties>
</file>