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13.11.2022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A65BDAB9-42B9-4804-8008-D12F332BA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AB646C-DDAF-4266-A8C5-84777B9D2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07" r="19528"/>
          <a:stretch/>
        </p:blipFill>
        <p:spPr>
          <a:xfrm>
            <a:off x="6111242" y="-5534"/>
            <a:ext cx="6080758" cy="6863534"/>
          </a:xfrm>
          <a:prstGeom prst="rect">
            <a:avLst/>
          </a:prstGeom>
        </p:spPr>
      </p:pic>
      <p:sp>
        <p:nvSpPr>
          <p:cNvPr id="22" name="Freeform 27">
            <a:extLst>
              <a:ext uri="{FF2B5EF4-FFF2-40B4-BE49-F238E27FC236}">
                <a16:creationId xmlns:a16="http://schemas.microsoft.com/office/drawing/2014/main" id="{FD806A9B-2314-4181-A38D-D5B6445B8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5280460" cy="544260"/>
          </a:xfrm>
        </p:spPr>
        <p:txBody>
          <a:bodyPr anchor="ctr">
            <a:normAutofit/>
          </a:bodyPr>
          <a:lstStyle/>
          <a:p>
            <a:r>
              <a:rPr lang="cs-CZ" sz="1600" dirty="0">
                <a:solidFill>
                  <a:srgbClr val="FEFFFF"/>
                </a:solidFill>
              </a:rPr>
              <a:t>Uživatelská nabídka, dialogy</a:t>
            </a: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8ABB2A-867C-2BFF-172A-E77968ED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 nabídka a status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3FABB2-5431-7E25-103C-0DBA8013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Standartní ovládací prvek u většiny desktopových aplikací</a:t>
            </a:r>
          </a:p>
          <a:p>
            <a:r>
              <a:rPr lang="cs-CZ" dirty="0"/>
              <a:t>Komponenty </a:t>
            </a:r>
            <a:r>
              <a:rPr lang="cs-CZ" b="1" dirty="0" err="1"/>
              <a:t>MenuStrip</a:t>
            </a:r>
            <a:r>
              <a:rPr lang="cs-CZ" dirty="0"/>
              <a:t>, </a:t>
            </a:r>
            <a:r>
              <a:rPr lang="cs-CZ" b="1" dirty="0" err="1"/>
              <a:t>StatusStrip</a:t>
            </a:r>
            <a:endParaRPr lang="cs-CZ" b="1" dirty="0"/>
          </a:p>
          <a:p>
            <a:endParaRPr lang="cs-CZ" dirty="0"/>
          </a:p>
        </p:txBody>
      </p:sp>
      <p:sp>
        <p:nvSpPr>
          <p:cNvPr id="6" name="Šipka: doprava 5">
            <a:extLst>
              <a:ext uri="{FF2B5EF4-FFF2-40B4-BE49-F238E27FC236}">
                <a16:creationId xmlns:a16="http://schemas.microsoft.com/office/drawing/2014/main" id="{68B80F48-1817-4E50-94ED-B60338D04874}"/>
              </a:ext>
            </a:extLst>
          </p:cNvPr>
          <p:cNvSpPr/>
          <p:nvPr/>
        </p:nvSpPr>
        <p:spPr>
          <a:xfrm flipH="1">
            <a:off x="7506155" y="2874674"/>
            <a:ext cx="3597639" cy="1442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MenuStrip</a:t>
            </a:r>
            <a:endParaRPr lang="cs-CZ" dirty="0"/>
          </a:p>
        </p:txBody>
      </p:sp>
      <p:sp>
        <p:nvSpPr>
          <p:cNvPr id="9" name="Šipka: doprava 8">
            <a:extLst>
              <a:ext uri="{FF2B5EF4-FFF2-40B4-BE49-F238E27FC236}">
                <a16:creationId xmlns:a16="http://schemas.microsoft.com/office/drawing/2014/main" id="{AB913AF6-3D30-CB01-9514-8ED23AC5BBFB}"/>
              </a:ext>
            </a:extLst>
          </p:cNvPr>
          <p:cNvSpPr/>
          <p:nvPr/>
        </p:nvSpPr>
        <p:spPr>
          <a:xfrm flipH="1">
            <a:off x="7506154" y="5189820"/>
            <a:ext cx="3597639" cy="1442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StatusStrip</a:t>
            </a:r>
            <a:endParaRPr lang="cs-CZ"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529A3CD-B41B-B73A-2FB7-E3ECBBA3B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187" y="3087584"/>
            <a:ext cx="4494043" cy="336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6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8ABB2A-867C-2BFF-172A-E77968ED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Uživatelská nabídka a status aplikace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83FABB2-5431-7E25-103C-0DBA8013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Obě komponenty </a:t>
            </a:r>
            <a:r>
              <a:rPr lang="cs-CZ" dirty="0" err="1"/>
              <a:t>MenuStrip</a:t>
            </a:r>
            <a:r>
              <a:rPr lang="cs-CZ" dirty="0"/>
              <a:t> a </a:t>
            </a:r>
            <a:r>
              <a:rPr lang="cs-CZ" dirty="0" err="1"/>
              <a:t>StatusStrip</a:t>
            </a:r>
            <a:r>
              <a:rPr lang="cs-CZ" dirty="0"/>
              <a:t> lze nahradit komponentou </a:t>
            </a:r>
            <a:r>
              <a:rPr lang="cs-CZ" b="1" dirty="0" err="1"/>
              <a:t>ToolStrip</a:t>
            </a:r>
            <a:r>
              <a:rPr lang="cs-CZ" dirty="0"/>
              <a:t>, která může dvě samostatné komponenty nahradit</a:t>
            </a:r>
          </a:p>
          <a:p>
            <a:r>
              <a:rPr lang="cs-CZ" dirty="0"/>
              <a:t>Jednotlivé komponenty, které se těchto </a:t>
            </a:r>
            <a:r>
              <a:rPr lang="cs-CZ" dirty="0" err="1"/>
              <a:t>strip</a:t>
            </a:r>
            <a:r>
              <a:rPr lang="cs-CZ" dirty="0"/>
              <a:t> komponent vkládají se chovají jako běžné komponenty – vlastnosti, obslužné metody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E3416F5-BC15-3EFB-C128-FDA975C5B5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1" b="9910"/>
          <a:stretch/>
        </p:blipFill>
        <p:spPr>
          <a:xfrm>
            <a:off x="3087677" y="3671185"/>
            <a:ext cx="4907373" cy="1635334"/>
          </a:xfrm>
          <a:prstGeom prst="rect">
            <a:avLst/>
          </a:prstGeom>
        </p:spPr>
      </p:pic>
      <p:sp>
        <p:nvSpPr>
          <p:cNvPr id="10" name="Šipka: doprava 9">
            <a:extLst>
              <a:ext uri="{FF2B5EF4-FFF2-40B4-BE49-F238E27FC236}">
                <a16:creationId xmlns:a16="http://schemas.microsoft.com/office/drawing/2014/main" id="{D4CB42E4-FC86-E6C6-5BCA-CB818BC06819}"/>
              </a:ext>
            </a:extLst>
          </p:cNvPr>
          <p:cNvSpPr/>
          <p:nvPr/>
        </p:nvSpPr>
        <p:spPr>
          <a:xfrm flipH="1">
            <a:off x="7995050" y="3429000"/>
            <a:ext cx="3597639" cy="14428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err="1"/>
              <a:t>ToolStrip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6895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A2A0B4C-24B1-9E3A-9D09-127824EE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 dirty="0"/>
              <a:t>Formulářová okna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43F146-C310-245D-A3B7-EA0B0FF5D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Formulářová okna vytváří prostor (kontejner) pro umístění dalších komponent</a:t>
            </a:r>
          </a:p>
          <a:p>
            <a:r>
              <a:rPr lang="cs-CZ" dirty="0"/>
              <a:t>Při spouštění WFA je z funkce </a:t>
            </a:r>
            <a:r>
              <a:rPr lang="cs-CZ" b="1" dirty="0" err="1"/>
              <a:t>Main</a:t>
            </a:r>
            <a:r>
              <a:rPr lang="cs-CZ" b="1" dirty="0"/>
              <a:t> </a:t>
            </a:r>
            <a:r>
              <a:rPr lang="cs-CZ" dirty="0"/>
              <a:t>voláno hlavní formulářové okno</a:t>
            </a:r>
          </a:p>
          <a:p>
            <a:pPr lvl="1"/>
            <a:r>
              <a:rPr lang="cs-CZ" dirty="0"/>
              <a:t>Defaultně Form1 uložený ve souboru Form1.cs</a:t>
            </a:r>
          </a:p>
          <a:p>
            <a:r>
              <a:rPr lang="cs-CZ" dirty="0"/>
              <a:t>Inicializace výchozího okna je proveden v jeho konstruktoru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BEC09C3-AD0D-A1BE-6959-7536AB515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267313"/>
            <a:ext cx="6953577" cy="3998306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76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219448-ECB7-F7AC-7748-6A8BEFF6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Modální a dialogová okna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526F08-8D44-B3C6-1137-0E8B6E79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 WFA jsou reprezentována pomocí komponenty </a:t>
            </a:r>
            <a:r>
              <a:rPr lang="cs-CZ" dirty="0" err="1"/>
              <a:t>Form</a:t>
            </a:r>
            <a:endParaRPr lang="cs-CZ" dirty="0"/>
          </a:p>
          <a:p>
            <a:r>
              <a:rPr lang="cs-CZ" dirty="0"/>
              <a:t>Slouží jako rozhraní pro ovládání aplikace</a:t>
            </a:r>
          </a:p>
          <a:p>
            <a:r>
              <a:rPr lang="cs-CZ" dirty="0"/>
              <a:t>Dialog, který vychází ze třídy </a:t>
            </a:r>
            <a:r>
              <a:rPr lang="cs-CZ" dirty="0" err="1"/>
              <a:t>Form</a:t>
            </a:r>
            <a:r>
              <a:rPr lang="cs-CZ" dirty="0"/>
              <a:t> lze otevřít jako modální nebo dialogové okno</a:t>
            </a:r>
          </a:p>
          <a:p>
            <a:r>
              <a:rPr lang="cs-CZ" b="1" dirty="0"/>
              <a:t>Dialogová okna </a:t>
            </a:r>
            <a:r>
              <a:rPr lang="cs-CZ" dirty="0"/>
              <a:t>– po otevření umožňují pokračovat v práci v jiném okně</a:t>
            </a:r>
          </a:p>
          <a:p>
            <a:pPr lvl="1"/>
            <a:r>
              <a:rPr lang="cs-CZ" dirty="0"/>
              <a:t>Otevření pomocí funkce </a:t>
            </a:r>
            <a:r>
              <a:rPr lang="cs-CZ" b="1" dirty="0"/>
              <a:t>Show();</a:t>
            </a:r>
          </a:p>
          <a:p>
            <a:r>
              <a:rPr lang="cs-CZ" b="1" dirty="0"/>
              <a:t>Modální okna </a:t>
            </a:r>
            <a:r>
              <a:rPr lang="cs-CZ" dirty="0"/>
              <a:t>– po otevření neumožňují práci v jiném okně</a:t>
            </a:r>
          </a:p>
          <a:p>
            <a:pPr lvl="1"/>
            <a:r>
              <a:rPr lang="cs-CZ" dirty="0"/>
              <a:t>Otevření pomocí funkce </a:t>
            </a:r>
            <a:r>
              <a:rPr lang="cs-CZ" b="1" dirty="0" err="1"/>
              <a:t>ShowDialog</a:t>
            </a:r>
            <a:r>
              <a:rPr lang="cs-CZ" b="1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2797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862A455-B753-EA5A-0313-9A6CCF66F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cs-CZ" sz="3200"/>
              <a:t>Funkce ShowDialog()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E29143-122D-11E0-B9F0-4DE588F2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>
            <a:normAutofit/>
          </a:bodyPr>
          <a:lstStyle/>
          <a:p>
            <a:r>
              <a:rPr lang="cs-CZ" sz="1600" dirty="0">
                <a:solidFill>
                  <a:srgbClr val="000000"/>
                </a:solidFill>
              </a:rPr>
              <a:t>Funkce otevírá dialog jako modální okno</a:t>
            </a:r>
          </a:p>
          <a:p>
            <a:r>
              <a:rPr lang="cs-CZ" sz="1600" dirty="0">
                <a:solidFill>
                  <a:srgbClr val="000000"/>
                </a:solidFill>
              </a:rPr>
              <a:t>Při jeho zavření je zpět do programu vrácena hodnota </a:t>
            </a:r>
            <a:r>
              <a:rPr lang="cs-CZ" sz="1600" b="1" dirty="0" err="1">
                <a:solidFill>
                  <a:srgbClr val="000000"/>
                </a:solidFill>
              </a:rPr>
              <a:t>DialogResult</a:t>
            </a:r>
            <a:endParaRPr lang="cs-CZ" sz="1600" b="1" dirty="0">
              <a:solidFill>
                <a:srgbClr val="000000"/>
              </a:solidFill>
            </a:endParaRPr>
          </a:p>
          <a:p>
            <a:r>
              <a:rPr lang="cs-CZ" sz="1600" dirty="0" err="1">
                <a:solidFill>
                  <a:srgbClr val="000000"/>
                </a:solidFill>
              </a:rPr>
              <a:t>DialogResult</a:t>
            </a:r>
            <a:r>
              <a:rPr lang="cs-CZ" sz="1600" dirty="0">
                <a:solidFill>
                  <a:srgbClr val="000000"/>
                </a:solidFill>
              </a:rPr>
              <a:t> je výčtovým typem možností výsledků zavření okna</a:t>
            </a:r>
          </a:p>
          <a:p>
            <a:r>
              <a:rPr lang="cs-CZ" sz="1600" dirty="0">
                <a:solidFill>
                  <a:srgbClr val="000000"/>
                </a:solidFill>
              </a:rPr>
              <a:t>V programu lze tento výsledek sledovat a přizpůsobit tomu chování aplikace</a:t>
            </a:r>
          </a:p>
          <a:p>
            <a:endParaRPr lang="cs-CZ" sz="1600" dirty="0">
              <a:solidFill>
                <a:srgbClr val="000000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0C4E8B7-EE70-CAF8-2FC0-3E476F18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916" y="664699"/>
            <a:ext cx="5451627" cy="520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7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C55EE7-46F1-4FCE-8963-702DFF955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94FE660-B63B-5EE4-AFC3-2E206F868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5122652" cy="1259894"/>
          </a:xfrm>
        </p:spPr>
        <p:txBody>
          <a:bodyPr>
            <a:normAutofit/>
          </a:bodyPr>
          <a:lstStyle/>
          <a:p>
            <a:r>
              <a:rPr lang="cs-CZ"/>
              <a:t>MesageBox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EFD645-DA65-4344-9A09-F1A9ECA78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9E4F010-873E-C49B-B0D0-71ECD1556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5122652" cy="3759253"/>
          </a:xfrm>
        </p:spPr>
        <p:txBody>
          <a:bodyPr>
            <a:normAutofit/>
          </a:bodyPr>
          <a:lstStyle/>
          <a:p>
            <a:r>
              <a:rPr lang="cs-CZ"/>
              <a:t>Modální okno, které je uživateli zobrazeno</a:t>
            </a:r>
          </a:p>
          <a:p>
            <a:r>
              <a:rPr lang="cs-CZ"/>
              <a:t>Přestože se jedná o modální okno je voláno pomocí funkce </a:t>
            </a:r>
            <a:r>
              <a:rPr lang="cs-CZ" b="1"/>
              <a:t>Show();</a:t>
            </a:r>
          </a:p>
          <a:p>
            <a:r>
              <a:rPr lang="cs-CZ"/>
              <a:t>Vhodné pro upozornění uživatele při pokusu o destruktivní operaci</a:t>
            </a:r>
          </a:p>
          <a:p>
            <a:r>
              <a:rPr lang="cs-CZ"/>
              <a:t>Dle vstupních parametrů funkce lze upravit podobu MessageBoxu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E02F2B5-4C86-FD46-1156-685FD5BD4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044" y="645106"/>
            <a:ext cx="4077370" cy="269883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C19B03E-465D-63ED-1781-83A032CAC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040" y="4146612"/>
            <a:ext cx="5451627" cy="1108157"/>
          </a:xfrm>
          <a:prstGeom prst="rect">
            <a:avLst/>
          </a:prstGeom>
        </p:spPr>
      </p:pic>
      <p:sp>
        <p:nvSpPr>
          <p:cNvPr id="21" name="Freeform 12">
            <a:extLst>
              <a:ext uri="{FF2B5EF4-FFF2-40B4-BE49-F238E27FC236}">
                <a16:creationId xmlns:a16="http://schemas.microsoft.com/office/drawing/2014/main" id="{52E1387C-B186-463D-8EC6-72189C2FA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130932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514</TotalTime>
  <Words>243</Words>
  <Application>Microsoft Office PowerPoint</Application>
  <PresentationFormat>Širokoúhlá obrazovka</PresentationFormat>
  <Paragraphs>35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Stébla</vt:lpstr>
      <vt:lpstr>Programování</vt:lpstr>
      <vt:lpstr>Uživatelská nabídka a status aplikace</vt:lpstr>
      <vt:lpstr>Uživatelská nabídka a status aplikace</vt:lpstr>
      <vt:lpstr>Formulářová okna</vt:lpstr>
      <vt:lpstr>Modální a dialogová okna</vt:lpstr>
      <vt:lpstr>Funkce ShowDialog()</vt:lpstr>
      <vt:lpstr>MesageBox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44</cp:revision>
  <dcterms:created xsi:type="dcterms:W3CDTF">2022-09-21T15:44:15Z</dcterms:created>
  <dcterms:modified xsi:type="dcterms:W3CDTF">2022-11-13T17:00:36Z</dcterms:modified>
</cp:coreProperties>
</file>