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Programování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6"/>
            <a:ext cx="7766936" cy="1096899"/>
          </a:xfrm>
        </p:spPr>
        <p:txBody>
          <a:bodyPr/>
          <a:lstStyle/>
          <a:p>
            <a:r>
              <a:rPr lang="cs-CZ" dirty="0"/>
              <a:t>Objektově orientované programování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4F0898-AC3E-4340-816D-CF87E203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/>
              <a:t>Vytvoření třídy v C#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314740D-F921-482F-8135-66217A6EC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674155" cy="3880773"/>
          </a:xfrm>
        </p:spPr>
        <p:txBody>
          <a:bodyPr>
            <a:normAutofit/>
          </a:bodyPr>
          <a:lstStyle/>
          <a:p>
            <a:r>
              <a:rPr lang="cs-CZ" dirty="0"/>
              <a:t>Každou třídu je ideální mít v samostatném souboru pro lepší strukturu celého projektu</a:t>
            </a:r>
          </a:p>
          <a:p>
            <a:r>
              <a:rPr lang="cs-CZ" dirty="0"/>
              <a:t>V menších projektech lze třídy psát do jednoho souboru</a:t>
            </a:r>
          </a:p>
          <a:p>
            <a:pPr lvl="1"/>
            <a:r>
              <a:rPr lang="cs-CZ" dirty="0"/>
              <a:t>Stále musíme ale dodržet místo, kam ji vytvoříme</a:t>
            </a:r>
          </a:p>
          <a:p>
            <a:pPr lvl="1"/>
            <a:endParaRPr lang="cs-CZ" dirty="0"/>
          </a:p>
          <a:p>
            <a:r>
              <a:rPr lang="cs-CZ" dirty="0"/>
              <a:t>Shromažďovat lze například třídy, které spolu souvisí případně situace, kdy malá třída tvoří komponentu třídy větší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1DA1AC2-1415-4BBD-B20D-1100083E40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18" b="1"/>
          <a:stretch/>
        </p:blipFill>
        <p:spPr>
          <a:xfrm>
            <a:off x="5546999" y="1424066"/>
            <a:ext cx="5250822" cy="461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75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ACBE05-4F05-4813-91D8-706C42C2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4505"/>
          </a:xfrm>
        </p:spPr>
        <p:txBody>
          <a:bodyPr/>
          <a:lstStyle/>
          <a:p>
            <a:r>
              <a:rPr lang="cs-CZ" dirty="0"/>
              <a:t>Import knihoven a dalších komponent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669FF8-73B5-4516-9BE4-847A08B8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3811"/>
            <a:ext cx="8596668" cy="4227552"/>
          </a:xfrm>
        </p:spPr>
        <p:txBody>
          <a:bodyPr/>
          <a:lstStyle/>
          <a:p>
            <a:r>
              <a:rPr lang="cs-CZ" dirty="0"/>
              <a:t>Pokud chceme v některé třídě použít třídu z jiného souboru je nutné tyto definice importovat podobným voláním, jak voláme standardní knihovny</a:t>
            </a:r>
          </a:p>
          <a:p>
            <a:r>
              <a:rPr lang="cs-CZ" dirty="0"/>
              <a:t>Import knihovny nebo jiného souboru používáme klíčového slova </a:t>
            </a:r>
            <a:r>
              <a:rPr lang="cs-CZ" b="1" dirty="0" err="1"/>
              <a:t>using</a:t>
            </a:r>
            <a:r>
              <a:rPr lang="cs-CZ" b="1" dirty="0"/>
              <a:t> </a:t>
            </a:r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6787AE8-C701-4502-A5B4-EF733C8D3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557" y="3087973"/>
            <a:ext cx="7305011" cy="3538007"/>
          </a:xfrm>
          <a:prstGeom prst="rect">
            <a:avLst/>
          </a:prstGeom>
        </p:spPr>
      </p:pic>
      <p:sp>
        <p:nvSpPr>
          <p:cNvPr id="6" name="Šipka: doleva 5">
            <a:extLst>
              <a:ext uri="{FF2B5EF4-FFF2-40B4-BE49-F238E27FC236}">
                <a16:creationId xmlns:a16="http://schemas.microsoft.com/office/drawing/2014/main" id="{3D8F5544-3A8F-4C9F-A020-2A6C90A5845B}"/>
              </a:ext>
            </a:extLst>
          </p:cNvPr>
          <p:cNvSpPr/>
          <p:nvPr/>
        </p:nvSpPr>
        <p:spPr>
          <a:xfrm>
            <a:off x="3621871" y="2765685"/>
            <a:ext cx="7305011" cy="85443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Import souboru obsahující třídu </a:t>
            </a:r>
            <a:r>
              <a:rPr lang="cs-CZ" dirty="0" err="1"/>
              <a:t>NewClassIndDifferentFile</a:t>
            </a:r>
            <a:endParaRPr lang="cs-CZ" dirty="0"/>
          </a:p>
        </p:txBody>
      </p:sp>
      <p:sp>
        <p:nvSpPr>
          <p:cNvPr id="10" name="Šipka: nahoru 9">
            <a:extLst>
              <a:ext uri="{FF2B5EF4-FFF2-40B4-BE49-F238E27FC236}">
                <a16:creationId xmlns:a16="http://schemas.microsoft.com/office/drawing/2014/main" id="{81FC2B83-768F-4573-9D7E-EA56AA67D5F3}"/>
              </a:ext>
            </a:extLst>
          </p:cNvPr>
          <p:cNvSpPr/>
          <p:nvPr/>
        </p:nvSpPr>
        <p:spPr>
          <a:xfrm>
            <a:off x="2748965" y="5967355"/>
            <a:ext cx="7717397" cy="854439"/>
          </a:xfrm>
          <a:prstGeom prst="upArrow">
            <a:avLst>
              <a:gd name="adj1" fmla="val 50000"/>
              <a:gd name="adj2" fmla="val 681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Použití importované třídy </a:t>
            </a:r>
            <a:r>
              <a:rPr lang="cs-CZ" dirty="0" err="1"/>
              <a:t>NewClassIndDifferentFile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46919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FB78BA-188A-47CF-9CF2-C2648775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/>
              <a:t>Atributy nové třídy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CA1AE9-A633-4979-A579-8CDB4CDE8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809066" cy="3880773"/>
          </a:xfrm>
        </p:spPr>
        <p:txBody>
          <a:bodyPr>
            <a:normAutofit/>
          </a:bodyPr>
          <a:lstStyle/>
          <a:p>
            <a:r>
              <a:rPr lang="cs-CZ" dirty="0"/>
              <a:t>Atributy jsou pojmenovanými vlastnostmi vytvořené třídy</a:t>
            </a:r>
          </a:p>
          <a:p>
            <a:r>
              <a:rPr lang="cs-CZ" dirty="0"/>
              <a:t>Dodržujeme zapouzdření a jednotlivé atributy nejsou volně přístupné z vnějšího kódu</a:t>
            </a:r>
          </a:p>
          <a:p>
            <a:r>
              <a:rPr lang="cs-CZ" dirty="0"/>
              <a:t>V C# atributy v souvislosti s možností čtení a zápisu ještě rozlišujeme na</a:t>
            </a:r>
          </a:p>
          <a:p>
            <a:pPr lvl="1"/>
            <a:r>
              <a:rPr lang="cs-CZ" dirty="0" err="1"/>
              <a:t>Fields</a:t>
            </a:r>
            <a:r>
              <a:rPr lang="cs-CZ" dirty="0"/>
              <a:t> – jednoduché atributy, které jsou skryté bez možnosti přímého přístupu</a:t>
            </a:r>
          </a:p>
          <a:p>
            <a:pPr lvl="1"/>
            <a:r>
              <a:rPr lang="cs-CZ" dirty="0" err="1"/>
              <a:t>Properties</a:t>
            </a:r>
            <a:r>
              <a:rPr lang="cs-CZ" dirty="0"/>
              <a:t> – atributy, které nám umožňují manipulovat s </a:t>
            </a:r>
            <a:r>
              <a:rPr lang="cs-CZ" dirty="0" err="1"/>
              <a:t>fields</a:t>
            </a:r>
            <a:r>
              <a:rPr lang="cs-CZ" dirty="0"/>
              <a:t> (čtení/zápis)</a:t>
            </a: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2BED25D-6BDE-4B87-9F53-2C87C6B71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33587"/>
            <a:ext cx="5259970" cy="372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2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FB78BA-188A-47CF-9CF2-C2648775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cs-CZ" dirty="0"/>
              <a:t>Atributy nové třídy - validace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9CA1AE9-A633-4979-A579-8CDB4CDE8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68839"/>
            <a:ext cx="8596668" cy="4272523"/>
          </a:xfrm>
        </p:spPr>
        <p:txBody>
          <a:bodyPr>
            <a:normAutofit/>
          </a:bodyPr>
          <a:lstStyle/>
          <a:p>
            <a:r>
              <a:rPr lang="cs-CZ" dirty="0"/>
              <a:t>Atributy jako </a:t>
            </a:r>
            <a:r>
              <a:rPr lang="cs-CZ" dirty="0" err="1"/>
              <a:t>fields</a:t>
            </a:r>
            <a:r>
              <a:rPr lang="cs-CZ" dirty="0"/>
              <a:t> není třeba uvádět a lze tak využít zkráceného zápisu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Využitím zkráceného zápisu ovšem ztrácíme možnost validovat si metody operující s atributem – zejména tedy set </a:t>
            </a:r>
          </a:p>
          <a:p>
            <a:endParaRPr lang="cs-CZ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F2A3265-8A16-4E9B-8C50-AA7FAB612F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405" y="2170476"/>
            <a:ext cx="4200525" cy="1838325"/>
          </a:xfrm>
          <a:prstGeom prst="rect">
            <a:avLst/>
          </a:prstGeom>
        </p:spPr>
      </p:pic>
      <p:sp>
        <p:nvSpPr>
          <p:cNvPr id="6" name="Šipka: doleva 5">
            <a:extLst>
              <a:ext uri="{FF2B5EF4-FFF2-40B4-BE49-F238E27FC236}">
                <a16:creationId xmlns:a16="http://schemas.microsoft.com/office/drawing/2014/main" id="{2563B629-9B18-4E1D-B1B9-2DD1BD4918C4}"/>
              </a:ext>
            </a:extLst>
          </p:cNvPr>
          <p:cNvSpPr/>
          <p:nvPr/>
        </p:nvSpPr>
        <p:spPr>
          <a:xfrm>
            <a:off x="6551240" y="2187987"/>
            <a:ext cx="3605634" cy="18383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Stejná funkcionalita, ale s použitím zkráceného zápisu</a:t>
            </a: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5B9974BB-5268-4790-9EDA-40F5B12B3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680" y="5041649"/>
            <a:ext cx="5041256" cy="141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23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8FD6B4-7E23-4147-870E-5A647F87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Metody nové třídy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27C701-A214-442B-8EDC-A63F5D29B2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600467"/>
            <a:ext cx="4184035" cy="4440894"/>
          </a:xfrm>
        </p:spPr>
        <p:txBody>
          <a:bodyPr/>
          <a:lstStyle/>
          <a:p>
            <a:r>
              <a:rPr lang="cs-CZ" dirty="0"/>
              <a:t>Metody jsou funkcemi objektů, které umí vykonat</a:t>
            </a:r>
          </a:p>
          <a:p>
            <a:r>
              <a:rPr lang="cs-CZ" dirty="0"/>
              <a:t>Stejně jako v jiných případech pomocí modifikátorů viditelnosti můžeme určit, které funkce budou viditelné pro použití a které ne</a:t>
            </a:r>
          </a:p>
          <a:p>
            <a:r>
              <a:rPr lang="cs-CZ" dirty="0"/>
              <a:t>Metody třídy mohou pracovat s atributy třídy </a:t>
            </a:r>
          </a:p>
          <a:p>
            <a:r>
              <a:rPr lang="cs-CZ" dirty="0"/>
              <a:t>Využitím polymorfismu můžeme některé třídy, které vychází z obecné třídy </a:t>
            </a:r>
            <a:r>
              <a:rPr lang="cs-CZ" dirty="0" err="1"/>
              <a:t>Object</a:t>
            </a:r>
            <a:r>
              <a:rPr lang="cs-CZ" dirty="0"/>
              <a:t> přepsat (</a:t>
            </a:r>
            <a:r>
              <a:rPr lang="cs-CZ" b="1" dirty="0" err="1"/>
              <a:t>override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0EF3A521-1DFB-4773-989C-0DF1856B587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89525" y="1600467"/>
            <a:ext cx="5430494" cy="464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0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F28DB16D-138A-458C-8260-C9B78DA3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44446"/>
          </a:xfrm>
        </p:spPr>
        <p:txBody>
          <a:bodyPr/>
          <a:lstStyle/>
          <a:p>
            <a:r>
              <a:rPr lang="cs-CZ" dirty="0"/>
              <a:t>Konstruktor třídy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4B5E28A9-A5CF-4FB1-BEB3-131FED936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8977"/>
            <a:ext cx="8596668" cy="4482385"/>
          </a:xfrm>
        </p:spPr>
        <p:txBody>
          <a:bodyPr/>
          <a:lstStyle/>
          <a:p>
            <a:r>
              <a:rPr lang="cs-CZ" dirty="0"/>
              <a:t>Konstruktor struktury obsahuje jako vstupní parametry všechny atributy</a:t>
            </a:r>
          </a:p>
          <a:p>
            <a:r>
              <a:rPr lang="cs-CZ" dirty="0"/>
              <a:t>Konstruktor třídy může obsahovat nula až maximální počet vstupních parametrů – třídy tak mohou mít více než jeden konstruktor</a:t>
            </a:r>
          </a:p>
          <a:p>
            <a:endParaRPr lang="cs-CZ" dirty="0"/>
          </a:p>
        </p:txBody>
      </p:sp>
      <p:pic>
        <p:nvPicPr>
          <p:cNvPr id="10" name="Obrázek 9">
            <a:extLst>
              <a:ext uri="{FF2B5EF4-FFF2-40B4-BE49-F238E27FC236}">
                <a16:creationId xmlns:a16="http://schemas.microsoft.com/office/drawing/2014/main" id="{1F4F3A91-9305-489F-99F8-BA176169A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26" y="2614679"/>
            <a:ext cx="5531683" cy="424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5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14BDF0-8E52-4E04-9FAC-D221DE2F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5800686" cy="13208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cs-CZ" sz="2800" dirty="0"/>
              <a:t>Vytvoření nového objektu třídy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4741AE-0E32-419D-8CE4-899AEA071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361" y="2160589"/>
            <a:ext cx="2930517" cy="3880773"/>
          </a:xfrm>
        </p:spPr>
        <p:txBody>
          <a:bodyPr>
            <a:normAutofit/>
          </a:bodyPr>
          <a:lstStyle/>
          <a:p>
            <a:r>
              <a:rPr lang="cs-CZ" dirty="0"/>
              <a:t>Nový objekt deklarujeme podobně jako jsme deklarovali struktury pomocí klíčového slova </a:t>
            </a:r>
            <a:r>
              <a:rPr lang="cs-CZ" b="1" dirty="0" err="1"/>
              <a:t>new</a:t>
            </a:r>
            <a:endParaRPr lang="cs-CZ" b="1" dirty="0"/>
          </a:p>
          <a:p>
            <a:r>
              <a:rPr lang="cs-CZ" dirty="0"/>
              <a:t>Oproti strukturám máme výhodu, že máme více možností, jak bude náš objekt při deklaraci vypadat díky většímu počtu konstruktorů třídy</a:t>
            </a:r>
          </a:p>
          <a:p>
            <a:endParaRPr lang="cs-CZ" dirty="0"/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74453FC5-68AB-4C01-89B8-4D665E555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3629" y="5200020"/>
            <a:ext cx="4060470" cy="1614985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41E09E52-E5E9-4794-9AB7-80BB8B668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70" y="1930328"/>
            <a:ext cx="6396392" cy="2997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4182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2743</TotalTime>
  <Words>326</Words>
  <Application>Microsoft Office PowerPoint</Application>
  <PresentationFormat>Širokoúhlá obrazovka</PresentationFormat>
  <Paragraphs>39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Fazeta</vt:lpstr>
      <vt:lpstr>Programování</vt:lpstr>
      <vt:lpstr>Vytvoření třídy v C#</vt:lpstr>
      <vt:lpstr>Import knihoven a dalších komponent</vt:lpstr>
      <vt:lpstr>Atributy nové třídy</vt:lpstr>
      <vt:lpstr>Atributy nové třídy - validace</vt:lpstr>
      <vt:lpstr>Metody nové třídy</vt:lpstr>
      <vt:lpstr>Konstruktor třídy</vt:lpstr>
      <vt:lpstr>Vytvoření nového objektu třídy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175</cp:revision>
  <dcterms:created xsi:type="dcterms:W3CDTF">2020-10-25T17:23:37Z</dcterms:created>
  <dcterms:modified xsi:type="dcterms:W3CDTF">2021-02-15T21:29:42Z</dcterms:modified>
</cp:coreProperties>
</file>