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etailní snímek desky s obvody">
            <a:extLst>
              <a:ext uri="{FF2B5EF4-FFF2-40B4-BE49-F238E27FC236}">
                <a16:creationId xmlns:a16="http://schemas.microsoft.com/office/drawing/2014/main" id="{AA19845A-A398-4F31-B537-129EB1E02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5" r="16156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cs-CZ" sz="1600" dirty="0"/>
              <a:t>Ladění, Debugging, Testování aplikací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B5849B-8F66-4630-A5B0-EE0D13BA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Systémové testování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5C422D-226D-4C71-94CC-100380E2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Kontrola systémových požadavků a specifikací</a:t>
            </a:r>
          </a:p>
          <a:p>
            <a:r>
              <a:rPr lang="cs-CZ" dirty="0"/>
              <a:t>E2E (End-TO-END) testování</a:t>
            </a:r>
          </a:p>
          <a:p>
            <a:r>
              <a:rPr lang="cs-CZ" dirty="0"/>
              <a:t>Sledujeme celkové chování systému při běžném používání</a:t>
            </a:r>
          </a:p>
          <a:p>
            <a:pPr lvl="1"/>
            <a:r>
              <a:rPr lang="cs-CZ" dirty="0"/>
              <a:t>Simulace uživatelského chování</a:t>
            </a:r>
          </a:p>
          <a:p>
            <a:r>
              <a:rPr lang="cs-CZ" dirty="0"/>
              <a:t>Testujeme aplikaci v reálném prostředí, abychom zajistili její správné fungování ještě před dodání zákazníkovi</a:t>
            </a:r>
          </a:p>
          <a:p>
            <a:r>
              <a:rPr lang="cs-CZ" dirty="0"/>
              <a:t>Test funkčních a nefunkčních požadavků</a:t>
            </a:r>
          </a:p>
          <a:p>
            <a:pPr lvl="1"/>
            <a:r>
              <a:rPr lang="cs-CZ" dirty="0"/>
              <a:t>Funkční požadavky jsou dány specifikací – co má aplikace umět</a:t>
            </a:r>
          </a:p>
          <a:p>
            <a:pPr lvl="1"/>
            <a:r>
              <a:rPr lang="cs-CZ" dirty="0"/>
              <a:t>Nefunkční požadavky – nároky na HW, operační systém, …</a:t>
            </a:r>
          </a:p>
          <a:p>
            <a:r>
              <a:rPr lang="cs-CZ" dirty="0"/>
              <a:t>Analýza případných rizik</a:t>
            </a:r>
          </a:p>
        </p:txBody>
      </p:sp>
    </p:spTree>
    <p:extLst>
      <p:ext uri="{BB962C8B-B14F-4D97-AF65-F5344CB8AC3E}">
        <p14:creationId xmlns:p14="http://schemas.microsoft.com/office/powerpoint/2010/main" val="1656555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551D75-37EA-4786-990A-0CC63A6E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Akceptační testování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3EBFCC-39DE-42E3-8481-AC3260C1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Testování prováděné skutečnými </a:t>
            </a:r>
            <a:r>
              <a:rPr lang="cs-CZ" dirty="0" err="1"/>
              <a:t>uživately</a:t>
            </a:r>
            <a:endParaRPr lang="cs-CZ" dirty="0"/>
          </a:p>
          <a:p>
            <a:r>
              <a:rPr lang="cs-CZ" dirty="0"/>
              <a:t>Testování může probíhat kdykoliv v průběhu vývojového cyklu</a:t>
            </a:r>
          </a:p>
          <a:p>
            <a:pPr lvl="1"/>
            <a:r>
              <a:rPr lang="cs-CZ" dirty="0"/>
              <a:t>Metodika MVP – testujeme malé funkční části</a:t>
            </a:r>
          </a:p>
          <a:p>
            <a:r>
              <a:rPr lang="cs-CZ" dirty="0"/>
              <a:t>Cílem je posílit pozici produktu na trhu</a:t>
            </a:r>
          </a:p>
          <a:p>
            <a:r>
              <a:rPr lang="cs-CZ" dirty="0"/>
              <a:t>Často se můžete setkat s pojmy alfa testování, beta testování</a:t>
            </a:r>
          </a:p>
          <a:p>
            <a:pPr lvl="1"/>
            <a:r>
              <a:rPr lang="cs-CZ" dirty="0"/>
              <a:t>Alfa – interní testování</a:t>
            </a:r>
          </a:p>
          <a:p>
            <a:pPr lvl="1"/>
            <a:r>
              <a:rPr lang="cs-CZ" dirty="0"/>
              <a:t>Beta – externí testování</a:t>
            </a:r>
          </a:p>
          <a:p>
            <a:pPr marL="365125" lvl="1" indent="-365125"/>
            <a:r>
              <a:rPr lang="cs-CZ" sz="1800" dirty="0"/>
              <a:t>V závislosti pro koho je aplikace určena, tak víme, kdo dává v akceptačním testování zelenou pro vydání</a:t>
            </a:r>
          </a:p>
        </p:txBody>
      </p:sp>
    </p:spTree>
    <p:extLst>
      <p:ext uri="{BB962C8B-B14F-4D97-AF65-F5344CB8AC3E}">
        <p14:creationId xmlns:p14="http://schemas.microsoft.com/office/powerpoint/2010/main" val="428204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AA3298-A480-45F0-B764-342F8D7A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Údržbové testování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4A99A2-09C9-49FF-A4FE-9B5021D7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Často označováno jako regresní testování</a:t>
            </a:r>
          </a:p>
          <a:p>
            <a:r>
              <a:rPr lang="cs-CZ" dirty="0"/>
              <a:t>Cílem je odhalovat chybové nově vzniklé chybové chování, které se v předešlé verzi nevyskytovalo</a:t>
            </a:r>
          </a:p>
          <a:p>
            <a:r>
              <a:rPr lang="cs-CZ" dirty="0"/>
              <a:t>V závislosti na závažnosti lze takovéto chyby dělit do několika úrovní tzv. </a:t>
            </a:r>
            <a:r>
              <a:rPr lang="cs-CZ" dirty="0" err="1"/>
              <a:t>severit</a:t>
            </a:r>
            <a:endParaRPr lang="cs-CZ" dirty="0"/>
          </a:p>
          <a:p>
            <a:r>
              <a:rPr lang="cs-CZ" b="1" dirty="0" err="1"/>
              <a:t>Blocker</a:t>
            </a:r>
            <a:r>
              <a:rPr lang="cs-CZ" b="1" dirty="0"/>
              <a:t>, </a:t>
            </a:r>
            <a:r>
              <a:rPr lang="cs-CZ" b="1" dirty="0" err="1"/>
              <a:t>Critical</a:t>
            </a:r>
            <a:r>
              <a:rPr lang="cs-CZ" b="1" dirty="0"/>
              <a:t>, Major, Minor, </a:t>
            </a:r>
            <a:r>
              <a:rPr lang="cs-CZ" b="1" dirty="0" err="1"/>
              <a:t>Trivial</a:t>
            </a:r>
            <a:endParaRPr lang="cs-CZ" b="1" dirty="0"/>
          </a:p>
          <a:p>
            <a:r>
              <a:rPr lang="cs-CZ" dirty="0"/>
              <a:t>Pro údržbové testování je výhodné mít řešenou úplnou nebo částečnou automatizaci testů</a:t>
            </a:r>
          </a:p>
          <a:p>
            <a:pPr lvl="1"/>
            <a:r>
              <a:rPr lang="cs-CZ" dirty="0"/>
              <a:t>Při vložení nového kódu do vývojového repositáře se spouští test – pokud testy objeví chybu nelze kód sloučit s hlavní verzí</a:t>
            </a:r>
          </a:p>
          <a:p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96728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4ED08B-F695-4094-8D1C-0332CE12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 </a:t>
            </a:r>
            <a:r>
              <a:rPr lang="cs-CZ" dirty="0" err="1"/>
              <a:t>Driven</a:t>
            </a:r>
            <a:r>
              <a:rPr lang="cs-CZ" dirty="0"/>
              <a:t> Development - TDD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E5A4A9-9A9B-46DB-A181-F22D6945F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Jedna z možností vyvíjení nové aplikace</a:t>
            </a:r>
          </a:p>
          <a:p>
            <a:r>
              <a:rPr lang="cs-CZ" dirty="0"/>
              <a:t>V praxi není často využívaná</a:t>
            </a:r>
          </a:p>
          <a:p>
            <a:pPr lvl="1"/>
            <a:r>
              <a:rPr lang="cs-CZ" dirty="0"/>
              <a:t>Vyžaduje větší režii a vývoje se zdá pomalejší</a:t>
            </a:r>
          </a:p>
          <a:p>
            <a:r>
              <a:rPr lang="cs-CZ" dirty="0"/>
              <a:t>Před samotným vytváření aplikace se první píšou testy</a:t>
            </a:r>
          </a:p>
          <a:p>
            <a:r>
              <a:rPr lang="cs-CZ" dirty="0"/>
              <a:t>Vývojář píše testy, které odpovídají požadavkům vzniklých ze specifikací</a:t>
            </a:r>
          </a:p>
          <a:p>
            <a:r>
              <a:rPr lang="cs-CZ" dirty="0"/>
              <a:t>Na počátku tedy všechny testy neprochází</a:t>
            </a:r>
          </a:p>
          <a:p>
            <a:r>
              <a:rPr lang="cs-CZ" dirty="0"/>
              <a:t>Vývoj pokračuje až do momentu, kdy všechny vytvořené testy prochází</a:t>
            </a:r>
          </a:p>
          <a:p>
            <a:pPr lvl="1"/>
            <a:r>
              <a:rPr lang="cs-CZ" dirty="0"/>
              <a:t>Jistota, že jsou dodrženy veškeré náležitosti, které byly požadovány</a:t>
            </a:r>
          </a:p>
          <a:p>
            <a:r>
              <a:rPr lang="cs-CZ" dirty="0"/>
              <a:t>V momentě, kdy nám všechny testy prochází přichází na řadu </a:t>
            </a:r>
            <a:r>
              <a:rPr lang="cs-CZ" dirty="0" err="1"/>
              <a:t>refaktoring</a:t>
            </a:r>
            <a:r>
              <a:rPr lang="cs-CZ" dirty="0"/>
              <a:t> a optimalizace</a:t>
            </a:r>
          </a:p>
        </p:txBody>
      </p:sp>
    </p:spTree>
    <p:extLst>
      <p:ext uri="{BB962C8B-B14F-4D97-AF65-F5344CB8AC3E}">
        <p14:creationId xmlns:p14="http://schemas.microsoft.com/office/powerpoint/2010/main" val="248539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DDAFB9-2F05-4DC6-908F-1EE01B19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711"/>
          </a:xfrm>
        </p:spPr>
        <p:txBody>
          <a:bodyPr/>
          <a:lstStyle/>
          <a:p>
            <a:r>
              <a:rPr lang="cs-CZ" dirty="0"/>
              <a:t>Chyby v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DBBD16-9B60-4C90-AE1A-DF94DCA8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1852"/>
            <a:ext cx="8596668" cy="4616547"/>
          </a:xfrm>
        </p:spPr>
        <p:txBody>
          <a:bodyPr/>
          <a:lstStyle/>
          <a:p>
            <a:r>
              <a:rPr lang="cs-CZ" b="1" dirty="0"/>
              <a:t>Syntaktické</a:t>
            </a:r>
          </a:p>
          <a:p>
            <a:pPr lvl="1"/>
            <a:r>
              <a:rPr lang="cs-CZ" dirty="0"/>
              <a:t>Překlepy v kódu</a:t>
            </a:r>
          </a:p>
          <a:p>
            <a:pPr lvl="1"/>
            <a:r>
              <a:rPr lang="cs-CZ" dirty="0"/>
              <a:t>Chybějící středníky</a:t>
            </a:r>
          </a:p>
          <a:p>
            <a:pPr lvl="1"/>
            <a:r>
              <a:rPr lang="cs-CZ" dirty="0"/>
              <a:t>Neukončené příkazy</a:t>
            </a:r>
          </a:p>
          <a:p>
            <a:r>
              <a:rPr lang="cs-CZ" b="1" dirty="0"/>
              <a:t>Logické</a:t>
            </a:r>
          </a:p>
          <a:p>
            <a:pPr lvl="1"/>
            <a:r>
              <a:rPr lang="cs-CZ" dirty="0"/>
              <a:t>Program se tváří, že funguje správně, nedochází k pádu aplikace</a:t>
            </a:r>
          </a:p>
          <a:p>
            <a:pPr lvl="1"/>
            <a:r>
              <a:rPr lang="cs-CZ" dirty="0"/>
              <a:t>Způsobeny špatným návrhem algoritmu </a:t>
            </a:r>
          </a:p>
          <a:p>
            <a:pPr lvl="1"/>
            <a:r>
              <a:rPr lang="cs-CZ" dirty="0"/>
              <a:t>Odhalit je lze pomocí </a:t>
            </a:r>
            <a:r>
              <a:rPr lang="cs-CZ" b="1" dirty="0"/>
              <a:t>ladění programu</a:t>
            </a:r>
          </a:p>
          <a:p>
            <a:r>
              <a:rPr lang="cs-CZ" b="1" dirty="0"/>
              <a:t>Běhové</a:t>
            </a:r>
          </a:p>
          <a:p>
            <a:pPr lvl="1"/>
            <a:r>
              <a:rPr lang="cs-CZ" dirty="0"/>
              <a:t>Program se dostává do </a:t>
            </a:r>
            <a:r>
              <a:rPr lang="cs-CZ" b="1" dirty="0"/>
              <a:t>chybového stavu</a:t>
            </a:r>
          </a:p>
          <a:p>
            <a:pPr lvl="1"/>
            <a:r>
              <a:rPr lang="cs-CZ" dirty="0"/>
              <a:t>Často vzniká výjimka z běhu programu</a:t>
            </a:r>
          </a:p>
          <a:p>
            <a:pPr lvl="1"/>
            <a:r>
              <a:rPr lang="cs-CZ" dirty="0"/>
              <a:t>Ošetření pomocí </a:t>
            </a:r>
            <a:r>
              <a:rPr lang="cs-CZ" dirty="0" err="1"/>
              <a:t>try-catch</a:t>
            </a:r>
            <a:endParaRPr lang="cs-CZ" dirty="0"/>
          </a:p>
        </p:txBody>
      </p:sp>
      <p:sp>
        <p:nvSpPr>
          <p:cNvPr id="4" name="Šipka: doleva 3">
            <a:extLst>
              <a:ext uri="{FF2B5EF4-FFF2-40B4-BE49-F238E27FC236}">
                <a16:creationId xmlns:a16="http://schemas.microsoft.com/office/drawing/2014/main" id="{BDA861AD-8EC9-43EE-ADA1-28B6485120B3}"/>
              </a:ext>
            </a:extLst>
          </p:cNvPr>
          <p:cNvSpPr/>
          <p:nvPr/>
        </p:nvSpPr>
        <p:spPr>
          <a:xfrm>
            <a:off x="4332849" y="1519311"/>
            <a:ext cx="2335237" cy="16283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Snadno odhalitelné</a:t>
            </a:r>
          </a:p>
        </p:txBody>
      </p:sp>
      <p:sp>
        <p:nvSpPr>
          <p:cNvPr id="5" name="Šipka: doleva 4">
            <a:extLst>
              <a:ext uri="{FF2B5EF4-FFF2-40B4-BE49-F238E27FC236}">
                <a16:creationId xmlns:a16="http://schemas.microsoft.com/office/drawing/2014/main" id="{CE1E15FB-A229-4997-AACB-EB5EF20BA86E}"/>
              </a:ext>
            </a:extLst>
          </p:cNvPr>
          <p:cNvSpPr/>
          <p:nvPr/>
        </p:nvSpPr>
        <p:spPr>
          <a:xfrm>
            <a:off x="6836898" y="3429000"/>
            <a:ext cx="3179299" cy="20820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Sémantické chyby</a:t>
            </a:r>
          </a:p>
        </p:txBody>
      </p:sp>
    </p:spTree>
    <p:extLst>
      <p:ext uri="{BB962C8B-B14F-4D97-AF65-F5344CB8AC3E}">
        <p14:creationId xmlns:p14="http://schemas.microsoft.com/office/powerpoint/2010/main" val="4252621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FFD378-FEA0-45FE-91E4-28B83D58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4117"/>
          </a:xfrm>
        </p:spPr>
        <p:txBody>
          <a:bodyPr/>
          <a:lstStyle/>
          <a:p>
            <a:r>
              <a:rPr lang="cs-CZ" dirty="0"/>
              <a:t>Ladění programu (debugging)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0EC28E-3E0B-49AA-A53B-F7894E990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ladícího nástroje (= debugger) odhalujeme logické chyby</a:t>
            </a:r>
          </a:p>
          <a:p>
            <a:r>
              <a:rPr lang="cs-CZ" dirty="0"/>
              <a:t>Během ladění si můžeme krokovat jednotlivé příkazy - krokování</a:t>
            </a:r>
          </a:p>
          <a:p>
            <a:r>
              <a:rPr lang="cs-CZ" dirty="0"/>
              <a:t>Debugger nám umožňuje sledovat aktuální hodnoty v používaných proměnných</a:t>
            </a:r>
          </a:p>
          <a:p>
            <a:r>
              <a:rPr lang="cs-CZ" dirty="0"/>
              <a:t>Ve </a:t>
            </a:r>
            <a:r>
              <a:rPr lang="cs-CZ" dirty="0" err="1"/>
              <a:t>většine</a:t>
            </a:r>
            <a:r>
              <a:rPr lang="cs-CZ" dirty="0"/>
              <a:t> IDE si můžeme nastavit místo (řádek), od kterého sledujeme změny v programu</a:t>
            </a:r>
          </a:p>
          <a:p>
            <a:pPr lvl="1"/>
            <a:r>
              <a:rPr lang="cs-CZ" dirty="0"/>
              <a:t>Umisťujeme </a:t>
            </a:r>
            <a:r>
              <a:rPr lang="cs-CZ" b="1" dirty="0"/>
              <a:t>BREAKPOINT</a:t>
            </a:r>
            <a:r>
              <a:rPr lang="cs-CZ" dirty="0"/>
              <a:t> – lze přidat i podmínku ke spuštění krokování</a:t>
            </a:r>
          </a:p>
          <a:p>
            <a:r>
              <a:rPr lang="cs-CZ" dirty="0"/>
              <a:t>Alternativou k ladění je nechávat si vypisovat na výstup současné hodnoty</a:t>
            </a:r>
          </a:p>
          <a:p>
            <a:pPr lvl="1"/>
            <a:r>
              <a:rPr lang="cs-CZ" dirty="0"/>
              <a:t>Vhodné pouze pro sledování malého množství proměnných</a:t>
            </a:r>
          </a:p>
        </p:txBody>
      </p:sp>
    </p:spTree>
    <p:extLst>
      <p:ext uri="{BB962C8B-B14F-4D97-AF65-F5344CB8AC3E}">
        <p14:creationId xmlns:p14="http://schemas.microsoft.com/office/powerpoint/2010/main" val="201718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9EFFD378-FEA0-45FE-91E4-28B83D580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9" y="1722427"/>
            <a:ext cx="3179593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endParaRPr lang="en-US" sz="4200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3A435D14-8216-4E1A-81CF-10E86A6220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01788" y="325033"/>
            <a:ext cx="7237321" cy="3039673"/>
          </a:xfrm>
          <a:prstGeom prst="rect">
            <a:avLst/>
          </a:prstGeom>
        </p:spPr>
      </p:pic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CA892589-9BF4-4450-A19D-EC88D681B0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623748" y="4057023"/>
            <a:ext cx="7192370" cy="253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21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5814B71A-9731-4759-B1AF-24047CAC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4387"/>
          </a:xfrm>
        </p:spPr>
        <p:txBody>
          <a:bodyPr/>
          <a:lstStyle/>
          <a:p>
            <a:r>
              <a:rPr lang="cs-CZ" dirty="0"/>
              <a:t>Testování aplikací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D864E71E-47C8-42B7-B2EB-5A703E7B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3987"/>
            <a:ext cx="8596668" cy="4497375"/>
          </a:xfrm>
        </p:spPr>
        <p:txBody>
          <a:bodyPr/>
          <a:lstStyle/>
          <a:p>
            <a:r>
              <a:rPr lang="cs-CZ" dirty="0"/>
              <a:t>Ověřování správného chování aplikací podle zadané specifikace</a:t>
            </a:r>
          </a:p>
          <a:p>
            <a:r>
              <a:rPr lang="cs-CZ" dirty="0"/>
              <a:t>Ověřujeme zda se setkávají požadavky s výsledným výtvorem</a:t>
            </a:r>
          </a:p>
          <a:p>
            <a:r>
              <a:rPr lang="cs-CZ" dirty="0"/>
              <a:t>Nezbytná součást při vývoji aplikací, systémů a celkově SW</a:t>
            </a:r>
          </a:p>
          <a:p>
            <a:endParaRPr lang="cs-CZ" dirty="0"/>
          </a:p>
          <a:p>
            <a:r>
              <a:rPr lang="cs-CZ" dirty="0"/>
              <a:t>Testování aplikací probíhá na několika úrovních</a:t>
            </a:r>
          </a:p>
          <a:p>
            <a:r>
              <a:rPr lang="cs-CZ" dirty="0"/>
              <a:t>Na nejnižší úrovní provádí testování vývojáři</a:t>
            </a:r>
          </a:p>
          <a:p>
            <a:r>
              <a:rPr lang="cs-CZ" dirty="0"/>
              <a:t>Poslední úrovní testování je uživatelské testování</a:t>
            </a:r>
          </a:p>
          <a:p>
            <a:pPr lvl="1"/>
            <a:r>
              <a:rPr lang="cs-CZ" dirty="0"/>
              <a:t>Poskytuje nám zpětnou vazbu na naši práci a odhaluje slabá místa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4506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6BBF34-84E9-4639-B0B5-91D2F0BD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vůbec testovat?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2F11ED2-F100-40F7-B265-0AF3836F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Hledání defektů, chyb v aplikací</a:t>
            </a:r>
          </a:p>
          <a:p>
            <a:pPr lvl="1"/>
            <a:r>
              <a:rPr lang="cs-CZ" dirty="0"/>
              <a:t>V závislosti na závažnosti chyby je nutné ji prioritně řešit</a:t>
            </a:r>
          </a:p>
          <a:p>
            <a:r>
              <a:rPr lang="cs-CZ" dirty="0"/>
              <a:t>Zvyšujeme kvalitu samotného produktu a jeho atraktivnost</a:t>
            </a:r>
          </a:p>
          <a:p>
            <a:pPr lvl="1"/>
            <a:r>
              <a:rPr lang="cs-CZ" dirty="0"/>
              <a:t>Systém s mnoha chybami si nenalezne tolik zákazníků</a:t>
            </a:r>
          </a:p>
          <a:p>
            <a:r>
              <a:rPr lang="cs-CZ" dirty="0"/>
              <a:t>Poskytuje informace pro důležitá rozhodnutí</a:t>
            </a:r>
          </a:p>
          <a:p>
            <a:pPr lvl="1"/>
            <a:r>
              <a:rPr lang="cs-CZ" dirty="0"/>
              <a:t>Obvykle majitel případně vedoucí vývoje – kam aplikaci posunout</a:t>
            </a:r>
          </a:p>
          <a:p>
            <a:r>
              <a:rPr lang="cs-CZ" dirty="0"/>
              <a:t>Prevence chybového chování</a:t>
            </a:r>
          </a:p>
          <a:p>
            <a:pPr lvl="1"/>
            <a:r>
              <a:rPr lang="cs-CZ" dirty="0"/>
              <a:t>Definice standardů, specifikace požadavků</a:t>
            </a:r>
          </a:p>
        </p:txBody>
      </p:sp>
    </p:spTree>
    <p:extLst>
      <p:ext uri="{BB962C8B-B14F-4D97-AF65-F5344CB8AC3E}">
        <p14:creationId xmlns:p14="http://schemas.microsoft.com/office/powerpoint/2010/main" val="4210775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2A87D7-9CBA-4EFA-8E98-6E6DD99B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Úrovně testování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BA2EC8-8388-4F7B-ACD0-46AE09274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956" y="2160589"/>
            <a:ext cx="8036045" cy="3880773"/>
          </a:xfrm>
        </p:spPr>
        <p:txBody>
          <a:bodyPr/>
          <a:lstStyle/>
          <a:p>
            <a:r>
              <a:rPr lang="cs-CZ" dirty="0"/>
              <a:t>Vývojové testování</a:t>
            </a:r>
          </a:p>
          <a:p>
            <a:pPr lvl="1"/>
            <a:r>
              <a:rPr lang="cs-CZ" b="1" dirty="0"/>
              <a:t>Unit testing</a:t>
            </a:r>
          </a:p>
          <a:p>
            <a:pPr lvl="1"/>
            <a:r>
              <a:rPr lang="cs-CZ" dirty="0"/>
              <a:t>Integrační testování</a:t>
            </a:r>
          </a:p>
          <a:p>
            <a:pPr lvl="1"/>
            <a:r>
              <a:rPr lang="cs-CZ" dirty="0"/>
              <a:t>Systémové testování</a:t>
            </a:r>
          </a:p>
          <a:p>
            <a:r>
              <a:rPr lang="cs-CZ" dirty="0"/>
              <a:t>Akceptační testování</a:t>
            </a:r>
          </a:p>
          <a:p>
            <a:r>
              <a:rPr lang="cs-CZ" dirty="0"/>
              <a:t>Údržbové testování</a:t>
            </a:r>
          </a:p>
          <a:p>
            <a:r>
              <a:rPr lang="cs-CZ" dirty="0"/>
              <a:t>Operační testování</a:t>
            </a:r>
          </a:p>
        </p:txBody>
      </p:sp>
      <p:sp>
        <p:nvSpPr>
          <p:cNvPr id="4" name="Šipka: dolů 3">
            <a:extLst>
              <a:ext uri="{FF2B5EF4-FFF2-40B4-BE49-F238E27FC236}">
                <a16:creationId xmlns:a16="http://schemas.microsoft.com/office/drawing/2014/main" id="{5D8687E9-3198-400A-AF1D-31DC83F6B085}"/>
              </a:ext>
            </a:extLst>
          </p:cNvPr>
          <p:cNvSpPr/>
          <p:nvPr/>
        </p:nvSpPr>
        <p:spPr>
          <a:xfrm>
            <a:off x="4975668" y="2160589"/>
            <a:ext cx="1768840" cy="28931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Pořadí ve vývoji</a:t>
            </a:r>
          </a:p>
        </p:txBody>
      </p:sp>
    </p:spTree>
    <p:extLst>
      <p:ext uri="{BB962C8B-B14F-4D97-AF65-F5344CB8AC3E}">
        <p14:creationId xmlns:p14="http://schemas.microsoft.com/office/powerpoint/2010/main" val="420339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4E5698-79D4-4EA0-A778-A182BEDA3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Unit testing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C44D7C9-2949-4699-ADB1-983E0897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Testování na nejnižší úrovní</a:t>
            </a:r>
          </a:p>
          <a:p>
            <a:r>
              <a:rPr lang="cs-CZ" dirty="0"/>
              <a:t>Tvorbu jednotlivých unit testů zajišťuje samotný vývojář</a:t>
            </a:r>
          </a:p>
          <a:p>
            <a:r>
              <a:rPr lang="cs-CZ" dirty="0"/>
              <a:t>Testujeme jednotlivé izolované části aplikace</a:t>
            </a:r>
          </a:p>
          <a:p>
            <a:pPr lvl="1"/>
            <a:r>
              <a:rPr lang="cs-CZ" dirty="0"/>
              <a:t>Obvykle testujeme samostatnou třídu</a:t>
            </a:r>
          </a:p>
          <a:p>
            <a:r>
              <a:rPr lang="cs-CZ" dirty="0"/>
              <a:t>Testujeme funkcionalitu jednotlivých funkcí třídy včetně vytvoření nového objektu</a:t>
            </a:r>
          </a:p>
          <a:p>
            <a:r>
              <a:rPr lang="cs-CZ" dirty="0"/>
              <a:t>V testech nesmíme opomenout i případy, kdy uživatel vkládá neplatné hodnoty nebo se snaží aplikací rozbít</a:t>
            </a:r>
          </a:p>
          <a:p>
            <a:pPr lvl="1"/>
            <a:r>
              <a:rPr lang="cs-CZ" dirty="0"/>
              <a:t>Negativní a pozitivní testování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3801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A19277-A990-4922-A34F-3F503E10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Integrační testování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F0C464-8A61-4923-B012-0AB751EEA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Testování celkového návrhu aplikace a její architekturu</a:t>
            </a:r>
          </a:p>
          <a:p>
            <a:r>
              <a:rPr lang="cs-CZ" dirty="0"/>
              <a:t>O testování se obvykle stará pověřená osoba – tester</a:t>
            </a:r>
          </a:p>
          <a:p>
            <a:r>
              <a:rPr lang="cs-CZ" dirty="0"/>
              <a:t>Testujeme komunikaci mezi jednotlivými komponentami</a:t>
            </a:r>
          </a:p>
          <a:p>
            <a:pPr lvl="1"/>
            <a:r>
              <a:rPr lang="cs-CZ" dirty="0"/>
              <a:t>Samotné chování komponenty je ošetřeno již v unit testech</a:t>
            </a:r>
          </a:p>
          <a:p>
            <a:r>
              <a:rPr lang="cs-CZ" dirty="0"/>
              <a:t>Vytváření uživatelských scénářů ověřující funkčnost</a:t>
            </a:r>
          </a:p>
          <a:p>
            <a:r>
              <a:rPr lang="cs-CZ" dirty="0"/>
              <a:t>Testování rozhraní aplikace</a:t>
            </a:r>
          </a:p>
          <a:p>
            <a:pPr lvl="1"/>
            <a:r>
              <a:rPr lang="cs-CZ" dirty="0"/>
              <a:t>V případě webových aplikací například API testy</a:t>
            </a:r>
          </a:p>
        </p:txBody>
      </p:sp>
    </p:spTree>
    <p:extLst>
      <p:ext uri="{BB962C8B-B14F-4D97-AF65-F5344CB8AC3E}">
        <p14:creationId xmlns:p14="http://schemas.microsoft.com/office/powerpoint/2010/main" val="262757347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4183</TotalTime>
  <Words>662</Words>
  <Application>Microsoft Office PowerPoint</Application>
  <PresentationFormat>Širokoúhlá obrazovka</PresentationFormat>
  <Paragraphs>104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Fazeta</vt:lpstr>
      <vt:lpstr>Programování</vt:lpstr>
      <vt:lpstr>Chyby v programu</vt:lpstr>
      <vt:lpstr>Ladění programu (debugging)</vt:lpstr>
      <vt:lpstr>Prezentace aplikace PowerPoint</vt:lpstr>
      <vt:lpstr>Testování aplikací</vt:lpstr>
      <vt:lpstr>Proč vůbec testovat?</vt:lpstr>
      <vt:lpstr>Úrovně testování</vt:lpstr>
      <vt:lpstr>Unit testing</vt:lpstr>
      <vt:lpstr>Integrační testování</vt:lpstr>
      <vt:lpstr>Systémové testování</vt:lpstr>
      <vt:lpstr>Akceptační testování</vt:lpstr>
      <vt:lpstr>Údržbové testování</vt:lpstr>
      <vt:lpstr>Test Driven Development - TDD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363</cp:revision>
  <dcterms:created xsi:type="dcterms:W3CDTF">2020-10-25T17:23:37Z</dcterms:created>
  <dcterms:modified xsi:type="dcterms:W3CDTF">2021-06-07T19:50:03Z</dcterms:modified>
</cp:coreProperties>
</file>