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Výrazy a operátory</a:t>
            </a:r>
          </a:p>
          <a:p>
            <a:endParaRPr lang="cs-CZ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C4029E-D4CC-E6C8-8C2E-C0446160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F89E2E-F4B5-92DF-9DD8-DCE19AB0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=  kombinace operandů a operátorů, která se vyhodnocuje na určitou hodnotu nebo výsledek</a:t>
            </a:r>
          </a:p>
          <a:p>
            <a:r>
              <a:rPr lang="cs-CZ" dirty="0"/>
              <a:t>Aritmetické</a:t>
            </a:r>
          </a:p>
          <a:p>
            <a:pPr lvl="1"/>
            <a:r>
              <a:rPr lang="cs-CZ" b="0" i="0" dirty="0">
                <a:solidFill>
                  <a:srgbClr val="0D0D0D"/>
                </a:solidFill>
                <a:effectLst/>
                <a:latin typeface="Söhne"/>
              </a:rPr>
              <a:t>Obsahují aritmetické operátory – sčítání, násobení, modulo, …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Logické</a:t>
            </a:r>
          </a:p>
          <a:p>
            <a:pPr lvl="1"/>
            <a:r>
              <a:rPr lang="cs-CZ" dirty="0">
                <a:solidFill>
                  <a:srgbClr val="0D0D0D"/>
                </a:solidFill>
                <a:latin typeface="Söhne"/>
              </a:rPr>
              <a:t>Obsahují logické operátory – AND, OR, NEGACE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Relační</a:t>
            </a:r>
          </a:p>
          <a:p>
            <a:pPr lvl="1"/>
            <a:r>
              <a:rPr lang="cs-CZ" dirty="0">
                <a:solidFill>
                  <a:srgbClr val="0D0D0D"/>
                </a:solidFill>
                <a:latin typeface="Söhne"/>
              </a:rPr>
              <a:t>Obsahují relační operátory – porovnávání dvou a více hodnot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Podmíněné</a:t>
            </a:r>
          </a:p>
          <a:p>
            <a:pPr lvl="1"/>
            <a:r>
              <a:rPr lang="cs-CZ" dirty="0">
                <a:solidFill>
                  <a:srgbClr val="0D0D0D"/>
                </a:solidFill>
                <a:latin typeface="Söhne"/>
              </a:rPr>
              <a:t>Výrazy používající ternární operátor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Dále máme výrazy na bitové úrovni nebo přiřazovací</a:t>
            </a:r>
          </a:p>
        </p:txBody>
      </p:sp>
    </p:spTree>
    <p:extLst>
      <p:ext uri="{BB962C8B-B14F-4D97-AF65-F5344CB8AC3E}">
        <p14:creationId xmlns:p14="http://schemas.microsoft.com/office/powerpoint/2010/main" val="203548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124CEF-4F38-42DF-BAE2-BF7B795B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017E2D-B32A-B4DD-1EC4-641E8DD8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symbol, který provádí určitou operaci mezi jedním nebo více operandy</a:t>
            </a:r>
          </a:p>
          <a:p>
            <a:r>
              <a:rPr lang="cs-CZ" dirty="0"/>
              <a:t>Dělení operátorů:</a:t>
            </a:r>
          </a:p>
          <a:p>
            <a:r>
              <a:rPr lang="cs-CZ" dirty="0"/>
              <a:t>Podle funkčního použití</a:t>
            </a:r>
          </a:p>
          <a:p>
            <a:pPr lvl="1"/>
            <a:r>
              <a:rPr lang="cs-CZ" dirty="0"/>
              <a:t>Aritmetické, logické, bitové, relační, přiřazovací, podmiňovací</a:t>
            </a:r>
          </a:p>
          <a:p>
            <a:r>
              <a:rPr lang="cs-CZ" dirty="0"/>
              <a:t>Podle počtu potřebných operandů</a:t>
            </a:r>
          </a:p>
          <a:p>
            <a:pPr lvl="1"/>
            <a:r>
              <a:rPr lang="cs-CZ" dirty="0"/>
              <a:t>Unární, Binární, Ternární</a:t>
            </a:r>
          </a:p>
        </p:txBody>
      </p:sp>
    </p:spTree>
    <p:extLst>
      <p:ext uri="{BB962C8B-B14F-4D97-AF65-F5344CB8AC3E}">
        <p14:creationId xmlns:p14="http://schemas.microsoft.com/office/powerpoint/2010/main" val="22240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5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9" name="Isosceles Triangle 28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36DA3C5-25BF-5F71-131D-72BD451A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Výrazy</a:t>
            </a:r>
            <a:r>
              <a:rPr lang="en-US" dirty="0"/>
              <a:t> a </a:t>
            </a:r>
            <a:r>
              <a:rPr lang="en-US" dirty="0" err="1"/>
              <a:t>operátory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A95A6B91-8891-0C02-3AB3-0D9640327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361" y="2160589"/>
            <a:ext cx="29305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/>
              <a:t>Ukázka použití</a:t>
            </a:r>
            <a:endParaRPr lang="en-US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BA9F624B-E5A5-5B8D-961B-6DCF097D9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705" y="609600"/>
            <a:ext cx="5364426" cy="2601747"/>
          </a:xfrm>
          <a:prstGeom prst="rect">
            <a:avLst/>
          </a:prstGeom>
        </p:spPr>
      </p:pic>
      <p:pic>
        <p:nvPicPr>
          <p:cNvPr id="17" name="Zástupný obsah 4">
            <a:extLst>
              <a:ext uri="{FF2B5EF4-FFF2-40B4-BE49-F238E27FC236}">
                <a16:creationId xmlns:a16="http://schemas.microsoft.com/office/drawing/2014/main" id="{A6A70400-A056-B307-3F07-95BACEFEC0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89279" y="3439020"/>
            <a:ext cx="4551280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A9E8BB-DF82-BE1B-36E9-6ECA6252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Priorita operátorů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176BAD-F14D-3474-8735-E9EB8003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/>
              <a:t>V C# mají operátory různou prioritou, což určuje pořadí, ve kterém jsou operace vyhodnocovány v rámci výrazu</a:t>
            </a:r>
          </a:p>
          <a:p>
            <a:r>
              <a:rPr lang="cs-CZ" dirty="0"/>
              <a:t>Standardní prioritní pravidla následují aritmetické zákony</a:t>
            </a:r>
          </a:p>
          <a:p>
            <a:pPr lvl="1"/>
            <a:r>
              <a:rPr lang="cs-CZ" dirty="0"/>
              <a:t>Např.: násobení a dělení má vyšší prioritu než sčítání a odčítání.</a:t>
            </a:r>
          </a:p>
          <a:p>
            <a:r>
              <a:rPr lang="cs-CZ" dirty="0"/>
              <a:t>Pokud je potřeba změnit pořadí vyhodnocování, lze použít závorky pro explicitní určení pořadí operací</a:t>
            </a:r>
          </a:p>
          <a:p>
            <a:r>
              <a:rPr lang="cs-CZ" dirty="0"/>
              <a:t>Pokud mají operátory stejnou priority jsou vyhodnocovány běžným postupem zleva</a:t>
            </a:r>
          </a:p>
          <a:p>
            <a:endParaRPr lang="cs-CZ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541C67D-9B8D-FC76-3B4C-8D0C5CC9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85" y="5070827"/>
            <a:ext cx="6073481" cy="12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CFE6E2E-C488-43F0-4342-B2673072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/>
              <a:t>Líné vyhodnocování výrazů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D71C27-A86B-2588-59F2-71563584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dirty="0">
                <a:latin typeface="Söhne"/>
              </a:rPr>
              <a:t>M</a:t>
            </a:r>
            <a:r>
              <a:rPr lang="cs-CZ" b="0" i="0" dirty="0">
                <a:effectLst/>
                <a:latin typeface="Söhne"/>
              </a:rPr>
              <a:t>echanismus, který určuje, že výraz je vyhodnocen až v případě potřeby</a:t>
            </a:r>
          </a:p>
          <a:p>
            <a:r>
              <a:rPr lang="cs-CZ" b="0" i="0" dirty="0">
                <a:effectLst/>
                <a:latin typeface="Söhne"/>
              </a:rPr>
              <a:t>Pokud je výraz součástí logické podmínky a první část podmínky určuje výsledek, druhá část výrazu nebude vyhodnocena, protože by již neovlivnila výsledek podmínky</a:t>
            </a:r>
          </a:p>
          <a:p>
            <a:r>
              <a:rPr lang="cs-CZ" dirty="0"/>
              <a:t>Zdvojené logické operátory || a &amp;&amp;</a:t>
            </a:r>
          </a:p>
          <a:p>
            <a:r>
              <a:rPr lang="cs-CZ" dirty="0"/>
              <a:t>Při použití samostatného operátoru | nebo &amp; pracujeme na bitové úrovní a nejedná se pak o líné vyhodnocování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DC711B3-48A9-76E7-D056-CBE988D0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045" y="4859037"/>
            <a:ext cx="5962761" cy="17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88A37-BFA4-E533-D1BD-C30D4001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Speciální 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2D4637-5175-F9E9-A682-1C2C3C4D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Lambda funkce =&gt;</a:t>
            </a:r>
          </a:p>
          <a:p>
            <a:pPr marL="0" indent="0">
              <a:buNone/>
            </a:pPr>
            <a:r>
              <a:rPr lang="cs-CZ" dirty="0"/>
              <a:t>Přetypování ()</a:t>
            </a:r>
          </a:p>
          <a:p>
            <a:pPr marL="0" indent="0">
              <a:buNone/>
            </a:pPr>
            <a:r>
              <a:rPr lang="cs-CZ" dirty="0"/>
              <a:t>Řetězení příkazů . </a:t>
            </a:r>
          </a:p>
          <a:p>
            <a:pPr marL="0" indent="0">
              <a:buNone/>
            </a:pPr>
            <a:r>
              <a:rPr lang="cs-CZ"/>
              <a:t>Indexování []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C8DA10A-DDC0-8490-DDFF-E8CC02AA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59" b="-2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9283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824</TotalTime>
  <Words>252</Words>
  <Application>Microsoft Office PowerPoint</Application>
  <PresentationFormat>Širokoúhlá obrazovka</PresentationFormat>
  <Paragraphs>39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Arial</vt:lpstr>
      <vt:lpstr>Calibri</vt:lpstr>
      <vt:lpstr>Söhne</vt:lpstr>
      <vt:lpstr>Trebuchet MS</vt:lpstr>
      <vt:lpstr>Wingdings 3</vt:lpstr>
      <vt:lpstr>Fazeta</vt:lpstr>
      <vt:lpstr>Programování</vt:lpstr>
      <vt:lpstr>Výraz</vt:lpstr>
      <vt:lpstr>Operátory</vt:lpstr>
      <vt:lpstr>Výrazy a operátory</vt:lpstr>
      <vt:lpstr>Priorita operátorů</vt:lpstr>
      <vt:lpstr>Líné vyhodnocování výrazů</vt:lpstr>
      <vt:lpstr>Speciální operátory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63</cp:revision>
  <dcterms:created xsi:type="dcterms:W3CDTF">2022-09-21T15:44:15Z</dcterms:created>
  <dcterms:modified xsi:type="dcterms:W3CDTF">2025-02-03T06:38:49Z</dcterms:modified>
</cp:coreProperties>
</file>