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4" r:id="rId1"/>
    <p:sldMasterId id="2147483686" r:id="rId2"/>
  </p:sldMasterIdLst>
  <p:notesMasterIdLst>
    <p:notesMasterId r:id="rId16"/>
  </p:notesMasterIdLst>
  <p:handoutMasterIdLst>
    <p:handoutMasterId r:id="rId17"/>
  </p:handoutMasterIdLst>
  <p:sldIdLst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ED5"/>
    <a:srgbClr val="344529"/>
    <a:srgbClr val="2B3922"/>
    <a:srgbClr val="2E3722"/>
    <a:srgbClr val="FCF7F1"/>
    <a:srgbClr val="B8D233"/>
    <a:srgbClr val="5CC6D6"/>
    <a:srgbClr val="F8D22F"/>
    <a:srgbClr val="F03F2B"/>
    <a:srgbClr val="3488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283" autoAdjust="0"/>
  </p:normalViewPr>
  <p:slideViewPr>
    <p:cSldViewPr snapToGrid="0">
      <p:cViewPr varScale="1">
        <p:scale>
          <a:sx n="103" d="100"/>
          <a:sy n="103" d="100"/>
        </p:scale>
        <p:origin x="390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DE85DFC-B421-41EA-8DC4-3E39E5C5F29A}" type="datetime1">
              <a:rPr lang="cs-CZ" smtClean="0"/>
              <a:t>30.09.2024</a:t>
            </a:fld>
            <a:endParaRPr lang="en-US" dirty="0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7ACF5E7-ACB0-497B-A8C6-F2E617B46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3396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é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2418210-470A-474B-B6D7-B54736EE8B34}" type="datetime1">
              <a:rPr lang="cs-CZ" smtClean="0"/>
              <a:t>30.09.2024</a:t>
            </a:fld>
            <a:endParaRPr lang="en-US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"/>
              <a:t>Kliknutím můžete upravit styly předlohy textu.</a:t>
            </a:r>
            <a:endParaRPr lang="en-US"/>
          </a:p>
          <a:p>
            <a:pPr lvl="1" rtl="0"/>
            <a:r>
              <a:rPr lang="cs"/>
              <a:t>Druhá úroveň</a:t>
            </a:r>
          </a:p>
          <a:p>
            <a:pPr lvl="2" rtl="0"/>
            <a:r>
              <a:rPr lang="cs"/>
              <a:t>Třetí úroveň</a:t>
            </a:r>
          </a:p>
          <a:p>
            <a:pPr lvl="3" rtl="0"/>
            <a:r>
              <a:rPr lang="cs"/>
              <a:t>Čtvrtá úroveň</a:t>
            </a:r>
          </a:p>
          <a:p>
            <a:pPr lvl="4" rtl="0"/>
            <a:r>
              <a:rPr lang="cs"/>
              <a:t>Pátá úroveň</a:t>
            </a:r>
            <a:endParaRPr lang="en-US"/>
          </a:p>
        </p:txBody>
      </p:sp>
      <p:sp>
        <p:nvSpPr>
          <p:cNvPr id="6" name="Zástupné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7A705E3-E620-489D-9973-6221209A4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8183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2418210-470A-474B-B6D7-B54736EE8B34}" type="datetime1">
              <a:rPr lang="cs-CZ" smtClean="0"/>
              <a:t>30.09.2024</a:t>
            </a:fld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91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2418210-470A-474B-B6D7-B54736EE8B34}" type="datetime1">
              <a:rPr lang="cs-CZ" smtClean="0"/>
              <a:t>30.09.2024</a:t>
            </a:fld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500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2418210-470A-474B-B6D7-B54736EE8B34}" type="datetime1">
              <a:rPr lang="cs-CZ" smtClean="0"/>
              <a:t>30.09.2024</a:t>
            </a:fld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058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2418210-470A-474B-B6D7-B54736EE8B34}" type="datetime1">
              <a:rPr lang="cs-CZ" smtClean="0"/>
              <a:t>30.09.2024</a:t>
            </a:fld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28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2418210-470A-474B-B6D7-B54736EE8B34}" type="datetime1">
              <a:rPr lang="cs-CZ" smtClean="0"/>
              <a:t>30.09.2024</a:t>
            </a:fld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89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2418210-470A-474B-B6D7-B54736EE8B34}" type="datetime1">
              <a:rPr lang="cs-CZ" smtClean="0"/>
              <a:t>30.09.2024</a:t>
            </a:fld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22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datum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E2418210-470A-474B-B6D7-B54736EE8B34}" type="datetime1">
              <a:rPr lang="cs-CZ" smtClean="0"/>
              <a:t>30.09.2024</a:t>
            </a:fld>
            <a:endParaRPr lang="en-US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7A705E3-E620-489D-9973-6221209A4B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92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7A2484-FB66-7118-A68D-E5F2FDDEB5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D725E98-6BDA-0930-92CD-D067AD93E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26ABBAE-2C6F-3806-82DD-5AA046DAC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94ED61-931C-544F-F458-0FB4FA58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E5ABF4D-3E3F-316C-6F50-7C9DA33C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99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90FF88-6287-D73A-09ED-3517D351A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33AA78AB-4636-1F46-D9FD-26F12EE5B3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5CC871C-6F4A-3706-3D8B-BD6C893AA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338BD10B-1EF2-A808-C1F9-CCCEA5B3D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329D710-832B-52AA-F74B-B7C66F1A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126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870C0839-E5D8-2CD8-A733-69AC6EB40A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7269F8F8-52A2-8564-828D-E47AA55CC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7C99E09-2136-04EB-F077-74AA8EB7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58122C4-C4BF-29C7-CD57-3164CDA2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16F905C-E1A2-F747-8C01-DBA86762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963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1EC507-9D48-814A-107D-D98766292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FAAE5CC6-3B37-22EE-A9B0-564E78E30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142D8EA-88F6-ED40-D0B2-E046BE3FD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8D3F6D9-520A-146B-7085-A42808E7E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7ED629F-8CD5-883D-DA2E-BE89415DC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2164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0C1FE6-C93A-1AFA-3A8F-F8083381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68774A0-D418-1512-09FA-845AC39D87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BC7DE20-1314-0F6B-F93C-D562C505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9F1CA4E-5ACD-C4A8-8FEE-77665237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5613BFC-1AEE-6DD3-AEC3-7FC96675E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4490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4542A1-D8AA-BB3D-EF3D-3632D055E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23A41E4-4EC6-F0FB-68A8-CE632EE97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F62271F-7356-D704-D797-3082E32FB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FDC55B6-D597-0372-A060-480B6E9FA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09A5F5B-0D72-FF23-DA21-2687A8817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331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9757834-DB95-1E5D-C3BA-08AC77997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9AC786-3D3E-1C1E-3988-032A910AAD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E5FADE5-EB18-919D-8B8D-B9973D0EBC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8A30B05-F151-4477-5045-F69BBB12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498BE17-3B5B-E0DF-797C-2781477FC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AE135F5-EDC5-E72A-15E1-02810E67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43676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14C29D-44D1-39EA-A232-E795F992C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DD4EF219-1250-F738-BB27-442EB72BD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70E0614C-A5B3-C9E1-35CC-D691DDBE8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121A550F-F034-35D2-3297-5A4A3AAB1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E2391903-6B3E-E525-FA81-56FD53B178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345B073-A24C-1ED4-3F0E-63A4AA715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C41EEC67-C46B-57E4-E853-EAC2FBEA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2BBE66FE-0F4C-85B8-975A-28DCCCC2E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40433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54EFDF-45AE-742A-BE4C-D6FB532E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D4E2C8F-ABD1-E5ED-968D-20B6243D8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D0E2231-CA64-0462-43D2-E1A25E560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A58C5A1-11DD-0192-F4B9-DB19E2B26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82756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385F0434-2684-66CC-CAA4-392449DE1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305EC71A-1D17-3862-6955-526261DFB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13F53B6-AA31-6490-3A95-65370C79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43290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5E0FFD7-90CA-41D8-BC8B-BD7DDD1A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F4C7F5B-A331-C79D-E2A9-2E3FDCB7A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D5081B9-4F93-3126-978D-0942307F2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0929EA8-B0DD-E6AC-AB50-EE85EB5B8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7EFE214-D55E-8392-805B-5DADBCBD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86AE443-7EEB-CE6B-CF3C-0752689C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878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B918C4-6FFA-CE7A-FA95-B40B188B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1EFBED-2C30-EA3B-C9F8-6D17F42D6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0526B5B-A848-39E7-7574-6A69D0548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06B0CBE-4148-52F9-A174-3D89302D8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2437923-F25E-C1CF-302E-42CB1121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308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FC1EBA-9B40-5855-4CA3-98DAA2E0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4D52B9A0-1C86-689A-9602-E3DF533D47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92C8B178-68A7-368E-C852-1F769A17C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06510EF-4C30-D8DA-A1B3-2EF005E5C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F85EDFC3-A28E-DAF7-0CC3-60F52AC8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FB1FC63-031B-9B05-2B8C-F810DEFE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63186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D30D313-12FE-9DBB-FCC7-D25B5CEA4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655FED1B-3AE3-A64F-B0F9-21E2C6C49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95016D4-33E1-6E0C-7990-2B734CC7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97A7216-8A03-3736-9144-221A874F3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3E963BE-D345-7F13-2AB1-17EB9FF25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48222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EAAE7C2-0ED6-EB1C-1EE7-115628D8C6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309289F-8D46-4A14-8202-EBA3EC576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40D15A5-1381-0DE7-7683-5C6C35A8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BAD1621-4317-3B9F-EB0B-28A0879A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F0D44DC-9239-636E-89F9-DD86D28A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314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9F4033D-D5F8-5544-2DDC-A831CE263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206F287-A1CF-71F5-749F-BB1B9FE8F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64DF432-9E7F-1977-1937-044A6E52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17BBDA1-8ED7-D97F-DB52-DB4714BF6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A2F0D1D-8665-5D4F-51D7-1A49F82B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875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317C66-09E9-844B-0CDE-995349A19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02F2CB8-B5F3-C6BD-3FCB-9EA1E0489C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3E445EEA-967F-5654-7A64-0AA478DA00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9B737C54-161D-D72F-5267-BAF8E930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3D08C7D-B71B-0BE1-D20C-6579A77E6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7A14AF9-BEE5-2B81-8FBB-40C4D401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51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ED6CD67-3340-35B7-0969-82208F77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8FFEF99-0234-E16F-4255-00BAFEF6B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E11EEDA-0217-1F7B-48FF-8EA2AE81C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20A7BD12-4539-3D30-4461-B6A2431095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4A2D9FD-22EC-B178-DC6A-908CEAF644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8FE9C73-7BF8-1772-C907-ABD59B1E0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733B99E9-A2C8-347F-6C4A-61F8BBC43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D75FA293-453A-0214-429D-781542F25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24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4575B94-6D7D-64A2-C43D-2D58CE9F5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B1E906B4-853D-9DF3-A954-37D696562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DA2090FD-5905-4C0E-ED6E-B13BE4431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B2DA1BC-487A-4834-7E79-F43195327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111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E9B327B4-F870-EE5D-E54B-00FDEAAA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DB00047B-1D2C-5DED-7E37-137753DC3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D8DA61C-0D90-97B5-C1EE-85352F35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501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05D86E9-DA37-59E6-80DA-91BB74641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1D88884-3118-0EBE-E610-C90637C59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EE5C5AB6-F384-BFC2-A9AB-2CB651D45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85002EB8-69A5-0BAA-02B5-FF421EC0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A48C5CB1-9A66-7185-1128-46BDC8D52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2FB4177-999E-6AC2-333E-B648561F8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29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2C683D-F16A-56E5-8EA7-DE774A9AB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CB140861-A370-E839-471A-6E883EE41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9171168-B427-6BE0-859F-EF2B88207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75E7443-8097-EBCD-BE59-9E295003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9B11E4F-C967-D358-3FEB-F5AD878D9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rtl="0"/>
            <a:endParaRPr lang="en-US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16103B64-0434-0184-3309-29C85248E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29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610284A-0D0B-600B-31A9-B3DA03E45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40B26CE-C857-B46E-5CFC-F469DC1AD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DAD709-6568-8E5C-6636-BE0591DB0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7777A2BE-BF50-8C55-5850-59EC047B71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1275003-68FD-CAE2-7F80-B2080ECA1B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62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3E01B3D-BBE9-18BE-5751-F0C4AD81E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A35EF750-6507-688E-556C-19A2FA9EC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B5722FF-A893-0147-5916-0BE527E27D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3F6865A-3678-F627-C7EA-A3E799EFC6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220F977-B132-398B-EC36-A71368160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00683B-2A95-47FE-BB8F-45BBE6B62DC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8452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370" y="2960716"/>
            <a:ext cx="5631419" cy="2387600"/>
          </a:xfrm>
        </p:spPr>
        <p:txBody>
          <a:bodyPr rtlCol="0" anchor="t">
            <a:normAutofit/>
          </a:bodyPr>
          <a:lstStyle/>
          <a:p>
            <a:pPr algn="l" rtl="0"/>
            <a:r>
              <a:rPr lang="cs" sz="5400" dirty="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3809" y="953037"/>
            <a:ext cx="4036333" cy="1709849"/>
          </a:xfrm>
        </p:spPr>
        <p:txBody>
          <a:bodyPr rtlCol="0" anchor="b">
            <a:normAutofit/>
          </a:bodyPr>
          <a:lstStyle/>
          <a:p>
            <a:pPr algn="l" rtl="0">
              <a:spcAft>
                <a:spcPts val="600"/>
              </a:spcAft>
            </a:pPr>
            <a:r>
              <a:rPr lang="cs" sz="2000" dirty="0"/>
              <a:t>Základní programové konstrukce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Obrázek 5" descr="Logo v detailu&#10;&#10;Automaticky generovaný popis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"/>
          <a:stretch/>
        </p:blipFill>
        <p:spPr>
          <a:xfrm>
            <a:off x="5922492" y="1842232"/>
            <a:ext cx="5536001" cy="311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28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élník 11">
            <a:extLst>
              <a:ext uri="{FF2B5EF4-FFF2-40B4-BE49-F238E27FC236}">
                <a16:creationId xmlns:a16="http://schemas.microsoft.com/office/drawing/2014/main" id="{2CF9DBEA-64DB-4586-D032-385BC104CA07}"/>
              </a:ext>
            </a:extLst>
          </p:cNvPr>
          <p:cNvSpPr/>
          <p:nvPr/>
        </p:nvSpPr>
        <p:spPr>
          <a:xfrm>
            <a:off x="6064625" y="2505075"/>
            <a:ext cx="5565401" cy="3796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cs-CZ" sz="5400" dirty="0"/>
              <a:t>Cyklus s pevným počtem opakování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9AEAFE9C-B203-67A1-8AAA-7338D245A2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cs-CZ" dirty="0"/>
              <a:t>Vývojový diagram</a:t>
            </a:r>
          </a:p>
        </p:txBody>
      </p:sp>
      <p:sp>
        <p:nvSpPr>
          <p:cNvPr id="8" name="Zástupný text 7">
            <a:extLst>
              <a:ext uri="{FF2B5EF4-FFF2-40B4-BE49-F238E27FC236}">
                <a16:creationId xmlns:a16="http://schemas.microsoft.com/office/drawing/2014/main" id="{9B11E3BB-75DF-B3AB-E992-11FCEE1AF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cs-CZ" dirty="0"/>
              <a:t>C#</a:t>
            </a:r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9268AC46-C003-E17C-EB82-408DF536B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10269"/>
            <a:ext cx="5457826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N; i++)</a:t>
            </a:r>
            <a:endParaRPr lang="cs-CZ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  </a:t>
            </a:r>
          </a:p>
          <a:p>
            <a:pPr marL="0" indent="0">
              <a:buNone/>
            </a:pP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cs-CZ" sz="1600" dirty="0">
                <a:solidFill>
                  <a:srgbClr val="008000"/>
                </a:solidFill>
                <a:latin typeface="Consolas" panose="020B0609020204030204" pitchFamily="49" charset="0"/>
              </a:rPr>
              <a:t>// VYKONEJ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cs-CZ" sz="240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00CA8143-15BB-6030-8E23-99AE26FABAF1}"/>
              </a:ext>
            </a:extLst>
          </p:cNvPr>
          <p:cNvSpPr/>
          <p:nvPr/>
        </p:nvSpPr>
        <p:spPr>
          <a:xfrm>
            <a:off x="730491" y="2505074"/>
            <a:ext cx="4809697" cy="3789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48A92B48-637C-77AA-8B20-1D8206766344}"/>
              </a:ext>
            </a:extLst>
          </p:cNvPr>
          <p:cNvSpPr/>
          <p:nvPr/>
        </p:nvSpPr>
        <p:spPr>
          <a:xfrm>
            <a:off x="-497673" y="1795882"/>
            <a:ext cx="12127699" cy="230141"/>
          </a:xfrm>
          <a:prstGeom prst="rect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F8D65509-5C6B-9614-4110-41DA1C35B508}"/>
              </a:ext>
            </a:extLst>
          </p:cNvPr>
          <p:cNvSpPr/>
          <p:nvPr/>
        </p:nvSpPr>
        <p:spPr>
          <a:xfrm>
            <a:off x="11703143" y="1795882"/>
            <a:ext cx="641257" cy="230141"/>
          </a:xfrm>
          <a:prstGeom prst="rect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CEAC1105-5119-B27E-251D-B39D556193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pic>
        <p:nvPicPr>
          <p:cNvPr id="3" name="Zástupný obsah 8">
            <a:extLst>
              <a:ext uri="{FF2B5EF4-FFF2-40B4-BE49-F238E27FC236}">
                <a16:creationId xmlns:a16="http://schemas.microsoft.com/office/drawing/2014/main" id="{AB1E5F41-FBE1-C0CE-D530-05B4E39B9B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3214" y="2938088"/>
            <a:ext cx="3524250" cy="3028950"/>
          </a:xfrm>
          <a:prstGeom prst="rect">
            <a:avLst/>
          </a:prstGeom>
        </p:spPr>
      </p:pic>
      <p:sp>
        <p:nvSpPr>
          <p:cNvPr id="10" name="Bublinový popisek: se šipkou dolů 9">
            <a:extLst>
              <a:ext uri="{FF2B5EF4-FFF2-40B4-BE49-F238E27FC236}">
                <a16:creationId xmlns:a16="http://schemas.microsoft.com/office/drawing/2014/main" id="{70B6ED33-38F1-4863-7A49-2CCF3BA022D6}"/>
              </a:ext>
            </a:extLst>
          </p:cNvPr>
          <p:cNvSpPr/>
          <p:nvPr/>
        </p:nvSpPr>
        <p:spPr>
          <a:xfrm>
            <a:off x="6096000" y="2555266"/>
            <a:ext cx="2357718" cy="1138193"/>
          </a:xfrm>
          <a:prstGeom prst="downArrowCallout">
            <a:avLst>
              <a:gd name="adj1" fmla="val 12398"/>
              <a:gd name="adj2" fmla="val 16336"/>
              <a:gd name="adj3" fmla="val 18699"/>
              <a:gd name="adj4" fmla="val 7206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Deklarace a inicializace řídící proměnné</a:t>
            </a:r>
          </a:p>
        </p:txBody>
      </p:sp>
      <p:sp>
        <p:nvSpPr>
          <p:cNvPr id="16" name="Bublinový popisek: se šipkou nahoru 15">
            <a:extLst>
              <a:ext uri="{FF2B5EF4-FFF2-40B4-BE49-F238E27FC236}">
                <a16:creationId xmlns:a16="http://schemas.microsoft.com/office/drawing/2014/main" id="{76005504-F951-BCD9-3DC9-6FA2D454F9AD}"/>
              </a:ext>
            </a:extLst>
          </p:cNvPr>
          <p:cNvSpPr/>
          <p:nvPr/>
        </p:nvSpPr>
        <p:spPr>
          <a:xfrm>
            <a:off x="7059707" y="3942390"/>
            <a:ext cx="2357718" cy="1051767"/>
          </a:xfrm>
          <a:prstGeom prst="up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Podmínka vztažená k řídící proměnné</a:t>
            </a:r>
          </a:p>
        </p:txBody>
      </p:sp>
      <p:sp>
        <p:nvSpPr>
          <p:cNvPr id="17" name="Bublinový popisek: se šipkou doleva 16">
            <a:extLst>
              <a:ext uri="{FF2B5EF4-FFF2-40B4-BE49-F238E27FC236}">
                <a16:creationId xmlns:a16="http://schemas.microsoft.com/office/drawing/2014/main" id="{73F58310-22B2-E41E-08D2-C31FC32C0ED7}"/>
              </a:ext>
            </a:extLst>
          </p:cNvPr>
          <p:cNvSpPr/>
          <p:nvPr/>
        </p:nvSpPr>
        <p:spPr>
          <a:xfrm>
            <a:off x="9341225" y="2938088"/>
            <a:ext cx="1846728" cy="1698650"/>
          </a:xfrm>
          <a:prstGeom prst="leftArrowCallout">
            <a:avLst>
              <a:gd name="adj1" fmla="val 17457"/>
              <a:gd name="adj2" fmla="val 16702"/>
              <a:gd name="adj3" fmla="val 12176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Editace řídící proměnné</a:t>
            </a:r>
          </a:p>
        </p:txBody>
      </p:sp>
    </p:spTree>
    <p:extLst>
      <p:ext uri="{BB962C8B-B14F-4D97-AF65-F5344CB8AC3E}">
        <p14:creationId xmlns:p14="http://schemas.microsoft.com/office/powerpoint/2010/main" val="2141335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 fontScale="90000"/>
          </a:bodyPr>
          <a:lstStyle/>
          <a:p>
            <a:r>
              <a:rPr lang="cs-CZ" sz="4400" dirty="0"/>
              <a:t>Čtení kódu a pochopení jeho funkcionality</a:t>
            </a:r>
            <a:endParaRPr lang="cs-CZ" sz="5400" dirty="0"/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D6F9B5-A402-19B6-202E-091D8C30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fontScale="92500" lnSpcReduction="10000"/>
          </a:bodyPr>
          <a:lstStyle/>
          <a:p>
            <a:r>
              <a:rPr lang="cs-CZ" sz="2400" dirty="0"/>
              <a:t>Program v ideálním případě kopíruje navržený diagram včetně deklarace proměnných</a:t>
            </a:r>
          </a:p>
          <a:p>
            <a:pPr lvl="1"/>
            <a:r>
              <a:rPr lang="cs-CZ" sz="2000" dirty="0"/>
              <a:t>Některé proměnné (obvykle dočasné) se deklarují až v průběhu programu</a:t>
            </a:r>
          </a:p>
          <a:p>
            <a:pPr lvl="1"/>
            <a:r>
              <a:rPr lang="cs-CZ" sz="2000" dirty="0"/>
              <a:t>Proměnnou lze používat až od řádku, kdy byla deklarována (platnost pouze pro daný blok)</a:t>
            </a:r>
          </a:p>
          <a:p>
            <a:r>
              <a:rPr lang="cs-CZ" sz="2400" dirty="0"/>
              <a:t>Každý řádek kódu tak odpovídá nějaké části diagramu</a:t>
            </a:r>
          </a:p>
          <a:p>
            <a:r>
              <a:rPr lang="cs-CZ" sz="2400" dirty="0"/>
              <a:t>Prozatím se setkáváme z programy, které načtou vstupní hodnoty, zpracují je a následně nás informují o výsledku</a:t>
            </a:r>
          </a:p>
          <a:p>
            <a:r>
              <a:rPr lang="cs-CZ" sz="2400" dirty="0"/>
              <a:t>Velká část aplikací používaných v praxi se chová stejně</a:t>
            </a:r>
          </a:p>
          <a:p>
            <a:r>
              <a:rPr lang="cs-CZ" sz="2400" dirty="0"/>
              <a:t>Pokud si nejste jisti, co se v danou chvíli v kódu odehrává načrtněte si současný stav případně jej zkuste zapsat pomocí diagramu</a:t>
            </a:r>
          </a:p>
          <a:p>
            <a:endParaRPr lang="cs-CZ" sz="220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09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4400" dirty="0"/>
              <a:t>Modifikátory běhu programu</a:t>
            </a:r>
            <a:endParaRPr lang="cs-CZ" sz="5400" dirty="0"/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D6F9B5-A402-19B6-202E-091D8C30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 fontScale="92500"/>
          </a:bodyPr>
          <a:lstStyle/>
          <a:p>
            <a:r>
              <a:rPr lang="cs-CZ" b="1" dirty="0" err="1"/>
              <a:t>Brake</a:t>
            </a:r>
            <a:r>
              <a:rPr lang="cs-CZ" dirty="0"/>
              <a:t>,</a:t>
            </a:r>
            <a:r>
              <a:rPr lang="cs-CZ" b="1" dirty="0"/>
              <a:t> </a:t>
            </a:r>
            <a:r>
              <a:rPr lang="cs-CZ" b="1" dirty="0" err="1"/>
              <a:t>Continue</a:t>
            </a:r>
            <a:r>
              <a:rPr lang="cs-CZ" dirty="0"/>
              <a:t>, </a:t>
            </a:r>
            <a:r>
              <a:rPr lang="cs-CZ" b="1" dirty="0"/>
              <a:t>Return</a:t>
            </a:r>
          </a:p>
          <a:p>
            <a:r>
              <a:rPr lang="cs-CZ" dirty="0"/>
              <a:t>Při dosažení příkazu </a:t>
            </a:r>
            <a:r>
              <a:rPr lang="cs-CZ" b="1" dirty="0" err="1"/>
              <a:t>brake</a:t>
            </a:r>
            <a:r>
              <a:rPr lang="cs-CZ" b="1" dirty="0"/>
              <a:t>; </a:t>
            </a:r>
            <a:r>
              <a:rPr lang="cs-CZ" dirty="0"/>
              <a:t>je ukončena obsluha kódu v konkrétním bloku a pokračuje se až za blokem</a:t>
            </a:r>
          </a:p>
          <a:p>
            <a:r>
              <a:rPr lang="cs-CZ" dirty="0"/>
              <a:t>Při dosažení příkazu </a:t>
            </a:r>
            <a:r>
              <a:rPr lang="cs-CZ" b="1" dirty="0" err="1"/>
              <a:t>continue</a:t>
            </a:r>
            <a:r>
              <a:rPr lang="cs-CZ" b="1" dirty="0"/>
              <a:t>; </a:t>
            </a:r>
            <a:r>
              <a:rPr lang="cs-CZ" dirty="0"/>
              <a:t>je přeskočen zbytek kódu v bloku a pokračuje se v následující iteraci</a:t>
            </a:r>
          </a:p>
          <a:p>
            <a:pPr lvl="1"/>
            <a:r>
              <a:rPr lang="cs-CZ" dirty="0" err="1"/>
              <a:t>Continue</a:t>
            </a:r>
            <a:r>
              <a:rPr lang="cs-CZ" dirty="0"/>
              <a:t> se nejčastěji objevují právě v cyklech</a:t>
            </a:r>
          </a:p>
          <a:p>
            <a:r>
              <a:rPr lang="cs-CZ" dirty="0"/>
              <a:t>Při dosažení příkazu </a:t>
            </a:r>
            <a:r>
              <a:rPr lang="cs-CZ" b="1" dirty="0"/>
              <a:t>return;</a:t>
            </a:r>
            <a:r>
              <a:rPr lang="cs-CZ" dirty="0"/>
              <a:t> je běh programu vrácen na vyšší úroveň</a:t>
            </a:r>
          </a:p>
          <a:p>
            <a:pPr lvl="1"/>
            <a:r>
              <a:rPr lang="cs-CZ" dirty="0"/>
              <a:t>Obvykle je použit ve funkcích, ve kterých chceme vrátit výsledek</a:t>
            </a:r>
          </a:p>
          <a:p>
            <a:endParaRPr lang="cs-CZ" sz="220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5" name="Ovál 4">
            <a:extLst>
              <a:ext uri="{FF2B5EF4-FFF2-40B4-BE49-F238E27FC236}">
                <a16:creationId xmlns:a16="http://schemas.microsoft.com/office/drawing/2014/main" id="{C08ADDD2-B753-1AA4-DF6C-C49FE7528125}"/>
              </a:ext>
            </a:extLst>
          </p:cNvPr>
          <p:cNvSpPr/>
          <p:nvPr/>
        </p:nvSpPr>
        <p:spPr>
          <a:xfrm rot="10800000" flipV="1">
            <a:off x="10195173" y="538011"/>
            <a:ext cx="1259420" cy="125942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6000" b="1" dirty="0"/>
              <a:t>!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2320440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9C1F4C4-2EF7-F69C-088F-528CABFE7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Čtení</a:t>
            </a:r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kódu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8723813C-6C3D-618D-1A71-5C6358755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9617" y="666728"/>
            <a:ext cx="5501750" cy="5465791"/>
          </a:xfrm>
          <a:prstGeom prst="rect">
            <a:avLst/>
          </a:prstGeom>
        </p:spPr>
      </p:pic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7E59FB7-0511-07B3-CEB2-465D89994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18717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4B7E4EF-A1BD-40F4-AB7B-04F084DD991D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Mrak 5">
            <a:extLst>
              <a:ext uri="{FF2B5EF4-FFF2-40B4-BE49-F238E27FC236}">
                <a16:creationId xmlns:a16="http://schemas.microsoft.com/office/drawing/2014/main" id="{372E2A2D-D592-CB7F-C472-238443B7E087}"/>
              </a:ext>
            </a:extLst>
          </p:cNvPr>
          <p:cNvSpPr/>
          <p:nvPr/>
        </p:nvSpPr>
        <p:spPr>
          <a:xfrm>
            <a:off x="6596108" y="5558370"/>
            <a:ext cx="4845259" cy="1015464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Co provádí následující kód?</a:t>
            </a:r>
          </a:p>
        </p:txBody>
      </p:sp>
    </p:spTree>
    <p:extLst>
      <p:ext uri="{BB962C8B-B14F-4D97-AF65-F5344CB8AC3E}">
        <p14:creationId xmlns:p14="http://schemas.microsoft.com/office/powerpoint/2010/main" val="386680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 dirty="0"/>
              <a:t>Algoritmizace - opakování</a:t>
            </a:r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D6F9B5-A402-19B6-202E-091D8C30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cs-CZ" sz="1300" b="1" dirty="0"/>
              <a:t>Formulace problému</a:t>
            </a:r>
          </a:p>
          <a:p>
            <a:pPr lvl="1"/>
            <a:r>
              <a:rPr lang="cs-CZ" sz="1300" dirty="0"/>
              <a:t>Formulace požadavků, určení vstupů/výstupu a požadavků na přesnost </a:t>
            </a:r>
          </a:p>
          <a:p>
            <a:r>
              <a:rPr lang="cs-CZ" sz="1300" b="1" dirty="0"/>
              <a:t>Analýza úlohy </a:t>
            </a:r>
          </a:p>
          <a:p>
            <a:pPr lvl="1"/>
            <a:r>
              <a:rPr lang="cs-CZ" sz="1300" dirty="0"/>
              <a:t>Ověření řešitelnosti a počtu řešení dle zadaných vstupů</a:t>
            </a:r>
          </a:p>
          <a:p>
            <a:r>
              <a:rPr lang="cs-CZ" sz="1300" b="1" dirty="0"/>
              <a:t>Vytvoření algoritmu</a:t>
            </a:r>
          </a:p>
          <a:p>
            <a:pPr lvl="1"/>
            <a:r>
              <a:rPr lang="cs-CZ" sz="1300" dirty="0"/>
              <a:t>Sestavení sledu operací, které vedou k požadovanému výsledku</a:t>
            </a:r>
          </a:p>
          <a:p>
            <a:r>
              <a:rPr lang="cs-CZ" sz="1300" b="1" dirty="0"/>
              <a:t>Sestavení programu </a:t>
            </a:r>
          </a:p>
          <a:p>
            <a:pPr lvl="1"/>
            <a:r>
              <a:rPr lang="cs-CZ" sz="1300" dirty="0"/>
              <a:t>Vytvoření zdrojového kódu v příslušném programovacím jazyce</a:t>
            </a:r>
          </a:p>
          <a:p>
            <a:r>
              <a:rPr lang="cs-CZ" sz="1300" b="1" dirty="0"/>
              <a:t>Ladění algoritmu</a:t>
            </a:r>
          </a:p>
          <a:p>
            <a:pPr lvl="1"/>
            <a:r>
              <a:rPr lang="cs-CZ" sz="1300" dirty="0"/>
              <a:t>Odstraňování logických a syntaktických chyb v programu</a:t>
            </a:r>
          </a:p>
          <a:p>
            <a:endParaRPr lang="cs-CZ" sz="220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5" name="Šipka: doleva 4">
            <a:extLst>
              <a:ext uri="{FF2B5EF4-FFF2-40B4-BE49-F238E27FC236}">
                <a16:creationId xmlns:a16="http://schemas.microsoft.com/office/drawing/2014/main" id="{8E7C73B7-EB69-58D8-9EAE-861F0D2C8FC0}"/>
              </a:ext>
            </a:extLst>
          </p:cNvPr>
          <p:cNvSpPr/>
          <p:nvPr/>
        </p:nvSpPr>
        <p:spPr>
          <a:xfrm>
            <a:off x="6758994" y="4223273"/>
            <a:ext cx="3106656" cy="103990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/>
              <a:t>IMPLEMENTACE</a:t>
            </a:r>
          </a:p>
        </p:txBody>
      </p:sp>
    </p:spTree>
    <p:extLst>
      <p:ext uri="{BB962C8B-B14F-4D97-AF65-F5344CB8AC3E}">
        <p14:creationId xmlns:p14="http://schemas.microsoft.com/office/powerpoint/2010/main" val="147873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cs-CZ" sz="5400" dirty="0"/>
              <a:t>Převedení diagramu na kód</a:t>
            </a:r>
          </a:p>
        </p:txBody>
      </p:sp>
      <p:grpSp>
        <p:nvGrpSpPr>
          <p:cNvPr id="21" name="Group 10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D6F9B5-A402-19B6-202E-091D8C303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cs-CZ" sz="2400" dirty="0"/>
              <a:t>Jazyk C# je imperativní (přikazovací) programovací jazyk</a:t>
            </a:r>
          </a:p>
          <a:p>
            <a:pPr lvl="1"/>
            <a:r>
              <a:rPr lang="cs-CZ" sz="1400" dirty="0"/>
              <a:t>Vykonává instrukce, které mu jsou zadány</a:t>
            </a:r>
          </a:p>
          <a:p>
            <a:r>
              <a:rPr lang="cs-CZ" sz="2400" dirty="0"/>
              <a:t>Sled vykonávaných kroků odpovídá algoritmu znázorněné ve vývojovém diagramu (VD)</a:t>
            </a:r>
          </a:p>
          <a:p>
            <a:r>
              <a:rPr lang="cs-CZ" sz="2400" dirty="0"/>
              <a:t>Pořadí jednotlivých operací VD 	         pořadí instrukcí ve zdrojovém kódu</a:t>
            </a:r>
          </a:p>
          <a:p>
            <a:r>
              <a:rPr lang="cs-CZ" sz="2400" dirty="0"/>
              <a:t>Jednotlivé symboly VD odpovídají konkrétním programovacím konstrukcím</a:t>
            </a:r>
          </a:p>
          <a:p>
            <a:endParaRPr lang="cs-CZ" sz="220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6" name="Šipka: obousměrná vodorovná 5">
            <a:extLst>
              <a:ext uri="{FF2B5EF4-FFF2-40B4-BE49-F238E27FC236}">
                <a16:creationId xmlns:a16="http://schemas.microsoft.com/office/drawing/2014/main" id="{0BF472F9-ACC4-0C6C-370A-FE77A72B7F27}"/>
              </a:ext>
            </a:extLst>
          </p:cNvPr>
          <p:cNvSpPr/>
          <p:nvPr/>
        </p:nvSpPr>
        <p:spPr>
          <a:xfrm>
            <a:off x="5279059" y="4508383"/>
            <a:ext cx="539035" cy="24411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0253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élník 11">
            <a:extLst>
              <a:ext uri="{FF2B5EF4-FFF2-40B4-BE49-F238E27FC236}">
                <a16:creationId xmlns:a16="http://schemas.microsoft.com/office/drawing/2014/main" id="{2CF9DBEA-64DB-4586-D032-385BC104CA07}"/>
              </a:ext>
            </a:extLst>
          </p:cNvPr>
          <p:cNvSpPr/>
          <p:nvPr/>
        </p:nvSpPr>
        <p:spPr>
          <a:xfrm>
            <a:off x="6064625" y="2505075"/>
            <a:ext cx="5565401" cy="3796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cs-CZ" sz="5400" dirty="0"/>
              <a:t>Programový blok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9AEAFE9C-B203-67A1-8AAA-7338D245A2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cs-CZ" dirty="0"/>
              <a:t>Vývojový diagram</a:t>
            </a:r>
          </a:p>
        </p:txBody>
      </p:sp>
      <p:sp>
        <p:nvSpPr>
          <p:cNvPr id="8" name="Zástupný text 7">
            <a:extLst>
              <a:ext uri="{FF2B5EF4-FFF2-40B4-BE49-F238E27FC236}">
                <a16:creationId xmlns:a16="http://schemas.microsoft.com/office/drawing/2014/main" id="{9B11E3BB-75DF-B3AB-E992-11FCEE1AF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cs-CZ" dirty="0"/>
              <a:t>C#</a:t>
            </a:r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9268AC46-C003-E17C-EB82-408DF536B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10269"/>
            <a:ext cx="5183188" cy="3684588"/>
          </a:xfrm>
        </p:spPr>
        <p:txBody>
          <a:bodyPr/>
          <a:lstStyle/>
          <a:p>
            <a:pPr marL="0" indent="0">
              <a:buNone/>
            </a:pP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{                </a:t>
            </a:r>
          </a:p>
          <a:p>
            <a:pPr marL="0" indent="0">
              <a:buNone/>
            </a:pPr>
            <a:r>
              <a:rPr lang="cs-CZ" sz="2800" dirty="0">
                <a:solidFill>
                  <a:srgbClr val="008000"/>
                </a:solidFill>
                <a:latin typeface="Consolas" panose="020B0609020204030204" pitchFamily="49" charset="0"/>
              </a:rPr>
              <a:t>	// VYKONEJ</a:t>
            </a:r>
            <a:endParaRPr lang="cs-CZ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  <a:p>
            <a:r>
              <a:rPr lang="cs-CZ" sz="2400" dirty="0"/>
              <a:t>Složené závorky ohraničují daný blok kódu / tělo funkce</a:t>
            </a:r>
          </a:p>
          <a:p>
            <a:r>
              <a:rPr lang="cs-CZ" sz="2400" dirty="0"/>
              <a:t>Proměnné deklarované uvnitř bloku, nejsou přístupné mimo blok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4</a:t>
            </a:fld>
            <a:endParaRPr lang="en-US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00CA8143-15BB-6030-8E23-99AE26FABAF1}"/>
              </a:ext>
            </a:extLst>
          </p:cNvPr>
          <p:cNvSpPr/>
          <p:nvPr/>
        </p:nvSpPr>
        <p:spPr>
          <a:xfrm>
            <a:off x="730491" y="2505074"/>
            <a:ext cx="4809697" cy="3789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pic>
        <p:nvPicPr>
          <p:cNvPr id="10" name="Zástupný obsah 16">
            <a:extLst>
              <a:ext uri="{FF2B5EF4-FFF2-40B4-BE49-F238E27FC236}">
                <a16:creationId xmlns:a16="http://schemas.microsoft.com/office/drawing/2014/main" id="{84403477-5399-D4AF-8FB1-E68AF499B3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920901" y="3576638"/>
            <a:ext cx="2428875" cy="1552575"/>
          </a:xfrm>
        </p:spPr>
      </p:pic>
      <p:sp>
        <p:nvSpPr>
          <p:cNvPr id="13" name="Obdélník 12">
            <a:extLst>
              <a:ext uri="{FF2B5EF4-FFF2-40B4-BE49-F238E27FC236}">
                <a16:creationId xmlns:a16="http://schemas.microsoft.com/office/drawing/2014/main" id="{48A92B48-637C-77AA-8B20-1D8206766344}"/>
              </a:ext>
            </a:extLst>
          </p:cNvPr>
          <p:cNvSpPr/>
          <p:nvPr/>
        </p:nvSpPr>
        <p:spPr>
          <a:xfrm>
            <a:off x="-497673" y="1795882"/>
            <a:ext cx="12127699" cy="230141"/>
          </a:xfrm>
          <a:prstGeom prst="rect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F8D65509-5C6B-9614-4110-41DA1C35B508}"/>
              </a:ext>
            </a:extLst>
          </p:cNvPr>
          <p:cNvSpPr/>
          <p:nvPr/>
        </p:nvSpPr>
        <p:spPr>
          <a:xfrm>
            <a:off x="11703143" y="1795882"/>
            <a:ext cx="641257" cy="230141"/>
          </a:xfrm>
          <a:prstGeom prst="rect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101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élník 11">
            <a:extLst>
              <a:ext uri="{FF2B5EF4-FFF2-40B4-BE49-F238E27FC236}">
                <a16:creationId xmlns:a16="http://schemas.microsoft.com/office/drawing/2014/main" id="{2CF9DBEA-64DB-4586-D032-385BC104CA07}"/>
              </a:ext>
            </a:extLst>
          </p:cNvPr>
          <p:cNvSpPr/>
          <p:nvPr/>
        </p:nvSpPr>
        <p:spPr>
          <a:xfrm>
            <a:off x="6064625" y="2505075"/>
            <a:ext cx="5565401" cy="3796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cs-CZ" sz="5400" dirty="0"/>
              <a:t>Vstupní operace – čtení z konzole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9AEAFE9C-B203-67A1-8AAA-7338D245A2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cs-CZ" dirty="0"/>
              <a:t>Vývojový diagram</a:t>
            </a:r>
          </a:p>
        </p:txBody>
      </p:sp>
      <p:sp>
        <p:nvSpPr>
          <p:cNvPr id="8" name="Zástupný text 7">
            <a:extLst>
              <a:ext uri="{FF2B5EF4-FFF2-40B4-BE49-F238E27FC236}">
                <a16:creationId xmlns:a16="http://schemas.microsoft.com/office/drawing/2014/main" id="{9B11E3BB-75DF-B3AB-E992-11FCEE1AF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cs-CZ" dirty="0"/>
              <a:t>C#</a:t>
            </a:r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9268AC46-C003-E17C-EB82-408DF536B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10269"/>
            <a:ext cx="5457826" cy="3684588"/>
          </a:xfrm>
        </p:spPr>
        <p:txBody>
          <a:bodyPr>
            <a:normAutofit/>
          </a:bodyPr>
          <a:lstStyle/>
          <a:p>
            <a:r>
              <a:rPr lang="cs-CZ" sz="2400" dirty="0"/>
              <a:t>Deklarace proměnných</a:t>
            </a:r>
          </a:p>
          <a:p>
            <a:pPr marL="0" indent="0">
              <a:buNone/>
            </a:pP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a, b, c;</a:t>
            </a:r>
            <a:b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/>
              <a:t>Přiřazení a přetypování načtených hodnot</a:t>
            </a:r>
            <a:br>
              <a:rPr lang="cs-CZ" sz="2400" dirty="0"/>
            </a:b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a =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pPr marL="0" indent="0">
              <a:buNone/>
            </a:pP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b = 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</a:p>
          <a:p>
            <a:pPr marL="0" indent="0">
              <a:buNone/>
            </a:pP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c = </a:t>
            </a:r>
            <a:r>
              <a:rPr lang="it-IT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it-IT" sz="1600" dirty="0">
                <a:solidFill>
                  <a:srgbClr val="000000"/>
                </a:solidFill>
                <a:latin typeface="Consolas" panose="020B0609020204030204" pitchFamily="49" charset="0"/>
              </a:rPr>
              <a:t>.Parse(Console.ReadLine());</a:t>
            </a:r>
            <a:endParaRPr lang="cs-CZ" sz="1600" dirty="0"/>
          </a:p>
          <a:p>
            <a:endParaRPr lang="cs-CZ" sz="240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00CA8143-15BB-6030-8E23-99AE26FABAF1}"/>
              </a:ext>
            </a:extLst>
          </p:cNvPr>
          <p:cNvSpPr/>
          <p:nvPr/>
        </p:nvSpPr>
        <p:spPr>
          <a:xfrm>
            <a:off x="730491" y="2505074"/>
            <a:ext cx="4809697" cy="3789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48A92B48-637C-77AA-8B20-1D8206766344}"/>
              </a:ext>
            </a:extLst>
          </p:cNvPr>
          <p:cNvSpPr/>
          <p:nvPr/>
        </p:nvSpPr>
        <p:spPr>
          <a:xfrm>
            <a:off x="-497673" y="1795882"/>
            <a:ext cx="12127699" cy="230141"/>
          </a:xfrm>
          <a:prstGeom prst="rect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F8D65509-5C6B-9614-4110-41DA1C35B508}"/>
              </a:ext>
            </a:extLst>
          </p:cNvPr>
          <p:cNvSpPr/>
          <p:nvPr/>
        </p:nvSpPr>
        <p:spPr>
          <a:xfrm>
            <a:off x="11703143" y="1795882"/>
            <a:ext cx="641257" cy="230141"/>
          </a:xfrm>
          <a:prstGeom prst="rect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CEAC1105-5119-B27E-251D-B39D556193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Budeme načítat čísla</a:t>
            </a:r>
          </a:p>
        </p:txBody>
      </p:sp>
      <p:pic>
        <p:nvPicPr>
          <p:cNvPr id="7" name="Zástupný obsah 7">
            <a:extLst>
              <a:ext uri="{FF2B5EF4-FFF2-40B4-BE49-F238E27FC236}">
                <a16:creationId xmlns:a16="http://schemas.microsoft.com/office/drawing/2014/main" id="{08CA166C-9BFD-0E0A-7AF5-ED0E2B520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404" y="2996615"/>
            <a:ext cx="4179870" cy="140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217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élník 11">
            <a:extLst>
              <a:ext uri="{FF2B5EF4-FFF2-40B4-BE49-F238E27FC236}">
                <a16:creationId xmlns:a16="http://schemas.microsoft.com/office/drawing/2014/main" id="{2CF9DBEA-64DB-4586-D032-385BC104CA07}"/>
              </a:ext>
            </a:extLst>
          </p:cNvPr>
          <p:cNvSpPr/>
          <p:nvPr/>
        </p:nvSpPr>
        <p:spPr>
          <a:xfrm>
            <a:off x="6064625" y="2505075"/>
            <a:ext cx="5565401" cy="3796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cs-CZ" sz="5400" dirty="0"/>
              <a:t>Výstupní operace – výpis do konzole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9AEAFE9C-B203-67A1-8AAA-7338D245A2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cs-CZ" dirty="0"/>
              <a:t>Vývojový diagram</a:t>
            </a:r>
          </a:p>
        </p:txBody>
      </p:sp>
      <p:sp>
        <p:nvSpPr>
          <p:cNvPr id="8" name="Zástupný text 7">
            <a:extLst>
              <a:ext uri="{FF2B5EF4-FFF2-40B4-BE49-F238E27FC236}">
                <a16:creationId xmlns:a16="http://schemas.microsoft.com/office/drawing/2014/main" id="{9B11E3BB-75DF-B3AB-E992-11FCEE1AF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cs-CZ" dirty="0"/>
              <a:t>C#</a:t>
            </a:r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9268AC46-C003-E17C-EB82-408DF536B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10269"/>
            <a:ext cx="5457826" cy="3684588"/>
          </a:xfrm>
        </p:spPr>
        <p:txBody>
          <a:bodyPr>
            <a:normAutofit/>
          </a:bodyPr>
          <a:lstStyle/>
          <a:p>
            <a:r>
              <a:rPr lang="cs-CZ" sz="2400" dirty="0"/>
              <a:t>Postupný výpis proměnných</a:t>
            </a:r>
            <a:br>
              <a:rPr lang="cs-CZ" sz="2400" dirty="0"/>
            </a:br>
            <a:endParaRPr lang="cs-CZ" sz="2400" dirty="0"/>
          </a:p>
          <a:p>
            <a:pPr marL="0" indent="0">
              <a:buNone/>
            </a:pPr>
            <a:r>
              <a:rPr lang="it-IT" sz="1600" dirty="0">
                <a:solidFill>
                  <a:srgbClr val="0F9ED5"/>
                </a:solidFill>
                <a:latin typeface="Consolas" panose="020B0609020204030204" pitchFamily="49" charset="0"/>
              </a:rPr>
              <a:t>Console</a:t>
            </a:r>
            <a:r>
              <a:rPr lang="it-IT" sz="1600" dirty="0">
                <a:latin typeface="Consolas" panose="020B0609020204030204" pitchFamily="49" charset="0"/>
              </a:rPr>
              <a:t>.WriteLine(a);</a:t>
            </a:r>
          </a:p>
          <a:p>
            <a:pPr marL="0" indent="0">
              <a:buNone/>
            </a:pPr>
            <a:r>
              <a:rPr lang="it-IT" sz="1600" dirty="0">
                <a:solidFill>
                  <a:srgbClr val="0F9ED5"/>
                </a:solidFill>
                <a:latin typeface="Consolas" panose="020B0609020204030204" pitchFamily="49" charset="0"/>
              </a:rPr>
              <a:t>Console</a:t>
            </a:r>
            <a:r>
              <a:rPr lang="it-IT" sz="1600" dirty="0">
                <a:latin typeface="Consolas" panose="020B0609020204030204" pitchFamily="49" charset="0"/>
              </a:rPr>
              <a:t>.WriteLine(b);</a:t>
            </a:r>
          </a:p>
          <a:p>
            <a:pPr marL="0" indent="0">
              <a:buNone/>
            </a:pPr>
            <a:r>
              <a:rPr lang="it-IT" sz="1600" dirty="0">
                <a:solidFill>
                  <a:srgbClr val="0F9ED5"/>
                </a:solidFill>
                <a:latin typeface="Consolas" panose="020B0609020204030204" pitchFamily="49" charset="0"/>
              </a:rPr>
              <a:t>Console</a:t>
            </a:r>
            <a:r>
              <a:rPr lang="it-IT" sz="1600" dirty="0">
                <a:latin typeface="Consolas" panose="020B0609020204030204" pitchFamily="49" charset="0"/>
              </a:rPr>
              <a:t>.WriteLine(c);</a:t>
            </a:r>
          </a:p>
          <a:p>
            <a:pPr marL="0" indent="0">
              <a:buNone/>
            </a:pP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/>
              <a:t>Vypsání s formátovaným řetězcem</a:t>
            </a:r>
            <a:br>
              <a:rPr lang="cs-CZ" sz="2400" dirty="0"/>
            </a:b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600" dirty="0" err="1">
                <a:solidFill>
                  <a:srgbClr val="0F9ED5"/>
                </a:solidFill>
                <a:latin typeface="Consolas" panose="020B0609020204030204" pitchFamily="49" charset="0"/>
              </a:rPr>
              <a:t>Console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($“{a}, {b}, {c}“);</a:t>
            </a:r>
            <a:endParaRPr lang="cs-CZ" sz="180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00CA8143-15BB-6030-8E23-99AE26FABAF1}"/>
              </a:ext>
            </a:extLst>
          </p:cNvPr>
          <p:cNvSpPr/>
          <p:nvPr/>
        </p:nvSpPr>
        <p:spPr>
          <a:xfrm>
            <a:off x="730491" y="2505074"/>
            <a:ext cx="4809697" cy="3789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48A92B48-637C-77AA-8B20-1D8206766344}"/>
              </a:ext>
            </a:extLst>
          </p:cNvPr>
          <p:cNvSpPr/>
          <p:nvPr/>
        </p:nvSpPr>
        <p:spPr>
          <a:xfrm>
            <a:off x="-497673" y="1795882"/>
            <a:ext cx="12127699" cy="230141"/>
          </a:xfrm>
          <a:prstGeom prst="rect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F8D65509-5C6B-9614-4110-41DA1C35B508}"/>
              </a:ext>
            </a:extLst>
          </p:cNvPr>
          <p:cNvSpPr/>
          <p:nvPr/>
        </p:nvSpPr>
        <p:spPr>
          <a:xfrm>
            <a:off x="11703143" y="1795882"/>
            <a:ext cx="641257" cy="230141"/>
          </a:xfrm>
          <a:prstGeom prst="rect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CEAC1105-5119-B27E-251D-B39D556193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Budeme předpokládat, že proměnné jsou čísla</a:t>
            </a:r>
          </a:p>
        </p:txBody>
      </p:sp>
      <p:pic>
        <p:nvPicPr>
          <p:cNvPr id="3" name="Zástupný obsah 23">
            <a:extLst>
              <a:ext uri="{FF2B5EF4-FFF2-40B4-BE49-F238E27FC236}">
                <a16:creationId xmlns:a16="http://schemas.microsoft.com/office/drawing/2014/main" id="{9BF5344B-7875-4B35-B727-ABE7B4EEF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7782" y="2984126"/>
            <a:ext cx="3327640" cy="149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50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élník 11">
            <a:extLst>
              <a:ext uri="{FF2B5EF4-FFF2-40B4-BE49-F238E27FC236}">
                <a16:creationId xmlns:a16="http://schemas.microsoft.com/office/drawing/2014/main" id="{2CF9DBEA-64DB-4586-D032-385BC104CA07}"/>
              </a:ext>
            </a:extLst>
          </p:cNvPr>
          <p:cNvSpPr/>
          <p:nvPr/>
        </p:nvSpPr>
        <p:spPr>
          <a:xfrm>
            <a:off x="6064625" y="2505075"/>
            <a:ext cx="5565401" cy="3796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cs-CZ" sz="5400" dirty="0"/>
              <a:t>Rozhodovací blok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9AEAFE9C-B203-67A1-8AAA-7338D245A2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cs-CZ" dirty="0"/>
              <a:t>Vývojový diagram</a:t>
            </a:r>
          </a:p>
        </p:txBody>
      </p:sp>
      <p:sp>
        <p:nvSpPr>
          <p:cNvPr id="8" name="Zástupný text 7">
            <a:extLst>
              <a:ext uri="{FF2B5EF4-FFF2-40B4-BE49-F238E27FC236}">
                <a16:creationId xmlns:a16="http://schemas.microsoft.com/office/drawing/2014/main" id="{9B11E3BB-75DF-B3AB-E992-11FCEE1AF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cs-CZ" dirty="0"/>
              <a:t>C#</a:t>
            </a:r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9268AC46-C003-E17C-EB82-408DF536B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10269"/>
            <a:ext cx="5457826" cy="36845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br>
              <a:rPr lang="cs-CZ" sz="2400" dirty="0"/>
            </a:b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(PODMÍNKA)</a:t>
            </a:r>
          </a:p>
          <a:p>
            <a:pPr marL="0" indent="0">
              <a:buNone/>
            </a:pP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{                </a:t>
            </a:r>
          </a:p>
          <a:p>
            <a:pPr marL="0" indent="0">
              <a:buNone/>
            </a:pP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400" dirty="0">
                <a:solidFill>
                  <a:srgbClr val="008000"/>
                </a:solidFill>
                <a:latin typeface="Consolas" panose="020B0609020204030204" pitchFamily="49" charset="0"/>
              </a:rPr>
              <a:t>// POKUD JE PODMÍNKA SPLNĚNÁ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pPr marL="0" indent="0">
              <a:buNone/>
            </a:pP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{</a:t>
            </a:r>
          </a:p>
          <a:p>
            <a:pPr marL="0" indent="0">
              <a:buNone/>
            </a:pP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cs-CZ" sz="2400" dirty="0">
                <a:solidFill>
                  <a:srgbClr val="008000"/>
                </a:solidFill>
                <a:latin typeface="Consolas" panose="020B0609020204030204" pitchFamily="49" charset="0"/>
              </a:rPr>
              <a:t>// POKUD PODMÍNKA NENÍ SPLNĚNA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cs-CZ" sz="1600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7</a:t>
            </a:fld>
            <a:endParaRPr lang="en-US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00CA8143-15BB-6030-8E23-99AE26FABAF1}"/>
              </a:ext>
            </a:extLst>
          </p:cNvPr>
          <p:cNvSpPr/>
          <p:nvPr/>
        </p:nvSpPr>
        <p:spPr>
          <a:xfrm>
            <a:off x="730491" y="2505074"/>
            <a:ext cx="4809697" cy="3789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48A92B48-637C-77AA-8B20-1D8206766344}"/>
              </a:ext>
            </a:extLst>
          </p:cNvPr>
          <p:cNvSpPr/>
          <p:nvPr/>
        </p:nvSpPr>
        <p:spPr>
          <a:xfrm>
            <a:off x="-497673" y="1795882"/>
            <a:ext cx="12127699" cy="230141"/>
          </a:xfrm>
          <a:prstGeom prst="rect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F8D65509-5C6B-9614-4110-41DA1C35B508}"/>
              </a:ext>
            </a:extLst>
          </p:cNvPr>
          <p:cNvSpPr/>
          <p:nvPr/>
        </p:nvSpPr>
        <p:spPr>
          <a:xfrm>
            <a:off x="11703143" y="1795882"/>
            <a:ext cx="641257" cy="230141"/>
          </a:xfrm>
          <a:prstGeom prst="rect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CEAC1105-5119-B27E-251D-B39D556193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Podmínka musí být pravda/nepravda</a:t>
            </a:r>
          </a:p>
        </p:txBody>
      </p:sp>
      <p:pic>
        <p:nvPicPr>
          <p:cNvPr id="10" name="Zástupný obsah 8">
            <a:extLst>
              <a:ext uri="{FF2B5EF4-FFF2-40B4-BE49-F238E27FC236}">
                <a16:creationId xmlns:a16="http://schemas.microsoft.com/office/drawing/2014/main" id="{EB6FE43C-F638-6048-27D2-54AE6ABAF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2621655"/>
            <a:ext cx="4184650" cy="2012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364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élník 11">
            <a:extLst>
              <a:ext uri="{FF2B5EF4-FFF2-40B4-BE49-F238E27FC236}">
                <a16:creationId xmlns:a16="http://schemas.microsoft.com/office/drawing/2014/main" id="{2CF9DBEA-64DB-4586-D032-385BC104CA07}"/>
              </a:ext>
            </a:extLst>
          </p:cNvPr>
          <p:cNvSpPr/>
          <p:nvPr/>
        </p:nvSpPr>
        <p:spPr>
          <a:xfrm>
            <a:off x="6064625" y="2505075"/>
            <a:ext cx="5565401" cy="3796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r>
              <a:rPr lang="cs-CZ" sz="5400" dirty="0"/>
              <a:t>Cyklus s neznámým počtem opakování 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9AEAFE9C-B203-67A1-8AAA-7338D245A2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cs-CZ" dirty="0"/>
              <a:t>Vývojový diagram</a:t>
            </a:r>
          </a:p>
        </p:txBody>
      </p:sp>
      <p:sp>
        <p:nvSpPr>
          <p:cNvPr id="8" name="Zástupný text 7">
            <a:extLst>
              <a:ext uri="{FF2B5EF4-FFF2-40B4-BE49-F238E27FC236}">
                <a16:creationId xmlns:a16="http://schemas.microsoft.com/office/drawing/2014/main" id="{9B11E3BB-75DF-B3AB-E992-11FCEE1AF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cs-CZ" dirty="0"/>
              <a:t>C#</a:t>
            </a:r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9268AC46-C003-E17C-EB82-408DF536B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10269"/>
            <a:ext cx="5457826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>
                <a:latin typeface="Consolas" panose="020B0609020204030204" pitchFamily="49" charset="0"/>
              </a:rPr>
              <a:t>(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PODMÍNKA)</a:t>
            </a:r>
          </a:p>
          <a:p>
            <a:pPr marL="0" indent="0">
              <a:buNone/>
            </a:pP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{                </a:t>
            </a:r>
          </a:p>
          <a:p>
            <a:pPr marL="0" indent="0">
              <a:buNone/>
            </a:pP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8000"/>
                </a:solidFill>
                <a:latin typeface="Consolas" panose="020B0609020204030204" pitchFamily="49" charset="0"/>
              </a:rPr>
              <a:t>// POKUD JE PODMÍNKA SPLNĚNA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endParaRPr lang="cs-CZ" sz="2400" dirty="0"/>
          </a:p>
          <a:p>
            <a:r>
              <a:rPr lang="cs-CZ" sz="2400" dirty="0"/>
              <a:t>Kód v cyklu se nemusí provést, pokud při první kontrole podmínka není splněna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8</a:t>
            </a:fld>
            <a:endParaRPr lang="en-US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00CA8143-15BB-6030-8E23-99AE26FABAF1}"/>
              </a:ext>
            </a:extLst>
          </p:cNvPr>
          <p:cNvSpPr/>
          <p:nvPr/>
        </p:nvSpPr>
        <p:spPr>
          <a:xfrm>
            <a:off x="730491" y="2505074"/>
            <a:ext cx="4809697" cy="3789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48A92B48-637C-77AA-8B20-1D8206766344}"/>
              </a:ext>
            </a:extLst>
          </p:cNvPr>
          <p:cNvSpPr/>
          <p:nvPr/>
        </p:nvSpPr>
        <p:spPr>
          <a:xfrm>
            <a:off x="-497673" y="1795882"/>
            <a:ext cx="12127699" cy="230141"/>
          </a:xfrm>
          <a:prstGeom prst="rect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F8D65509-5C6B-9614-4110-41DA1C35B508}"/>
              </a:ext>
            </a:extLst>
          </p:cNvPr>
          <p:cNvSpPr/>
          <p:nvPr/>
        </p:nvSpPr>
        <p:spPr>
          <a:xfrm>
            <a:off x="11703143" y="1795882"/>
            <a:ext cx="641257" cy="230141"/>
          </a:xfrm>
          <a:prstGeom prst="rect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CEAC1105-5119-B27E-251D-B39D556193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Podmínka na začátku</a:t>
            </a:r>
          </a:p>
        </p:txBody>
      </p:sp>
      <p:pic>
        <p:nvPicPr>
          <p:cNvPr id="15" name="Obrázek 14">
            <a:extLst>
              <a:ext uri="{FF2B5EF4-FFF2-40B4-BE49-F238E27FC236}">
                <a16:creationId xmlns:a16="http://schemas.microsoft.com/office/drawing/2014/main" id="{1DB3DDEC-1CE8-F769-3E32-A730D68DF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8001" y="2619794"/>
            <a:ext cx="311467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3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élník 11">
            <a:extLst>
              <a:ext uri="{FF2B5EF4-FFF2-40B4-BE49-F238E27FC236}">
                <a16:creationId xmlns:a16="http://schemas.microsoft.com/office/drawing/2014/main" id="{2CF9DBEA-64DB-4586-D032-385BC104CA07}"/>
              </a:ext>
            </a:extLst>
          </p:cNvPr>
          <p:cNvSpPr/>
          <p:nvPr/>
        </p:nvSpPr>
        <p:spPr>
          <a:xfrm>
            <a:off x="6064625" y="2505075"/>
            <a:ext cx="5565401" cy="37962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B48777E-3CF5-7678-00C9-6DF828D31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r>
              <a:rPr lang="cs-CZ" sz="5400" dirty="0"/>
              <a:t>Cyklus s neznámým počtem opakování 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9AEAFE9C-B203-67A1-8AAA-7338D245A2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cs-CZ" dirty="0"/>
              <a:t>Vývojový diagram</a:t>
            </a:r>
          </a:p>
        </p:txBody>
      </p:sp>
      <p:sp>
        <p:nvSpPr>
          <p:cNvPr id="8" name="Zástupný text 7">
            <a:extLst>
              <a:ext uri="{FF2B5EF4-FFF2-40B4-BE49-F238E27FC236}">
                <a16:creationId xmlns:a16="http://schemas.microsoft.com/office/drawing/2014/main" id="{9B11E3BB-75DF-B3AB-E992-11FCEE1AFF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cs-CZ" dirty="0"/>
              <a:t>C#</a:t>
            </a:r>
          </a:p>
        </p:txBody>
      </p:sp>
      <p:sp>
        <p:nvSpPr>
          <p:cNvPr id="9" name="Zástupný obsah 8">
            <a:extLst>
              <a:ext uri="{FF2B5EF4-FFF2-40B4-BE49-F238E27FC236}">
                <a16:creationId xmlns:a16="http://schemas.microsoft.com/office/drawing/2014/main" id="{9268AC46-C003-E17C-EB82-408DF536B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10269"/>
            <a:ext cx="5457826" cy="36845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</a:p>
          <a:p>
            <a:pPr marL="0" indent="0">
              <a:buNone/>
            </a:pP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                </a:t>
            </a:r>
          </a:p>
          <a:p>
            <a:pPr marL="0" indent="0">
              <a:buNone/>
            </a:pP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8000"/>
                </a:solidFill>
                <a:latin typeface="Consolas" panose="020B0609020204030204" pitchFamily="49" charset="0"/>
              </a:rPr>
              <a:t>// POKUD JE PODMÍNKA SPLNĚNÁ</a:t>
            </a:r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(PODMÍNKA);</a:t>
            </a:r>
          </a:p>
          <a:p>
            <a:endParaRPr lang="cs-CZ" sz="2400" dirty="0"/>
          </a:p>
          <a:p>
            <a:r>
              <a:rPr lang="cs-CZ" sz="2400" dirty="0"/>
              <a:t>Kód v cyklu se vždy alespoň jednou vykoná</a:t>
            </a:r>
          </a:p>
          <a:p>
            <a:r>
              <a:rPr lang="cs-CZ" sz="2400" dirty="0"/>
              <a:t>Další opakování závisí na splnění podmínky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CE1C585-EBCF-8717-C2DD-044A3C84E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 rtl="0">
              <a:spcAft>
                <a:spcPts val="600"/>
              </a:spcAft>
            </a:pPr>
            <a:fld id="{34B7E4EF-A1BD-40F4-AB7B-04F084DD991D}" type="slidenum">
              <a:rPr lang="en-US" smtClean="0"/>
              <a:pPr rtl="0"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00CA8143-15BB-6030-8E23-99AE26FABAF1}"/>
              </a:ext>
            </a:extLst>
          </p:cNvPr>
          <p:cNvSpPr/>
          <p:nvPr/>
        </p:nvSpPr>
        <p:spPr>
          <a:xfrm>
            <a:off x="730491" y="2505074"/>
            <a:ext cx="4809697" cy="37897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48A92B48-637C-77AA-8B20-1D8206766344}"/>
              </a:ext>
            </a:extLst>
          </p:cNvPr>
          <p:cNvSpPr/>
          <p:nvPr/>
        </p:nvSpPr>
        <p:spPr>
          <a:xfrm>
            <a:off x="-497673" y="1795882"/>
            <a:ext cx="12127699" cy="230141"/>
          </a:xfrm>
          <a:prstGeom prst="rect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4" name="Obdélník 13">
            <a:extLst>
              <a:ext uri="{FF2B5EF4-FFF2-40B4-BE49-F238E27FC236}">
                <a16:creationId xmlns:a16="http://schemas.microsoft.com/office/drawing/2014/main" id="{F8D65509-5C6B-9614-4110-41DA1C35B508}"/>
              </a:ext>
            </a:extLst>
          </p:cNvPr>
          <p:cNvSpPr/>
          <p:nvPr/>
        </p:nvSpPr>
        <p:spPr>
          <a:xfrm>
            <a:off x="11703143" y="1795882"/>
            <a:ext cx="641257" cy="230141"/>
          </a:xfrm>
          <a:prstGeom prst="rect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CEAC1105-5119-B27E-251D-B39D5561934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Podmínka na konci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9B1EE6F4-97CD-6E6B-B1C2-A74527538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613" y="2505073"/>
            <a:ext cx="2366963" cy="314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996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Vlastní návrh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Words>623</Words>
  <Application>Microsoft Office PowerPoint</Application>
  <PresentationFormat>Širokoúhlá obrazovka</PresentationFormat>
  <Paragraphs>171</Paragraphs>
  <Slides>13</Slides>
  <Notes>7</Notes>
  <HiddenSlides>0</HiddenSlides>
  <MMClips>0</MMClips>
  <ScaleCrop>false</ScaleCrop>
  <HeadingPairs>
    <vt:vector size="6" baseType="variant">
      <vt:variant>
        <vt:lpstr>Použitá písma</vt:lpstr>
      </vt:variant>
      <vt:variant>
        <vt:i4>5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Consolas</vt:lpstr>
      <vt:lpstr>Motiv Office</vt:lpstr>
      <vt:lpstr>Vlastní návrh</vt:lpstr>
      <vt:lpstr>Programování</vt:lpstr>
      <vt:lpstr>Algoritmizace - opakování</vt:lpstr>
      <vt:lpstr>Převedení diagramu na kód</vt:lpstr>
      <vt:lpstr>Programový blok</vt:lpstr>
      <vt:lpstr>Vstupní operace – čtení z konzole</vt:lpstr>
      <vt:lpstr>Výstupní operace – výpis do konzole</vt:lpstr>
      <vt:lpstr>Rozhodovací blok</vt:lpstr>
      <vt:lpstr>Cyklus s neznámým počtem opakování </vt:lpstr>
      <vt:lpstr>Cyklus s neznámým počtem opakování </vt:lpstr>
      <vt:lpstr>Cyklus s pevným počtem opakování</vt:lpstr>
      <vt:lpstr>Čtení kódu a pochopení jeho funkcionality</vt:lpstr>
      <vt:lpstr>Modifikátory běhu programu</vt:lpstr>
      <vt:lpstr>Čtení kódu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70</cp:revision>
  <dcterms:created xsi:type="dcterms:W3CDTF">2024-06-17T08:40:16Z</dcterms:created>
  <dcterms:modified xsi:type="dcterms:W3CDTF">2024-09-30T11:32:11Z</dcterms:modified>
</cp:coreProperties>
</file>