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9" r:id="rId3"/>
    <p:sldId id="271" r:id="rId4"/>
    <p:sldId id="270" r:id="rId5"/>
    <p:sldId id="273" r:id="rId6"/>
    <p:sldId id="272" r:id="rId7"/>
    <p:sldId id="274" r:id="rId8"/>
    <p:sldId id="275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Formulářové aplikace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013A1-6CC1-46A3-81A2-928962794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54308"/>
          </a:xfrm>
        </p:spPr>
        <p:txBody>
          <a:bodyPr/>
          <a:lstStyle/>
          <a:p>
            <a:r>
              <a:rPr lang="cs-CZ" dirty="0"/>
              <a:t>Windows </a:t>
            </a:r>
            <a:r>
              <a:rPr lang="cs-CZ" dirty="0" err="1"/>
              <a:t>Form</a:t>
            </a:r>
            <a:r>
              <a:rPr lang="cs-CZ" dirty="0"/>
              <a:t> </a:t>
            </a:r>
            <a:r>
              <a:rPr lang="cs-CZ" dirty="0" err="1"/>
              <a:t>Application</a:t>
            </a:r>
            <a:r>
              <a:rPr lang="cs-CZ" dirty="0"/>
              <a:t> (WFA)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6C8145-A700-4AF0-95BA-C5CFA145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58781"/>
            <a:ext cx="8596668" cy="4182582"/>
          </a:xfrm>
        </p:spPr>
        <p:txBody>
          <a:bodyPr/>
          <a:lstStyle/>
          <a:p>
            <a:r>
              <a:rPr lang="cs-CZ" dirty="0"/>
              <a:t>Framework umožňující vytvářet jednoduché desktopové aplikace</a:t>
            </a:r>
          </a:p>
          <a:p>
            <a:r>
              <a:rPr lang="cs-CZ" dirty="0"/>
              <a:t>Návrh formulářové aplikace nám umožňuje tzv. DESIGNER</a:t>
            </a:r>
          </a:p>
          <a:p>
            <a:r>
              <a:rPr lang="cs-CZ" dirty="0"/>
              <a:t>Široká paleta formulářových prvků (komponent):</a:t>
            </a:r>
          </a:p>
          <a:p>
            <a:pPr lvl="1"/>
            <a:r>
              <a:rPr lang="cs-CZ" dirty="0"/>
              <a:t>Vstupní výstupní prvky</a:t>
            </a:r>
          </a:p>
          <a:p>
            <a:pPr lvl="1"/>
            <a:r>
              <a:rPr lang="cs-CZ" dirty="0"/>
              <a:t>Ovládací prvky – tlačítka, checkboxy, …</a:t>
            </a:r>
          </a:p>
          <a:p>
            <a:r>
              <a:rPr lang="cs-CZ" dirty="0"/>
              <a:t>Technologie vyvíjena posledních 20 let</a:t>
            </a:r>
          </a:p>
          <a:p>
            <a:pPr lvl="1"/>
            <a:r>
              <a:rPr lang="cs-CZ" dirty="0"/>
              <a:t>Široká podpora, jednodušší na vytváření aplikací, rastrová grafika	</a:t>
            </a:r>
          </a:p>
          <a:p>
            <a:r>
              <a:rPr lang="cs-CZ" dirty="0"/>
              <a:t>Postupně lehce ustupuje modernějšímu WPF (Windows </a:t>
            </a:r>
            <a:r>
              <a:rPr lang="cs-CZ" dirty="0" err="1"/>
              <a:t>Presentation</a:t>
            </a:r>
            <a:r>
              <a:rPr lang="cs-CZ" dirty="0"/>
              <a:t> </a:t>
            </a:r>
            <a:r>
              <a:rPr lang="cs-CZ" dirty="0" err="1"/>
              <a:t>Form</a:t>
            </a:r>
            <a:r>
              <a:rPr lang="cs-CZ" dirty="0"/>
              <a:t>)</a:t>
            </a:r>
          </a:p>
          <a:p>
            <a:r>
              <a:rPr lang="cs-CZ" dirty="0"/>
              <a:t>WPF pro začátečníka náročnější – vyžaduje znalost XAML</a:t>
            </a:r>
          </a:p>
          <a:p>
            <a:r>
              <a:rPr lang="cs-CZ" dirty="0"/>
              <a:t>WPF využívá téměř všechny koncepty WFA, které pak při přechodu lze dobře uplatnit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9810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78CA6C-7B8E-4058-B961-30A53CFA9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První pohled do nového WFA projektu</a:t>
            </a:r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D92154D-7E1F-4CC3-A4E0-66A4D87534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66" y="1334125"/>
            <a:ext cx="10524474" cy="5366478"/>
          </a:xfr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49DBD753-790A-4704-95EB-91F8559B39B8}"/>
              </a:ext>
            </a:extLst>
          </p:cNvPr>
          <p:cNvSpPr/>
          <p:nvPr/>
        </p:nvSpPr>
        <p:spPr>
          <a:xfrm>
            <a:off x="6045417" y="2338466"/>
            <a:ext cx="1888761" cy="12142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Podoba formuláře</a:t>
            </a:r>
          </a:p>
        </p:txBody>
      </p:sp>
      <p:sp>
        <p:nvSpPr>
          <p:cNvPr id="7" name="Šipka: doprava 6">
            <a:extLst>
              <a:ext uri="{FF2B5EF4-FFF2-40B4-BE49-F238E27FC236}">
                <a16:creationId xmlns:a16="http://schemas.microsoft.com/office/drawing/2014/main" id="{171DC317-0892-4C5E-970E-2BFDB730D751}"/>
              </a:ext>
            </a:extLst>
          </p:cNvPr>
          <p:cNvSpPr/>
          <p:nvPr/>
        </p:nvSpPr>
        <p:spPr>
          <a:xfrm>
            <a:off x="5416063" y="4698724"/>
            <a:ext cx="2922388" cy="16503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Vlastnosti a události komponenty</a:t>
            </a:r>
          </a:p>
        </p:txBody>
      </p:sp>
      <p:sp>
        <p:nvSpPr>
          <p:cNvPr id="10" name="Bublinový popisek: se šipkou nahoru 9">
            <a:extLst>
              <a:ext uri="{FF2B5EF4-FFF2-40B4-BE49-F238E27FC236}">
                <a16:creationId xmlns:a16="http://schemas.microsoft.com/office/drawing/2014/main" id="{2A67985F-F3FB-47CA-B703-0CF44DA81F30}"/>
              </a:ext>
            </a:extLst>
          </p:cNvPr>
          <p:cNvSpPr/>
          <p:nvPr/>
        </p:nvSpPr>
        <p:spPr>
          <a:xfrm>
            <a:off x="89505" y="3552669"/>
            <a:ext cx="2656709" cy="1214203"/>
          </a:xfrm>
          <a:prstGeom prst="upArrowCallout">
            <a:avLst>
              <a:gd name="adj1" fmla="val 13991"/>
              <a:gd name="adj2" fmla="val 28670"/>
              <a:gd name="adj3" fmla="val 22247"/>
              <a:gd name="adj4" fmla="val 613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Paleta komponent</a:t>
            </a:r>
          </a:p>
        </p:txBody>
      </p:sp>
    </p:spTree>
    <p:extLst>
      <p:ext uri="{BB962C8B-B14F-4D97-AF65-F5344CB8AC3E}">
        <p14:creationId xmlns:p14="http://schemas.microsoft.com/office/powerpoint/2010/main" val="238565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4A04B-A2D9-4E80-B9BE-36995950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Grafický návrhář WFA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8E0CF-0DF3-48CC-A535-47AC75A6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Návrhář slouží k vizualizaci výsledné aplikace a rozmístění jednotlivých prvků</a:t>
            </a:r>
          </a:p>
          <a:p>
            <a:r>
              <a:rPr lang="cs-CZ" dirty="0"/>
              <a:t>Součástí návrháře je paleta komponent a zdrojový kód, generující výslednou podobu formuláře (</a:t>
            </a:r>
            <a:r>
              <a:rPr lang="cs-CZ" dirty="0" err="1"/>
              <a:t>NazevProjektu.Designer.cs</a:t>
            </a:r>
            <a:r>
              <a:rPr lang="cs-CZ" dirty="0"/>
              <a:t>)</a:t>
            </a:r>
          </a:p>
          <a:p>
            <a:r>
              <a:rPr lang="cs-CZ" dirty="0"/>
              <a:t>Komponenty na formuláře můžeme vkládat pomocí </a:t>
            </a:r>
            <a:r>
              <a:rPr lang="cs-CZ" dirty="0" err="1"/>
              <a:t>drag</a:t>
            </a:r>
            <a:r>
              <a:rPr lang="cs-CZ" dirty="0"/>
              <a:t> and drop přímo z palety nástrojů</a:t>
            </a:r>
          </a:p>
          <a:p>
            <a:r>
              <a:rPr lang="cs-CZ" dirty="0"/>
              <a:t>Obsahuje inicializaci jednotlivých komponent a operace nad komponentami</a:t>
            </a:r>
          </a:p>
          <a:p>
            <a:r>
              <a:rPr lang="cs-CZ" dirty="0" err="1"/>
              <a:t>Visual</a:t>
            </a:r>
            <a:r>
              <a:rPr lang="cs-CZ" dirty="0"/>
              <a:t> studio si tyto inicializace generuje samo, vývojář má o to méně práce</a:t>
            </a:r>
          </a:p>
          <a:p>
            <a:pPr lvl="1"/>
            <a:r>
              <a:rPr lang="cs-CZ" dirty="0"/>
              <a:t>Všechny vlastnosti, které komponentám nastavujeme se zde generují jako hodnoty atributů</a:t>
            </a:r>
          </a:p>
          <a:p>
            <a:r>
              <a:rPr lang="cs-CZ" dirty="0">
                <a:solidFill>
                  <a:srgbClr val="FF0000"/>
                </a:solidFill>
              </a:rPr>
              <a:t>Tento soubor se nedoporučuje manuálně upravovat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88785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34A04B-A2D9-4E80-B9BE-36995950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Grafický návrhář WFA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E8E0CF-0DF3-48CC-A535-47AC75A6A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BD7B5C31-22A5-4F44-8AE0-5F39EAFE2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84" y="1422035"/>
            <a:ext cx="8235768" cy="5113481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A1064EDB-8F4B-444D-8737-C6BFD359D519}"/>
              </a:ext>
            </a:extLst>
          </p:cNvPr>
          <p:cNvSpPr/>
          <p:nvPr/>
        </p:nvSpPr>
        <p:spPr>
          <a:xfrm>
            <a:off x="6561067" y="3748586"/>
            <a:ext cx="2803160" cy="14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Obslužná metoda pro úklid</a:t>
            </a:r>
          </a:p>
        </p:txBody>
      </p:sp>
      <p:sp>
        <p:nvSpPr>
          <p:cNvPr id="7" name="Šipka: doleva 6">
            <a:extLst>
              <a:ext uri="{FF2B5EF4-FFF2-40B4-BE49-F238E27FC236}">
                <a16:creationId xmlns:a16="http://schemas.microsoft.com/office/drawing/2014/main" id="{967BCB0F-C908-4D03-BE3D-56B8514AB584}"/>
              </a:ext>
            </a:extLst>
          </p:cNvPr>
          <p:cNvSpPr/>
          <p:nvPr/>
        </p:nvSpPr>
        <p:spPr>
          <a:xfrm>
            <a:off x="5630934" y="5205776"/>
            <a:ext cx="2803160" cy="145719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Kód generovaný </a:t>
            </a:r>
            <a:r>
              <a:rPr lang="cs-CZ" b="1" dirty="0" err="1"/>
              <a:t>designerm</a:t>
            </a:r>
            <a:endParaRPr lang="cs-CZ" b="1" dirty="0"/>
          </a:p>
        </p:txBody>
      </p:sp>
      <p:sp>
        <p:nvSpPr>
          <p:cNvPr id="8" name="Šipka: doleva 7">
            <a:extLst>
              <a:ext uri="{FF2B5EF4-FFF2-40B4-BE49-F238E27FC236}">
                <a16:creationId xmlns:a16="http://schemas.microsoft.com/office/drawing/2014/main" id="{5506F974-185F-4C27-BBD8-3C5930903E6C}"/>
              </a:ext>
            </a:extLst>
          </p:cNvPr>
          <p:cNvSpPr/>
          <p:nvPr/>
        </p:nvSpPr>
        <p:spPr>
          <a:xfrm>
            <a:off x="3443574" y="1282947"/>
            <a:ext cx="6234986" cy="5083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 err="1"/>
              <a:t>Partial</a:t>
            </a:r>
            <a:r>
              <a:rPr lang="cs-CZ" b="1" dirty="0"/>
              <a:t> označuje rozdělení do více souborů</a:t>
            </a:r>
          </a:p>
        </p:txBody>
      </p:sp>
    </p:spTree>
    <p:extLst>
      <p:ext uri="{BB962C8B-B14F-4D97-AF65-F5344CB8AC3E}">
        <p14:creationId xmlns:p14="http://schemas.microsoft.com/office/powerpoint/2010/main" val="99429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1CE16F1-3912-4032-8CD7-E5BDA73B6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2763"/>
          </a:xfrm>
        </p:spPr>
        <p:txBody>
          <a:bodyPr/>
          <a:lstStyle/>
          <a:p>
            <a:r>
              <a:rPr lang="cs-CZ" dirty="0"/>
              <a:t>Grafický návrhář implementace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0B263E-7301-4023-9F35-9BBCFD9F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0665"/>
            <a:ext cx="8596668" cy="4240697"/>
          </a:xfrm>
        </p:spPr>
        <p:txBody>
          <a:bodyPr/>
          <a:lstStyle/>
          <a:p>
            <a:r>
              <a:rPr lang="cs-CZ" dirty="0"/>
              <a:t>Do implementace kódu formuláře se můžeme dostat skrze kontextové menu nebo pomocí klávesy </a:t>
            </a:r>
            <a:r>
              <a:rPr lang="cs-CZ" b="1" dirty="0"/>
              <a:t>F7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643CBE5-B02C-4507-8F03-8E5AB8560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02" y="2684615"/>
            <a:ext cx="7147532" cy="3993503"/>
          </a:xfrm>
          <a:prstGeom prst="rect">
            <a:avLst/>
          </a:prstGeom>
        </p:spPr>
      </p:pic>
      <p:sp>
        <p:nvSpPr>
          <p:cNvPr id="8" name="Šipka: doleva 7">
            <a:extLst>
              <a:ext uri="{FF2B5EF4-FFF2-40B4-BE49-F238E27FC236}">
                <a16:creationId xmlns:a16="http://schemas.microsoft.com/office/drawing/2014/main" id="{8B77ED58-094B-4CBA-8451-775B1C90A6B4}"/>
              </a:ext>
            </a:extLst>
          </p:cNvPr>
          <p:cNvSpPr/>
          <p:nvPr/>
        </p:nvSpPr>
        <p:spPr>
          <a:xfrm>
            <a:off x="5177800" y="3429000"/>
            <a:ext cx="3614507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Rozšíření původní třídy </a:t>
            </a:r>
            <a:r>
              <a:rPr lang="cs-CZ" b="1" dirty="0" err="1"/>
              <a:t>Form</a:t>
            </a:r>
            <a:endParaRPr lang="cs-CZ" b="1" dirty="0"/>
          </a:p>
        </p:txBody>
      </p:sp>
      <p:sp>
        <p:nvSpPr>
          <p:cNvPr id="9" name="Šipka: doleva 8">
            <a:extLst>
              <a:ext uri="{FF2B5EF4-FFF2-40B4-BE49-F238E27FC236}">
                <a16:creationId xmlns:a16="http://schemas.microsoft.com/office/drawing/2014/main" id="{C67303F8-6992-442B-93AE-719DBD22F9CE}"/>
              </a:ext>
            </a:extLst>
          </p:cNvPr>
          <p:cNvSpPr/>
          <p:nvPr/>
        </p:nvSpPr>
        <p:spPr>
          <a:xfrm>
            <a:off x="4934927" y="4287129"/>
            <a:ext cx="3857380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Konstruktor našeho formuláře</a:t>
            </a:r>
          </a:p>
        </p:txBody>
      </p:sp>
      <p:sp>
        <p:nvSpPr>
          <p:cNvPr id="10" name="Šipka: doleva 9">
            <a:extLst>
              <a:ext uri="{FF2B5EF4-FFF2-40B4-BE49-F238E27FC236}">
                <a16:creationId xmlns:a16="http://schemas.microsoft.com/office/drawing/2014/main" id="{CE029658-2B02-4B95-A79B-79B3AA89C40F}"/>
              </a:ext>
            </a:extLst>
          </p:cNvPr>
          <p:cNvSpPr/>
          <p:nvPr/>
        </p:nvSpPr>
        <p:spPr>
          <a:xfrm>
            <a:off x="7104465" y="5205736"/>
            <a:ext cx="4410201" cy="85812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b="1" dirty="0"/>
              <a:t>Funkce události načtení formuláře</a:t>
            </a:r>
          </a:p>
        </p:txBody>
      </p:sp>
    </p:spTree>
    <p:extLst>
      <p:ext uri="{BB962C8B-B14F-4D97-AF65-F5344CB8AC3E}">
        <p14:creationId xmlns:p14="http://schemas.microsoft.com/office/powerpoint/2010/main" val="317254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D4849EE-DEA6-4849-976B-54B761F7B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8118"/>
          </a:xfrm>
        </p:spPr>
        <p:txBody>
          <a:bodyPr/>
          <a:lstStyle/>
          <a:p>
            <a:r>
              <a:rPr lang="cs-CZ" dirty="0"/>
              <a:t>Spuštění WFA projektu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FF30F69-3D92-4A80-A867-F5076FC01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573967"/>
            <a:ext cx="4184035" cy="4467394"/>
          </a:xfrm>
        </p:spPr>
        <p:txBody>
          <a:bodyPr/>
          <a:lstStyle/>
          <a:p>
            <a:r>
              <a:rPr lang="cs-CZ" dirty="0"/>
              <a:t>Pro spuštění můžeme využít klávesové zkratky CTRL + F5 (ladění)</a:t>
            </a:r>
          </a:p>
          <a:p>
            <a:r>
              <a:rPr lang="cs-CZ" dirty="0"/>
              <a:t>Spuštění pomocí zeleného PLAY tlačítka v menu pro ostrou verzi</a:t>
            </a:r>
          </a:p>
          <a:p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6C21684E-98E1-49B8-94E4-13F9A32B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573967"/>
            <a:ext cx="4184034" cy="4467395"/>
          </a:xfrm>
        </p:spPr>
        <p:txBody>
          <a:bodyPr/>
          <a:lstStyle/>
          <a:p>
            <a:r>
              <a:rPr lang="cs-CZ" dirty="0"/>
              <a:t>Stejně jako konzolová aplikace i zde se nachází hlavní funkce v souboru </a:t>
            </a:r>
            <a:r>
              <a:rPr lang="cs-CZ" dirty="0" err="1"/>
              <a:t>Program.cs</a:t>
            </a:r>
            <a:endParaRPr lang="cs-CZ" dirty="0"/>
          </a:p>
          <a:p>
            <a:r>
              <a:rPr lang="cs-CZ" dirty="0"/>
              <a:t>U nového projektu řeší pouze inicializaci hlavního okna a jeho spuštění</a:t>
            </a:r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A31EF7D8-3C70-4FC4-B8AF-25D010E540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01" t="946" r="52869" b="85626"/>
          <a:stretch/>
        </p:blipFill>
        <p:spPr>
          <a:xfrm>
            <a:off x="827235" y="4100975"/>
            <a:ext cx="3596813" cy="1033482"/>
          </a:xfrm>
          <a:prstGeom prst="rect">
            <a:avLst/>
          </a:prstGeom>
        </p:spPr>
      </p:pic>
      <p:pic>
        <p:nvPicPr>
          <p:cNvPr id="13" name="Obrázek 12" descr="Obsah obrázku text&#10;&#10;Popis byl vytvořen automaticky">
            <a:extLst>
              <a:ext uri="{FF2B5EF4-FFF2-40B4-BE49-F238E27FC236}">
                <a16:creationId xmlns:a16="http://schemas.microsoft.com/office/drawing/2014/main" id="{CBBC45DC-2FE9-43D8-BDD9-90E8578F8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369" y="3427996"/>
            <a:ext cx="5571785" cy="314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04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82F88749-C284-49D2-BF3C-66076027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28357"/>
          </a:xfrm>
        </p:spPr>
        <p:txBody>
          <a:bodyPr>
            <a:normAutofit fontScale="90000"/>
          </a:bodyPr>
          <a:lstStyle/>
          <a:p>
            <a:r>
              <a:rPr lang="cs-CZ" dirty="0"/>
              <a:t>Komponenty WFA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96211824-04DE-4B3C-BF5E-4B86C6313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8899"/>
            <a:ext cx="8596668" cy="4362464"/>
          </a:xfrm>
        </p:spPr>
        <p:txBody>
          <a:bodyPr/>
          <a:lstStyle/>
          <a:p>
            <a:r>
              <a:rPr lang="cs-CZ" dirty="0"/>
              <a:t>Formulářové aplikace využívají koncepce OOP</a:t>
            </a:r>
          </a:p>
          <a:p>
            <a:r>
              <a:rPr lang="cs-CZ" dirty="0"/>
              <a:t>Každá komponenta (objekt) je definována:</a:t>
            </a:r>
          </a:p>
          <a:p>
            <a:pPr lvl="1"/>
            <a:r>
              <a:rPr lang="cs-CZ" dirty="0"/>
              <a:t>Vlastnostmi (atributy)</a:t>
            </a:r>
          </a:p>
          <a:p>
            <a:pPr lvl="1"/>
            <a:r>
              <a:rPr lang="cs-CZ" dirty="0"/>
              <a:t>Metodami</a:t>
            </a:r>
          </a:p>
          <a:p>
            <a:pPr lvl="1"/>
            <a:r>
              <a:rPr lang="cs-CZ" dirty="0"/>
              <a:t>Událostmi</a:t>
            </a:r>
          </a:p>
          <a:p>
            <a:r>
              <a:rPr lang="cs-CZ" dirty="0"/>
              <a:t>Události jsou vyvolané uživatelem – např. kliknutí na tlačítko</a:t>
            </a:r>
          </a:p>
          <a:p>
            <a:r>
              <a:rPr lang="cs-CZ" dirty="0"/>
              <a:t>Událost je reprezentována jako obslužná metoda přijímající dva parametry</a:t>
            </a:r>
          </a:p>
          <a:p>
            <a:pPr lvl="1"/>
            <a:r>
              <a:rPr lang="cs-CZ" b="1" dirty="0" err="1"/>
              <a:t>Object</a:t>
            </a:r>
            <a:r>
              <a:rPr lang="cs-CZ" b="1" dirty="0"/>
              <a:t> </a:t>
            </a:r>
            <a:r>
              <a:rPr lang="cs-CZ" b="1" dirty="0" err="1"/>
              <a:t>sender</a:t>
            </a:r>
            <a:r>
              <a:rPr lang="cs-CZ" b="1" dirty="0"/>
              <a:t> </a:t>
            </a:r>
            <a:r>
              <a:rPr lang="cs-CZ" dirty="0"/>
              <a:t>– poskytuje odkaz na komponentu, se kterou pracujeme</a:t>
            </a:r>
          </a:p>
          <a:p>
            <a:pPr lvl="1"/>
            <a:r>
              <a:rPr lang="cs-CZ" b="1" dirty="0" err="1"/>
              <a:t>EventArgs</a:t>
            </a:r>
            <a:r>
              <a:rPr lang="cs-CZ" b="1" dirty="0"/>
              <a:t> e </a:t>
            </a:r>
            <a:r>
              <a:rPr lang="cs-CZ" dirty="0"/>
              <a:t>– předává specifické vlastnosti pro obslužní metodu</a:t>
            </a:r>
          </a:p>
          <a:p>
            <a:r>
              <a:rPr lang="cs-CZ" dirty="0"/>
              <a:t>Tyto události můžeme vygenerovat pomocí učinění této akce nebo z panelu vlastností a událostí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301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4815A7B4-532E-48C9-AC24-D78ACF333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1" name="Freeform 14">
              <a:extLst>
                <a:ext uri="{FF2B5EF4-FFF2-40B4-BE49-F238E27FC236}">
                  <a16:creationId xmlns:a16="http://schemas.microsoft.com/office/drawing/2014/main" id="{D40109F4-CE5C-45F4-856E-F3F69C9FD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CBAA4DE-3D7B-460B-AE98-D9F9990C0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BF1ED3E-4F80-4AF6-A41B-44F53DDE6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23">
              <a:extLst>
                <a:ext uri="{FF2B5EF4-FFF2-40B4-BE49-F238E27FC236}">
                  <a16:creationId xmlns:a16="http://schemas.microsoft.com/office/drawing/2014/main" id="{C0B2D747-3E31-45C5-9A98-A9710A585F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25">
              <a:extLst>
                <a:ext uri="{FF2B5EF4-FFF2-40B4-BE49-F238E27FC236}">
                  <a16:creationId xmlns:a16="http://schemas.microsoft.com/office/drawing/2014/main" id="{A15FD4BA-3020-462D-8BE8-B3A65B8E49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A304284A-7318-4DD5-898C-2F6B23C77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9DF48E66-B635-4509-B115-E0987C01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8" name="Rectangle 28">
              <a:extLst>
                <a:ext uri="{FF2B5EF4-FFF2-40B4-BE49-F238E27FC236}">
                  <a16:creationId xmlns:a16="http://schemas.microsoft.com/office/drawing/2014/main" id="{E3B96D94-5F5A-4F4C-810C-917BF4D266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Rectangle 29">
              <a:extLst>
                <a:ext uri="{FF2B5EF4-FFF2-40B4-BE49-F238E27FC236}">
                  <a16:creationId xmlns:a16="http://schemas.microsoft.com/office/drawing/2014/main" id="{7F3782D6-BFF8-4389-9D39-A023ADAA9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0" name="Isosceles Triangle 49">
              <a:extLst>
                <a:ext uri="{FF2B5EF4-FFF2-40B4-BE49-F238E27FC236}">
                  <a16:creationId xmlns:a16="http://schemas.microsoft.com/office/drawing/2014/main" id="{ECE162D4-FCAE-441B-B5E9-C91DE6212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DC99427B-A97E-40A3-B1FD-4557346C6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Zástupný obsah 4" descr="Obsah obrázku text, klipart, snímek obrazovky&#10;&#10;Popis byl vytvořen automaticky">
            <a:extLst>
              <a:ext uri="{FF2B5EF4-FFF2-40B4-BE49-F238E27FC236}">
                <a16:creationId xmlns:a16="http://schemas.microsoft.com/office/drawing/2014/main" id="{D50F0409-252B-40CE-9C91-D6146B2404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465" y="310693"/>
            <a:ext cx="6228145" cy="622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777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3491</TotalTime>
  <Words>358</Words>
  <Application>Microsoft Office PowerPoint</Application>
  <PresentationFormat>Širokoúhlá obrazovka</PresentationFormat>
  <Paragraphs>51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Windows Form Application (WFA)</vt:lpstr>
      <vt:lpstr>První pohled do nového WFA projektu</vt:lpstr>
      <vt:lpstr>Grafický návrhář WFA</vt:lpstr>
      <vt:lpstr>Grafický návrhář WFA</vt:lpstr>
      <vt:lpstr>Grafický návrhář implementace</vt:lpstr>
      <vt:lpstr>Spuštění WFA projektu</vt:lpstr>
      <vt:lpstr>Komponenty WFA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253</cp:revision>
  <dcterms:created xsi:type="dcterms:W3CDTF">2020-10-25T17:23:37Z</dcterms:created>
  <dcterms:modified xsi:type="dcterms:W3CDTF">2021-03-22T18:59:17Z</dcterms:modified>
</cp:coreProperties>
</file>