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0" r:id="rId6"/>
    <p:sldId id="265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A6973-18E4-42AD-A0D6-C8D04CBE8D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738889-9736-4411-ADC1-890D3FF06590}">
      <dgm:prSet/>
      <dgm:spPr/>
      <dgm:t>
        <a:bodyPr/>
        <a:lstStyle/>
        <a:p>
          <a:r>
            <a:rPr lang="cs-CZ" dirty="0"/>
            <a:t>Dělení programovacích jazyků</a:t>
          </a:r>
          <a:endParaRPr lang="en-US" dirty="0"/>
        </a:p>
      </dgm:t>
    </dgm:pt>
    <dgm:pt modelId="{D8CC59A6-9CED-4235-930A-AB32328A738C}" type="parTrans" cxnId="{928A4E0F-2301-4F15-AC01-8D024A5BCB29}">
      <dgm:prSet/>
      <dgm:spPr/>
      <dgm:t>
        <a:bodyPr/>
        <a:lstStyle/>
        <a:p>
          <a:endParaRPr lang="en-US"/>
        </a:p>
      </dgm:t>
    </dgm:pt>
    <dgm:pt modelId="{AFE7161A-1864-40C0-B362-CA1E6F57E468}" type="sibTrans" cxnId="{928A4E0F-2301-4F15-AC01-8D024A5BCB29}">
      <dgm:prSet/>
      <dgm:spPr/>
      <dgm:t>
        <a:bodyPr/>
        <a:lstStyle/>
        <a:p>
          <a:endParaRPr lang="en-US"/>
        </a:p>
      </dgm:t>
    </dgm:pt>
    <dgm:pt modelId="{BE66DD38-4824-42A9-93C5-054ABF5C556C}">
      <dgm:prSet/>
      <dgm:spPr/>
      <dgm:t>
        <a:bodyPr/>
        <a:lstStyle/>
        <a:p>
          <a:r>
            <a:rPr lang="cs-CZ" dirty="0"/>
            <a:t>Vývojové prostředí</a:t>
          </a:r>
          <a:endParaRPr lang="en-US" dirty="0"/>
        </a:p>
      </dgm:t>
    </dgm:pt>
    <dgm:pt modelId="{B2275484-11AA-4944-99D5-B4419F0B029D}" type="parTrans" cxnId="{A821D1C3-61F4-4DC9-A47B-73ABBAB8072C}">
      <dgm:prSet/>
      <dgm:spPr/>
      <dgm:t>
        <a:bodyPr/>
        <a:lstStyle/>
        <a:p>
          <a:endParaRPr lang="en-US"/>
        </a:p>
      </dgm:t>
    </dgm:pt>
    <dgm:pt modelId="{C5B4403C-8A41-4843-9D25-5E9AD2C5CBDA}" type="sibTrans" cxnId="{A821D1C3-61F4-4DC9-A47B-73ABBAB8072C}">
      <dgm:prSet/>
      <dgm:spPr/>
      <dgm:t>
        <a:bodyPr/>
        <a:lstStyle/>
        <a:p>
          <a:endParaRPr lang="en-US"/>
        </a:p>
      </dgm:t>
    </dgm:pt>
    <dgm:pt modelId="{108C6BAC-A31A-49D8-8EB9-8AD25A982C9E}">
      <dgm:prSet/>
      <dgm:spPr/>
      <dgm:t>
        <a:bodyPr/>
        <a:lstStyle/>
        <a:p>
          <a:r>
            <a:rPr lang="cs-CZ" dirty="0"/>
            <a:t>Editor</a:t>
          </a:r>
          <a:endParaRPr lang="en-US" dirty="0"/>
        </a:p>
      </dgm:t>
    </dgm:pt>
    <dgm:pt modelId="{E1A65DD0-489E-453D-9B8D-AE7CBB5523F9}" type="parTrans" cxnId="{340902C9-1323-4972-A673-6717BD0A11F5}">
      <dgm:prSet/>
      <dgm:spPr/>
      <dgm:t>
        <a:bodyPr/>
        <a:lstStyle/>
        <a:p>
          <a:endParaRPr lang="en-US"/>
        </a:p>
      </dgm:t>
    </dgm:pt>
    <dgm:pt modelId="{A70056A2-FEF8-4A8E-B30A-BB44BD4AE2B1}" type="sibTrans" cxnId="{340902C9-1323-4972-A673-6717BD0A11F5}">
      <dgm:prSet/>
      <dgm:spPr/>
      <dgm:t>
        <a:bodyPr/>
        <a:lstStyle/>
        <a:p>
          <a:endParaRPr lang="en-US"/>
        </a:p>
      </dgm:t>
    </dgm:pt>
    <dgm:pt modelId="{EDF56FC3-0D91-477C-929F-B71E73624121}">
      <dgm:prSet/>
      <dgm:spPr/>
      <dgm:t>
        <a:bodyPr/>
        <a:lstStyle/>
        <a:p>
          <a:r>
            <a:rPr lang="cs-CZ" dirty="0"/>
            <a:t>Překladač</a:t>
          </a:r>
          <a:endParaRPr lang="en-US" dirty="0"/>
        </a:p>
      </dgm:t>
    </dgm:pt>
    <dgm:pt modelId="{28775C8C-6136-4905-89D3-7621438B17C8}" type="parTrans" cxnId="{E845B8B6-9AA0-4406-ACE0-E1BABC33CBAF}">
      <dgm:prSet/>
      <dgm:spPr/>
      <dgm:t>
        <a:bodyPr/>
        <a:lstStyle/>
        <a:p>
          <a:endParaRPr lang="en-US"/>
        </a:p>
      </dgm:t>
    </dgm:pt>
    <dgm:pt modelId="{499605AD-D3D0-4213-9A00-7C1D1403151F}" type="sibTrans" cxnId="{E845B8B6-9AA0-4406-ACE0-E1BABC33CBAF}">
      <dgm:prSet/>
      <dgm:spPr/>
      <dgm:t>
        <a:bodyPr/>
        <a:lstStyle/>
        <a:p>
          <a:endParaRPr lang="en-US"/>
        </a:p>
      </dgm:t>
    </dgm:pt>
    <dgm:pt modelId="{FAB4A827-3499-41FD-9121-88B4C1C4944E}" type="pres">
      <dgm:prSet presAssocID="{F69A6973-18E4-42AD-A0D6-C8D04CBE8D02}" presName="diagram" presStyleCnt="0">
        <dgm:presLayoutVars>
          <dgm:dir/>
          <dgm:resizeHandles val="exact"/>
        </dgm:presLayoutVars>
      </dgm:prSet>
      <dgm:spPr/>
    </dgm:pt>
    <dgm:pt modelId="{AC92C661-4CAC-4803-BC89-0CAC07829001}" type="pres">
      <dgm:prSet presAssocID="{E9738889-9736-4411-ADC1-890D3FF06590}" presName="node" presStyleLbl="node1" presStyleIdx="0" presStyleCnt="4">
        <dgm:presLayoutVars>
          <dgm:bulletEnabled val="1"/>
        </dgm:presLayoutVars>
      </dgm:prSet>
      <dgm:spPr/>
    </dgm:pt>
    <dgm:pt modelId="{F66966F9-710E-421F-9620-91540C9A72CD}" type="pres">
      <dgm:prSet presAssocID="{AFE7161A-1864-40C0-B362-CA1E6F57E468}" presName="sibTrans" presStyleCnt="0"/>
      <dgm:spPr/>
    </dgm:pt>
    <dgm:pt modelId="{0A9EB3B9-9292-4B1E-B962-787BF7C98BC5}" type="pres">
      <dgm:prSet presAssocID="{BE66DD38-4824-42A9-93C5-054ABF5C556C}" presName="node" presStyleLbl="node1" presStyleIdx="1" presStyleCnt="4">
        <dgm:presLayoutVars>
          <dgm:bulletEnabled val="1"/>
        </dgm:presLayoutVars>
      </dgm:prSet>
      <dgm:spPr/>
    </dgm:pt>
    <dgm:pt modelId="{78A23EF4-77AF-442F-8944-92A60F910F6F}" type="pres">
      <dgm:prSet presAssocID="{C5B4403C-8A41-4843-9D25-5E9AD2C5CBDA}" presName="sibTrans" presStyleCnt="0"/>
      <dgm:spPr/>
    </dgm:pt>
    <dgm:pt modelId="{1BD3DFF4-61D6-4E87-A966-205F76D6B7E8}" type="pres">
      <dgm:prSet presAssocID="{108C6BAC-A31A-49D8-8EB9-8AD25A982C9E}" presName="node" presStyleLbl="node1" presStyleIdx="2" presStyleCnt="4">
        <dgm:presLayoutVars>
          <dgm:bulletEnabled val="1"/>
        </dgm:presLayoutVars>
      </dgm:prSet>
      <dgm:spPr/>
    </dgm:pt>
    <dgm:pt modelId="{AD7D911E-9F8C-4245-B521-B5B38E7C3813}" type="pres">
      <dgm:prSet presAssocID="{A70056A2-FEF8-4A8E-B30A-BB44BD4AE2B1}" presName="sibTrans" presStyleCnt="0"/>
      <dgm:spPr/>
    </dgm:pt>
    <dgm:pt modelId="{B366D64F-563E-4ACC-9AA2-47ECC5A630BD}" type="pres">
      <dgm:prSet presAssocID="{EDF56FC3-0D91-477C-929F-B71E73624121}" presName="node" presStyleLbl="node1" presStyleIdx="3" presStyleCnt="4">
        <dgm:presLayoutVars>
          <dgm:bulletEnabled val="1"/>
        </dgm:presLayoutVars>
      </dgm:prSet>
      <dgm:spPr/>
    </dgm:pt>
  </dgm:ptLst>
  <dgm:cxnLst>
    <dgm:cxn modelId="{928A4E0F-2301-4F15-AC01-8D024A5BCB29}" srcId="{F69A6973-18E4-42AD-A0D6-C8D04CBE8D02}" destId="{E9738889-9736-4411-ADC1-890D3FF06590}" srcOrd="0" destOrd="0" parTransId="{D8CC59A6-9CED-4235-930A-AB32328A738C}" sibTransId="{AFE7161A-1864-40C0-B362-CA1E6F57E468}"/>
    <dgm:cxn modelId="{5A148C79-C319-4574-A3A2-BFB97B55A824}" type="presOf" srcId="{BE66DD38-4824-42A9-93C5-054ABF5C556C}" destId="{0A9EB3B9-9292-4B1E-B962-787BF7C98BC5}" srcOrd="0" destOrd="0" presId="urn:microsoft.com/office/officeart/2005/8/layout/default"/>
    <dgm:cxn modelId="{6323A081-3900-4312-8B10-A45D80200C8F}" type="presOf" srcId="{E9738889-9736-4411-ADC1-890D3FF06590}" destId="{AC92C661-4CAC-4803-BC89-0CAC07829001}" srcOrd="0" destOrd="0" presId="urn:microsoft.com/office/officeart/2005/8/layout/default"/>
    <dgm:cxn modelId="{6C446895-B56E-4F2F-8958-B1DB643D062B}" type="presOf" srcId="{EDF56FC3-0D91-477C-929F-B71E73624121}" destId="{B366D64F-563E-4ACC-9AA2-47ECC5A630BD}" srcOrd="0" destOrd="0" presId="urn:microsoft.com/office/officeart/2005/8/layout/default"/>
    <dgm:cxn modelId="{E845B8B6-9AA0-4406-ACE0-E1BABC33CBAF}" srcId="{F69A6973-18E4-42AD-A0D6-C8D04CBE8D02}" destId="{EDF56FC3-0D91-477C-929F-B71E73624121}" srcOrd="3" destOrd="0" parTransId="{28775C8C-6136-4905-89D3-7621438B17C8}" sibTransId="{499605AD-D3D0-4213-9A00-7C1D1403151F}"/>
    <dgm:cxn modelId="{08AEEBB6-6977-40D8-A6D6-BC7C4C917587}" type="presOf" srcId="{108C6BAC-A31A-49D8-8EB9-8AD25A982C9E}" destId="{1BD3DFF4-61D6-4E87-A966-205F76D6B7E8}" srcOrd="0" destOrd="0" presId="urn:microsoft.com/office/officeart/2005/8/layout/default"/>
    <dgm:cxn modelId="{A821D1C3-61F4-4DC9-A47B-73ABBAB8072C}" srcId="{F69A6973-18E4-42AD-A0D6-C8D04CBE8D02}" destId="{BE66DD38-4824-42A9-93C5-054ABF5C556C}" srcOrd="1" destOrd="0" parTransId="{B2275484-11AA-4944-99D5-B4419F0B029D}" sibTransId="{C5B4403C-8A41-4843-9D25-5E9AD2C5CBDA}"/>
    <dgm:cxn modelId="{340902C9-1323-4972-A673-6717BD0A11F5}" srcId="{F69A6973-18E4-42AD-A0D6-C8D04CBE8D02}" destId="{108C6BAC-A31A-49D8-8EB9-8AD25A982C9E}" srcOrd="2" destOrd="0" parTransId="{E1A65DD0-489E-453D-9B8D-AE7CBB5523F9}" sibTransId="{A70056A2-FEF8-4A8E-B30A-BB44BD4AE2B1}"/>
    <dgm:cxn modelId="{761AF7C9-10DB-4C83-A634-A6DC90114468}" type="presOf" srcId="{F69A6973-18E4-42AD-A0D6-C8D04CBE8D02}" destId="{FAB4A827-3499-41FD-9121-88B4C1C4944E}" srcOrd="0" destOrd="0" presId="urn:microsoft.com/office/officeart/2005/8/layout/default"/>
    <dgm:cxn modelId="{9134919D-9204-4757-A332-3DC166978BBF}" type="presParOf" srcId="{FAB4A827-3499-41FD-9121-88B4C1C4944E}" destId="{AC92C661-4CAC-4803-BC89-0CAC07829001}" srcOrd="0" destOrd="0" presId="urn:microsoft.com/office/officeart/2005/8/layout/default"/>
    <dgm:cxn modelId="{E503E6FB-2C63-46FB-A69C-042FBD24C4EF}" type="presParOf" srcId="{FAB4A827-3499-41FD-9121-88B4C1C4944E}" destId="{F66966F9-710E-421F-9620-91540C9A72CD}" srcOrd="1" destOrd="0" presId="urn:microsoft.com/office/officeart/2005/8/layout/default"/>
    <dgm:cxn modelId="{CF02ACDB-BFE8-44A2-8D48-EDE9C8286F0B}" type="presParOf" srcId="{FAB4A827-3499-41FD-9121-88B4C1C4944E}" destId="{0A9EB3B9-9292-4B1E-B962-787BF7C98BC5}" srcOrd="2" destOrd="0" presId="urn:microsoft.com/office/officeart/2005/8/layout/default"/>
    <dgm:cxn modelId="{0094D96E-ADAF-46CF-9335-0D56DBB424B4}" type="presParOf" srcId="{FAB4A827-3499-41FD-9121-88B4C1C4944E}" destId="{78A23EF4-77AF-442F-8944-92A60F910F6F}" srcOrd="3" destOrd="0" presId="urn:microsoft.com/office/officeart/2005/8/layout/default"/>
    <dgm:cxn modelId="{BE762483-ED63-4F90-B2B4-ED5D459EC688}" type="presParOf" srcId="{FAB4A827-3499-41FD-9121-88B4C1C4944E}" destId="{1BD3DFF4-61D6-4E87-A966-205F76D6B7E8}" srcOrd="4" destOrd="0" presId="urn:microsoft.com/office/officeart/2005/8/layout/default"/>
    <dgm:cxn modelId="{5B060B64-4BF4-45BD-A512-EFE43ECA7806}" type="presParOf" srcId="{FAB4A827-3499-41FD-9121-88B4C1C4944E}" destId="{AD7D911E-9F8C-4245-B521-B5B38E7C3813}" srcOrd="5" destOrd="0" presId="urn:microsoft.com/office/officeart/2005/8/layout/default"/>
    <dgm:cxn modelId="{AF121B55-EDB9-4A52-BCC1-D880886EC7C0}" type="presParOf" srcId="{FAB4A827-3499-41FD-9121-88B4C1C4944E}" destId="{B366D64F-563E-4ACC-9AA2-47ECC5A630B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2C661-4CAC-4803-BC89-0CAC07829001}">
      <dsp:nvSpPr>
        <dsp:cNvPr id="0" name=""/>
        <dsp:cNvSpPr/>
      </dsp:nvSpPr>
      <dsp:spPr>
        <a:xfrm>
          <a:off x="1164573" y="881"/>
          <a:ext cx="2984364" cy="179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Dělení programovacích jazyků</a:t>
          </a:r>
          <a:endParaRPr lang="en-US" sz="3000" kern="1200" dirty="0"/>
        </a:p>
      </dsp:txBody>
      <dsp:txXfrm>
        <a:off x="1164573" y="881"/>
        <a:ext cx="2984364" cy="1790618"/>
      </dsp:txXfrm>
    </dsp:sp>
    <dsp:sp modelId="{0A9EB3B9-9292-4B1E-B962-787BF7C98BC5}">
      <dsp:nvSpPr>
        <dsp:cNvPr id="0" name=""/>
        <dsp:cNvSpPr/>
      </dsp:nvSpPr>
      <dsp:spPr>
        <a:xfrm>
          <a:off x="4447374" y="881"/>
          <a:ext cx="2984364" cy="1790618"/>
        </a:xfrm>
        <a:prstGeom prst="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Vývojové prostředí</a:t>
          </a:r>
          <a:endParaRPr lang="en-US" sz="3000" kern="1200" dirty="0"/>
        </a:p>
      </dsp:txBody>
      <dsp:txXfrm>
        <a:off x="4447374" y="881"/>
        <a:ext cx="2984364" cy="1790618"/>
      </dsp:txXfrm>
    </dsp:sp>
    <dsp:sp modelId="{1BD3DFF4-61D6-4E87-A966-205F76D6B7E8}">
      <dsp:nvSpPr>
        <dsp:cNvPr id="0" name=""/>
        <dsp:cNvSpPr/>
      </dsp:nvSpPr>
      <dsp:spPr>
        <a:xfrm>
          <a:off x="1164573" y="2089936"/>
          <a:ext cx="2984364" cy="1790618"/>
        </a:xfrm>
        <a:prstGeom prst="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Editor</a:t>
          </a:r>
          <a:endParaRPr lang="en-US" sz="3000" kern="1200" dirty="0"/>
        </a:p>
      </dsp:txBody>
      <dsp:txXfrm>
        <a:off x="1164573" y="2089936"/>
        <a:ext cx="2984364" cy="1790618"/>
      </dsp:txXfrm>
    </dsp:sp>
    <dsp:sp modelId="{B366D64F-563E-4ACC-9AA2-47ECC5A630BD}">
      <dsp:nvSpPr>
        <dsp:cNvPr id="0" name=""/>
        <dsp:cNvSpPr/>
      </dsp:nvSpPr>
      <dsp:spPr>
        <a:xfrm>
          <a:off x="4447374" y="2089936"/>
          <a:ext cx="2984364" cy="1790618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Překladač</a:t>
          </a:r>
          <a:endParaRPr lang="en-US" sz="3000" kern="1200" dirty="0"/>
        </a:p>
      </dsp:txBody>
      <dsp:txXfrm>
        <a:off x="4447374" y="2089936"/>
        <a:ext cx="2984364" cy="179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48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36B4-D919-0432-3D27-F4D8CD0EB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CD24BC1E-FA18-8E0C-B57B-915E9A941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CBA33DC5-EFBA-9E32-9EB8-04F602DB3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5992E89-9735-4E0D-DF98-27062CCCE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68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Programovací jazyk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8DF40D-3A78-8B71-406E-887AC20E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/>
              <a:t>Základní pojmy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34F6C6F-01F7-FE13-21FC-510C5268C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85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1958B-73D6-9A2B-7282-F287051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C8AE3F-7302-0E67-6A56-27174A05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umělý jazyk sloužící, pro definování sekvence příkazů, které lze zpracovat počítačem – systém pravidel a symbolů</a:t>
            </a:r>
          </a:p>
          <a:p>
            <a:r>
              <a:rPr lang="cs-CZ" dirty="0"/>
              <a:t>Slouží pro implementaci programu, řešící algoritmus</a:t>
            </a:r>
          </a:p>
          <a:p>
            <a:r>
              <a:rPr lang="cs-CZ" dirty="0"/>
              <a:t>Historický vývoj</a:t>
            </a:r>
          </a:p>
          <a:p>
            <a:pPr lvl="1"/>
            <a:r>
              <a:rPr lang="cs-CZ" dirty="0"/>
              <a:t>Od Assembleru a Fortranu až po C#, Python, </a:t>
            </a:r>
            <a:r>
              <a:rPr lang="cs-CZ" dirty="0" err="1"/>
              <a:t>Rust</a:t>
            </a:r>
            <a:endParaRPr lang="cs-CZ" dirty="0"/>
          </a:p>
          <a:p>
            <a:pPr lvl="1"/>
            <a:r>
              <a:rPr lang="cs-CZ" dirty="0"/>
              <a:t>Zvyšování míry abstrakce – syntaxe je více intuitivnější</a:t>
            </a:r>
          </a:p>
          <a:p>
            <a:r>
              <a:rPr lang="cs-CZ" dirty="0"/>
              <a:t>Samotný vývoj je zjednodušen a umocněn díky vývojovým IDE</a:t>
            </a:r>
          </a:p>
        </p:txBody>
      </p:sp>
    </p:spTree>
    <p:extLst>
      <p:ext uri="{BB962C8B-B14F-4D97-AF65-F5344CB8AC3E}">
        <p14:creationId xmlns:p14="http://schemas.microsoft.com/office/powerpoint/2010/main" val="8895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A4CFB2-FEFD-F7C7-78A1-0A73B4AC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Dělení dle míry abstrakce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DECF66-255B-5899-E436-4AA3C6E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dirty="0"/>
              <a:t>Vyšší programovací jazyky</a:t>
            </a:r>
          </a:p>
          <a:p>
            <a:pPr lvl="1"/>
            <a:r>
              <a:rPr lang="cs-CZ" dirty="0"/>
              <a:t>Logická struktura</a:t>
            </a:r>
          </a:p>
          <a:p>
            <a:pPr lvl="1"/>
            <a:r>
              <a:rPr lang="cs-CZ" dirty="0"/>
              <a:t>Lépe chápatelné pro člověka</a:t>
            </a:r>
          </a:p>
          <a:p>
            <a:pPr lvl="1"/>
            <a:r>
              <a:rPr lang="cs-CZ" dirty="0"/>
              <a:t>Přenositelné na různé platformy OS i HW</a:t>
            </a:r>
          </a:p>
          <a:p>
            <a:pPr lvl="1"/>
            <a:r>
              <a:rPr lang="cs-CZ" dirty="0"/>
              <a:t>Do strojového jazyka se překládají za pomocí kompilátoru</a:t>
            </a:r>
          </a:p>
          <a:p>
            <a:pPr lvl="1"/>
            <a:r>
              <a:rPr lang="cs-CZ" dirty="0"/>
              <a:t>Java, C#, C++, Kotlin a jiné</a:t>
            </a:r>
          </a:p>
          <a:p>
            <a:r>
              <a:rPr lang="cs-CZ" b="1" dirty="0"/>
              <a:t>Nižší programovací jazyky</a:t>
            </a:r>
          </a:p>
          <a:p>
            <a:pPr lvl="1"/>
            <a:r>
              <a:rPr lang="cs-CZ" dirty="0"/>
              <a:t>Jazyk je blízky strojovému kód</a:t>
            </a:r>
          </a:p>
          <a:p>
            <a:pPr lvl="1"/>
            <a:r>
              <a:rPr lang="cs-CZ" dirty="0"/>
              <a:t>Špatně chápatelný pro člověka</a:t>
            </a:r>
          </a:p>
          <a:p>
            <a:pPr lvl="1"/>
            <a:r>
              <a:rPr lang="cs-CZ" dirty="0"/>
              <a:t>Často spjatý s konkrétním HW a OS</a:t>
            </a:r>
          </a:p>
          <a:p>
            <a:pPr lvl="1"/>
            <a:r>
              <a:rPr lang="cs-CZ" dirty="0"/>
              <a:t>Assembler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7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594FE9-744B-806F-6B24-1012D04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Dělení dle způsobu kompilace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96D818-2A7E-CAE8-DEC5-327B8232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Kompilované</a:t>
            </a:r>
          </a:p>
          <a:p>
            <a:pPr lvl="1"/>
            <a:r>
              <a:rPr lang="cs-CZ" dirty="0"/>
              <a:t>Celé přeloženy kompilátorem a až následně je lze spouštět</a:t>
            </a:r>
          </a:p>
          <a:p>
            <a:pPr lvl="1"/>
            <a:r>
              <a:rPr lang="cs-CZ" dirty="0"/>
              <a:t>Vyšší nároky na formální správnost kódu</a:t>
            </a:r>
          </a:p>
          <a:p>
            <a:pPr lvl="1"/>
            <a:r>
              <a:rPr lang="cs-CZ" dirty="0"/>
              <a:t>Překlad do strojového nebo do </a:t>
            </a:r>
            <a:r>
              <a:rPr lang="cs-CZ" dirty="0" err="1"/>
              <a:t>pseudo</a:t>
            </a:r>
            <a:r>
              <a:rPr lang="cs-CZ" dirty="0"/>
              <a:t> strojového kódu</a:t>
            </a:r>
          </a:p>
          <a:p>
            <a:pPr lvl="1"/>
            <a:r>
              <a:rPr lang="cs-CZ" dirty="0"/>
              <a:t>C, C++, C#, Java</a:t>
            </a:r>
          </a:p>
          <a:p>
            <a:r>
              <a:rPr lang="cs-CZ" b="1" dirty="0"/>
              <a:t>Interpretované</a:t>
            </a:r>
          </a:p>
          <a:p>
            <a:pPr lvl="1"/>
            <a:r>
              <a:rPr lang="cs-CZ" dirty="0"/>
              <a:t>Interpretované</a:t>
            </a:r>
          </a:p>
          <a:p>
            <a:pPr lvl="1"/>
            <a:r>
              <a:rPr lang="cs-CZ" dirty="0"/>
              <a:t>Překlad probíhá za běhu programu</a:t>
            </a:r>
          </a:p>
          <a:p>
            <a:pPr lvl="1"/>
            <a:r>
              <a:rPr lang="cs-CZ" dirty="0"/>
              <a:t>Překládají se pomocí interpretu – zajišťuje provádění instrukcí</a:t>
            </a:r>
          </a:p>
          <a:p>
            <a:pPr lvl="1"/>
            <a:r>
              <a:rPr lang="cs-CZ" dirty="0"/>
              <a:t>PHP, Python, Perl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393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038FE3-271A-A5DD-68BB-D650EC32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dělení programovacích jazyků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9A96B8-E63C-2E17-0A24-BE9AF255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Procedurální</a:t>
            </a:r>
            <a:r>
              <a:rPr lang="cs-CZ" dirty="0"/>
              <a:t> (imperativní)</a:t>
            </a:r>
          </a:p>
          <a:p>
            <a:pPr lvl="1"/>
            <a:r>
              <a:rPr lang="cs-CZ" dirty="0"/>
              <a:t>posloupnost příkazů, která určuje algoritmus</a:t>
            </a:r>
          </a:p>
          <a:p>
            <a:pPr lvl="1"/>
            <a:r>
              <a:rPr lang="cs-CZ" b="1" dirty="0"/>
              <a:t>Strukturované</a:t>
            </a:r>
            <a:r>
              <a:rPr lang="cs-CZ" dirty="0"/>
              <a:t> – dělení algoritmu na menší části tvořící celkovou strukturu</a:t>
            </a:r>
          </a:p>
          <a:p>
            <a:pPr lvl="1"/>
            <a:r>
              <a:rPr lang="cs-CZ" b="1" dirty="0"/>
              <a:t>Objektově orientované </a:t>
            </a:r>
            <a:r>
              <a:rPr lang="cs-CZ" dirty="0"/>
              <a:t>– dodržuje objektové paradigma</a:t>
            </a:r>
          </a:p>
          <a:p>
            <a:r>
              <a:rPr lang="cs-CZ" b="1" dirty="0"/>
              <a:t>Neprocedurální</a:t>
            </a:r>
            <a:r>
              <a:rPr lang="cs-CZ" dirty="0"/>
              <a:t> (deklarativní)</a:t>
            </a:r>
          </a:p>
          <a:p>
            <a:pPr lvl="1"/>
            <a:r>
              <a:rPr lang="cs-CZ" dirty="0"/>
              <a:t>vytváření definic/pravidel, co se má udělat, ne jak</a:t>
            </a:r>
          </a:p>
          <a:p>
            <a:pPr lvl="1"/>
            <a:r>
              <a:rPr lang="cs-CZ" b="1" dirty="0"/>
              <a:t>Funkcionální</a:t>
            </a:r>
            <a:r>
              <a:rPr lang="cs-CZ" dirty="0"/>
              <a:t> – </a:t>
            </a:r>
            <a:r>
              <a:rPr lang="cs-CZ" dirty="0" err="1"/>
              <a:t>lamba</a:t>
            </a:r>
            <a:r>
              <a:rPr lang="cs-CZ" dirty="0"/>
              <a:t> kalkul (</a:t>
            </a:r>
            <a:r>
              <a:rPr lang="cs-CZ" dirty="0" err="1"/>
              <a:t>Haskell</a:t>
            </a:r>
            <a:r>
              <a:rPr lang="cs-CZ" dirty="0"/>
              <a:t>, </a:t>
            </a:r>
            <a:r>
              <a:rPr lang="cs-CZ" dirty="0" err="1"/>
              <a:t>Lisp</a:t>
            </a:r>
            <a:r>
              <a:rPr lang="cs-CZ" dirty="0"/>
              <a:t>, F#)</a:t>
            </a:r>
          </a:p>
          <a:p>
            <a:pPr lvl="1"/>
            <a:r>
              <a:rPr lang="cs-CZ" b="1" dirty="0"/>
              <a:t>Logické</a:t>
            </a:r>
            <a:r>
              <a:rPr lang="cs-CZ" dirty="0"/>
              <a:t> – využití matematické logiky (Prolog, </a:t>
            </a:r>
            <a:r>
              <a:rPr lang="cs-CZ" dirty="0" err="1"/>
              <a:t>Gödel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23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B90B7-A5E4-0747-63EC-46F4FA0D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cs-CZ" dirty="0"/>
              <a:t>Vývojové prostředí (IDE)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A0DB36-772C-9D4B-3058-559B18FE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fontScale="92500"/>
          </a:bodyPr>
          <a:lstStyle/>
          <a:p>
            <a:r>
              <a:rPr lang="cs-CZ" dirty="0"/>
              <a:t>Pro C# je ideální </a:t>
            </a:r>
            <a:r>
              <a:rPr lang="cs-CZ" dirty="0" err="1"/>
              <a:t>Visual</a:t>
            </a:r>
            <a:r>
              <a:rPr lang="cs-CZ" dirty="0"/>
              <a:t> Studio</a:t>
            </a:r>
          </a:p>
          <a:p>
            <a:r>
              <a:rPr lang="cs-CZ" dirty="0"/>
              <a:t>Umožňuje vytváření konzolových a formulářových aplikací</a:t>
            </a:r>
          </a:p>
          <a:p>
            <a:r>
              <a:rPr lang="cs-CZ" dirty="0"/>
              <a:t>Formulářové aplikace obsahují Designer pro návrh aplikace</a:t>
            </a:r>
          </a:p>
          <a:p>
            <a:r>
              <a:rPr lang="cs-CZ" dirty="0"/>
              <a:t>Projekty vytvořené ve VS obsahují některé ze základních knihoven</a:t>
            </a:r>
          </a:p>
          <a:p>
            <a:pPr lvl="1"/>
            <a:r>
              <a:rPr lang="cs-CZ" dirty="0"/>
              <a:t>Tyto knihovny obsluhují předdefinované metody</a:t>
            </a:r>
          </a:p>
          <a:p>
            <a:r>
              <a:rPr lang="cs-CZ" dirty="0"/>
              <a:t>Novější verze již podporují integraci </a:t>
            </a:r>
            <a:r>
              <a:rPr lang="cs-CZ" dirty="0" err="1"/>
              <a:t>versovacích</a:t>
            </a:r>
            <a:r>
              <a:rPr lang="cs-CZ" dirty="0"/>
              <a:t> systémů</a:t>
            </a:r>
          </a:p>
          <a:p>
            <a:r>
              <a:rPr lang="cs-CZ" dirty="0"/>
              <a:t>Prostředí obsahující editor </a:t>
            </a:r>
            <a:r>
              <a:rPr lang="cs-CZ"/>
              <a:t>i kompilátor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5D4BB71-DDE9-6155-84A1-58E41E36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1020183"/>
            <a:ext cx="5451627" cy="44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6A65B-133E-C943-A848-25FF16FB3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B6CC5C-2F10-001C-4935-57979E51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Editor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C9C1C-7484-9396-BBEC-18EC9051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cs-CZ" dirty="0"/>
              <a:t>Editor je součástí IDE </a:t>
            </a:r>
            <a:r>
              <a:rPr lang="cs-CZ" dirty="0" err="1"/>
              <a:t>Visual</a:t>
            </a:r>
            <a:r>
              <a:rPr lang="cs-CZ" dirty="0"/>
              <a:t> studio</a:t>
            </a:r>
          </a:p>
          <a:p>
            <a:r>
              <a:rPr lang="cs-CZ" dirty="0"/>
              <a:t>Pro editaci kódu však lze použít libovolný </a:t>
            </a:r>
            <a:br>
              <a:rPr lang="cs-CZ" dirty="0"/>
            </a:br>
            <a:r>
              <a:rPr lang="cs-CZ" dirty="0"/>
              <a:t>i textový editor</a:t>
            </a:r>
          </a:p>
          <a:p>
            <a:r>
              <a:rPr lang="cs-CZ" dirty="0"/>
              <a:t>Editor neobsahuje pokročilé funkce, které IDE nabízí</a:t>
            </a:r>
          </a:p>
        </p:txBody>
      </p:sp>
      <p:pic>
        <p:nvPicPr>
          <p:cNvPr id="1026" name="Picture 2" descr="C# programming with Visual Studio Code">
            <a:extLst>
              <a:ext uri="{FF2B5EF4-FFF2-40B4-BE49-F238E27FC236}">
                <a16:creationId xmlns:a16="http://schemas.microsoft.com/office/drawing/2014/main" id="{9D4F1397-5251-EE0B-DD5A-DA76B397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9" b="3"/>
          <a:stretch/>
        </p:blipFill>
        <p:spPr bwMode="auto">
          <a:xfrm>
            <a:off x="4975668" y="1747851"/>
            <a:ext cx="5242713" cy="37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3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196EFB-FCB8-EEE1-97EB-E14D2721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Překladač (kompilátor)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4481BD-FA9E-1396-3E98-5693E57C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80"/>
            <a:ext cx="8915400" cy="4006222"/>
          </a:xfrm>
        </p:spPr>
        <p:txBody>
          <a:bodyPr/>
          <a:lstStyle/>
          <a:p>
            <a:r>
              <a:rPr lang="cs-CZ" dirty="0"/>
              <a:t>Slouží k překladu (kompilaci) z vyššího programovacího jazyku do strojového kódu</a:t>
            </a:r>
          </a:p>
          <a:p>
            <a:pPr lvl="1"/>
            <a:r>
              <a:rPr lang="cs-CZ" dirty="0"/>
              <a:t>Součástí kompilace je analýza, syntéza a optimalizace</a:t>
            </a:r>
          </a:p>
          <a:p>
            <a:r>
              <a:rPr lang="cs-CZ" dirty="0"/>
              <a:t>Zdrojový kód je přeložen pomocí kompilátoru do mezikódu</a:t>
            </a:r>
          </a:p>
          <a:p>
            <a:pPr lvl="1"/>
            <a:r>
              <a:rPr lang="cs-CZ" b="1" dirty="0"/>
              <a:t>CIL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Intermediate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</a:t>
            </a:r>
          </a:p>
          <a:p>
            <a:r>
              <a:rPr lang="cs-CZ" dirty="0"/>
              <a:t>Kód v mezikódu je následně snadno interpretován interpretem</a:t>
            </a:r>
          </a:p>
          <a:p>
            <a:pPr lvl="1"/>
            <a:r>
              <a:rPr lang="cs-CZ" b="1" dirty="0"/>
              <a:t>CLR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Runtime)</a:t>
            </a:r>
          </a:p>
          <a:p>
            <a:r>
              <a:rPr lang="cs-CZ" dirty="0"/>
              <a:t>Tím získáme výslednou aplikaci ve formátu .</a:t>
            </a:r>
            <a:r>
              <a:rPr lang="cs-CZ" dirty="0" err="1"/>
              <a:t>exe</a:t>
            </a:r>
            <a:r>
              <a:rPr lang="cs-CZ" dirty="0"/>
              <a:t> nebo .dll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34DB113-36AC-EB49-93BC-AC297942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39" y="5181314"/>
            <a:ext cx="8371458" cy="11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3563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760</TotalTime>
  <Words>393</Words>
  <Application>Microsoft Office PowerPoint</Application>
  <PresentationFormat>Širokoúhlá obrazovka</PresentationFormat>
  <Paragraphs>69</Paragraphs>
  <Slides>9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Fazeta</vt:lpstr>
      <vt:lpstr>Programování</vt:lpstr>
      <vt:lpstr>Základní pojmy</vt:lpstr>
      <vt:lpstr>Programovací jazyk</vt:lpstr>
      <vt:lpstr>Dělení dle míry abstrakce</vt:lpstr>
      <vt:lpstr>Dělení dle způsobu kompilace</vt:lpstr>
      <vt:lpstr>Další dělení programovacích jazyků</vt:lpstr>
      <vt:lpstr>Vývojové prostředí (IDE)</vt:lpstr>
      <vt:lpstr>Editor</vt:lpstr>
      <vt:lpstr>Překladač (kompilátor)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48</cp:revision>
  <dcterms:created xsi:type="dcterms:W3CDTF">2022-09-21T15:44:15Z</dcterms:created>
  <dcterms:modified xsi:type="dcterms:W3CDTF">2024-12-02T10:26:04Z</dcterms:modified>
</cp:coreProperties>
</file>