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82" r:id="rId4"/>
    <p:sldId id="283" r:id="rId5"/>
    <p:sldId id="284" r:id="rId6"/>
    <p:sldId id="285" r:id="rId7"/>
    <p:sldId id="286" r:id="rId8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1F311E-934C-4E43-A159-9345A61372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E3A07C-CC25-4EFE-BD98-6953FEC9D80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AB447A-90CF-4566-8038-3666D0B0F77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B84A73-1AC6-4C8B-8BB0-F7A77C6E59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2F5E8-0902-4867-936F-F9A81AC02F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A154F2-3D50-499F-B602-95666830FB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42E1CE-6FB9-4185-BED4-8A6BE188D2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B2D7E6-A15B-4211-B1BA-F04324B09FB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0901EB-EA48-46AC-8300-590E3070DF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FCE40-FF3F-48B1-A414-59DF780F1B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8600FF-CFF6-4192-B204-B457316125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cs-CZ" sz="1400" b="0" strike="noStrike" spc="-1">
                <a:latin typeface="Times New Roman"/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 dirty="0"/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4700" y="3000080"/>
            <a:ext cx="563040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57220" y="1124140"/>
            <a:ext cx="4410360" cy="170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b="0" strike="noStrike" spc="-1">
                <a:solidFill>
                  <a:srgbClr val="000000"/>
                </a:solidFill>
                <a:latin typeface="Aptos"/>
                <a:ea typeface="DejaVu Sans"/>
              </a:rPr>
              <a:t>Komponenty formulářových aplikací</a:t>
            </a:r>
            <a:endParaRPr lang="cs-CZ" sz="2000" b="0" strike="noStrike" spc="-1" dirty="0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A24ACD-83DF-44DE-9399-CD971DE4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Základní komponenty WFA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ulka 4">
            <a:extLst>
              <a:ext uri="{FF2B5EF4-FFF2-40B4-BE49-F238E27FC236}">
                <a16:creationId xmlns:a16="http://schemas.microsoft.com/office/drawing/2014/main" id="{54F0F402-9CC0-45B6-86E0-8E1525324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929858"/>
              </p:ext>
            </p:extLst>
          </p:nvPr>
        </p:nvGraphicFramePr>
        <p:xfrm>
          <a:off x="995397" y="3017519"/>
          <a:ext cx="10196853" cy="320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951">
                  <a:extLst>
                    <a:ext uri="{9D8B030D-6E8A-4147-A177-3AD203B41FA5}">
                      <a16:colId xmlns:a16="http://schemas.microsoft.com/office/drawing/2014/main" val="737174795"/>
                    </a:ext>
                  </a:extLst>
                </a:gridCol>
                <a:gridCol w="3398951">
                  <a:extLst>
                    <a:ext uri="{9D8B030D-6E8A-4147-A177-3AD203B41FA5}">
                      <a16:colId xmlns:a16="http://schemas.microsoft.com/office/drawing/2014/main" val="430745171"/>
                    </a:ext>
                  </a:extLst>
                </a:gridCol>
                <a:gridCol w="3398951">
                  <a:extLst>
                    <a:ext uri="{9D8B030D-6E8A-4147-A177-3AD203B41FA5}">
                      <a16:colId xmlns:a16="http://schemas.microsoft.com/office/drawing/2014/main" val="566789703"/>
                    </a:ext>
                  </a:extLst>
                </a:gridCol>
              </a:tblGrid>
              <a:tr h="356656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Název komponenty</a:t>
                      </a:r>
                    </a:p>
                  </a:txBody>
                  <a:tcPr marL="82239" marR="82239" marT="41119" marB="411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Základní vlastnosti</a:t>
                      </a:r>
                    </a:p>
                  </a:txBody>
                  <a:tcPr marL="82239" marR="82239" marT="41119" marB="411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Základní události</a:t>
                      </a:r>
                    </a:p>
                  </a:txBody>
                  <a:tcPr marL="82239" marR="82239" marT="41119" marB="41119"/>
                </a:tc>
                <a:extLst>
                  <a:ext uri="{0D108BD9-81ED-4DB2-BD59-A6C34878D82A}">
                    <a16:rowId xmlns:a16="http://schemas.microsoft.com/office/drawing/2014/main" val="3112097724"/>
                  </a:ext>
                </a:extLst>
              </a:tr>
              <a:tr h="3566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Formulářové okno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Load</a:t>
                      </a:r>
                    </a:p>
                  </a:txBody>
                  <a:tcPr marL="82239" marR="82239" marT="41119" marB="41119" anchor="ctr"/>
                </a:tc>
                <a:extLst>
                  <a:ext uri="{0D108BD9-81ED-4DB2-BD59-A6C34878D82A}">
                    <a16:rowId xmlns:a16="http://schemas.microsoft.com/office/drawing/2014/main" val="3295341624"/>
                  </a:ext>
                </a:extLst>
              </a:tr>
              <a:tr h="3566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Tlačítko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Text, Enabled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Click</a:t>
                      </a:r>
                    </a:p>
                  </a:txBody>
                  <a:tcPr marL="82239" marR="82239" marT="41119" marB="41119" anchor="ctr"/>
                </a:tc>
                <a:extLst>
                  <a:ext uri="{0D108BD9-81ED-4DB2-BD59-A6C34878D82A}">
                    <a16:rowId xmlns:a16="http://schemas.microsoft.com/office/drawing/2014/main" val="2652458679"/>
                  </a:ext>
                </a:extLst>
              </a:tr>
              <a:tr h="3566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TextBox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TextChanged</a:t>
                      </a:r>
                    </a:p>
                  </a:txBody>
                  <a:tcPr marL="82239" marR="82239" marT="41119" marB="41119" anchor="ctr"/>
                </a:tc>
                <a:extLst>
                  <a:ext uri="{0D108BD9-81ED-4DB2-BD59-A6C34878D82A}">
                    <a16:rowId xmlns:a16="http://schemas.microsoft.com/office/drawing/2014/main" val="2387804501"/>
                  </a:ext>
                </a:extLst>
              </a:tr>
              <a:tr h="3566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CheckBox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Text, Checked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CheckedChanged</a:t>
                      </a:r>
                    </a:p>
                  </a:txBody>
                  <a:tcPr marL="82239" marR="82239" marT="41119" marB="41119" anchor="ctr"/>
                </a:tc>
                <a:extLst>
                  <a:ext uri="{0D108BD9-81ED-4DB2-BD59-A6C34878D82A}">
                    <a16:rowId xmlns:a16="http://schemas.microsoft.com/office/drawing/2014/main" val="3153876087"/>
                  </a:ext>
                </a:extLst>
              </a:tr>
              <a:tr h="3566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RadioButton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Text, Checked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CheckedChanged</a:t>
                      </a:r>
                    </a:p>
                  </a:txBody>
                  <a:tcPr marL="82239" marR="82239" marT="41119" marB="41119" anchor="ctr"/>
                </a:tc>
                <a:extLst>
                  <a:ext uri="{0D108BD9-81ED-4DB2-BD59-A6C34878D82A}">
                    <a16:rowId xmlns:a16="http://schemas.microsoft.com/office/drawing/2014/main" val="2389176436"/>
                  </a:ext>
                </a:extLst>
              </a:tr>
              <a:tr h="3566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GroupBox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-</a:t>
                      </a:r>
                    </a:p>
                  </a:txBody>
                  <a:tcPr marL="82239" marR="82239" marT="41119" marB="41119" anchor="ctr"/>
                </a:tc>
                <a:extLst>
                  <a:ext uri="{0D108BD9-81ED-4DB2-BD59-A6C34878D82A}">
                    <a16:rowId xmlns:a16="http://schemas.microsoft.com/office/drawing/2014/main" val="1996272416"/>
                  </a:ext>
                </a:extLst>
              </a:tr>
              <a:tr h="3566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Label (štítek)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Name, Text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Click</a:t>
                      </a:r>
                    </a:p>
                  </a:txBody>
                  <a:tcPr marL="82239" marR="82239" marT="41119" marB="41119" anchor="ctr"/>
                </a:tc>
                <a:extLst>
                  <a:ext uri="{0D108BD9-81ED-4DB2-BD59-A6C34878D82A}">
                    <a16:rowId xmlns:a16="http://schemas.microsoft.com/office/drawing/2014/main" val="2063786014"/>
                  </a:ext>
                </a:extLst>
              </a:tr>
              <a:tr h="3566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/>
                        <a:t>Panel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Name</a:t>
                      </a:r>
                    </a:p>
                  </a:txBody>
                  <a:tcPr marL="82239" marR="82239" marT="41119" marB="411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/>
                        <a:t>Paint</a:t>
                      </a:r>
                    </a:p>
                  </a:txBody>
                  <a:tcPr marL="82239" marR="82239" marT="41119" marB="41119" anchor="ctr"/>
                </a:tc>
                <a:extLst>
                  <a:ext uri="{0D108BD9-81ED-4DB2-BD59-A6C34878D82A}">
                    <a16:rowId xmlns:a16="http://schemas.microsoft.com/office/drawing/2014/main" val="67630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2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E967B9-20ED-47E6-82C3-4048284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cs-CZ" sz="4000"/>
              <a:t>Komponenta WFA - tlačítko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656272-3AE9-4B70-AA87-C7E7FE7B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cs-CZ" sz="2000"/>
              <a:t>Jeden ze základních prvků</a:t>
            </a:r>
          </a:p>
          <a:p>
            <a:r>
              <a:rPr lang="cs-CZ" sz="2000"/>
              <a:t>Vhodný pro spuštění algoritmu – výpočet, zobrazení, …</a:t>
            </a:r>
          </a:p>
          <a:p>
            <a:r>
              <a:rPr lang="cs-CZ" sz="2000"/>
              <a:t>Implementaci celého algoritmu pak můžeme psát do jedné události</a:t>
            </a:r>
          </a:p>
          <a:p>
            <a:r>
              <a:rPr lang="cs-CZ" sz="2000"/>
              <a:t>Pro kód je důležitá vlastnost Name</a:t>
            </a:r>
          </a:p>
          <a:p>
            <a:endParaRPr lang="cs-CZ" sz="200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AEA9F59-2E5C-4AB6-8958-9B1EBDD6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035" y="774285"/>
            <a:ext cx="2438384" cy="258117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CC71931-52D2-443F-9C21-AE1D73DB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380182"/>
            <a:ext cx="4389120" cy="9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E967B9-20ED-47E6-82C3-4048284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cs-CZ" sz="4000"/>
              <a:t>Komponenta WFA - textbox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656272-3AE9-4B70-AA87-C7E7FE7B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cs-CZ" sz="2000"/>
              <a:t>Jeden ze základních prvků</a:t>
            </a:r>
          </a:p>
          <a:p>
            <a:r>
              <a:rPr lang="cs-CZ" sz="2000"/>
              <a:t>Ideální pro získání vstupních hodnot od uživatele a zobrazení výsledku</a:t>
            </a:r>
          </a:p>
          <a:p>
            <a:r>
              <a:rPr lang="cs-CZ" sz="2000"/>
              <a:t>Vhodný pro součinnosti s tlačítkem</a:t>
            </a:r>
          </a:p>
          <a:p>
            <a:r>
              <a:rPr lang="cs-CZ" sz="2000"/>
              <a:t>Pro kód je důležitá vlastnost Name</a:t>
            </a:r>
          </a:p>
          <a:p>
            <a:endParaRPr lang="cs-CZ" sz="200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005429-82CC-4690-80B2-815F71BD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309" y="774285"/>
            <a:ext cx="2459835" cy="258117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5FC1BEE-BAC6-46CC-A5EE-D61E0699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465153"/>
            <a:ext cx="4389120" cy="8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2B6E90-FC43-4451-8768-1770FC19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cs-CZ" sz="4000"/>
              <a:t>Komponenta WFA – checkbox, radio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599BD4-69B0-4EC8-AB53-901CD61E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cs-CZ" sz="2000"/>
              <a:t>Základní komponenty</a:t>
            </a:r>
          </a:p>
          <a:p>
            <a:r>
              <a:rPr lang="cs-CZ" sz="2000"/>
              <a:t>Používáme je pro označení možností</a:t>
            </a:r>
          </a:p>
          <a:p>
            <a:r>
              <a:rPr lang="cs-CZ" sz="2000"/>
              <a:t>Vhodné pro volbu režimu fungování aplikace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8AB5E9C-558F-4367-8207-8A0A9578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051" y="774285"/>
            <a:ext cx="2460352" cy="258117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456E02A-459C-41E1-BF7B-0B2628DB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053673"/>
            <a:ext cx="4389120" cy="16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7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ADBB90E-A759-49BD-9E59-7088F32F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cs-CZ" sz="4000"/>
              <a:t>Komponenta WFA - label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5F9BD8-B4AD-491A-8914-0EA2EECF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cs-CZ" sz="2000"/>
              <a:t>Základní komponenta</a:t>
            </a:r>
          </a:p>
          <a:p>
            <a:r>
              <a:rPr lang="cs-CZ" sz="2000"/>
              <a:t>Vhodná pro označení vstupního pole nebo pro zobrazení výsledku</a:t>
            </a:r>
          </a:p>
          <a:p>
            <a:r>
              <a:rPr lang="cs-CZ" sz="2000"/>
              <a:t>Uživatel nemá možnost s labelem výrazně interagovat</a:t>
            </a:r>
          </a:p>
          <a:p>
            <a:r>
              <a:rPr lang="cs-CZ" sz="2000"/>
              <a:t>Jakákoliv manipulace s labelem není intuitivní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C2381A0-C855-4761-8563-A1863EA1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688" y="774285"/>
            <a:ext cx="3015077" cy="258117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4FFE2F2-D4E4-4E7A-A814-3E745C3C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313219"/>
            <a:ext cx="4389120" cy="11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E6D5C0-5779-45BE-9EDA-6B8E60E6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/>
              <a:t>Jednoduchá formulářová aplikace</a:t>
            </a:r>
            <a:br>
              <a:rPr lang="cs-CZ"/>
            </a:br>
            <a:r>
              <a:rPr lang="cs-CZ" i="1"/>
              <a:t>Prohození vstupních hodnot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81911E-DB72-4451-B5CE-4749E937A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1394975"/>
          </a:xfrm>
        </p:spPr>
        <p:txBody>
          <a:bodyPr anchor="ctr">
            <a:normAutofit/>
          </a:bodyPr>
          <a:lstStyle/>
          <a:p>
            <a:r>
              <a:rPr lang="cs-CZ" sz="2000" dirty="0"/>
              <a:t>Aplikace prohodí hodnoty ve vstupních kolonkách </a:t>
            </a:r>
          </a:p>
          <a:p>
            <a:r>
              <a:rPr lang="cs-CZ" sz="2000" dirty="0"/>
              <a:t>Pokud je některá z kolonek prázdná, zobrazíme upozornění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5C8180-90B9-49A9-84A5-9E0201A0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89" y="2484255"/>
            <a:ext cx="4777163" cy="371424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270160F-1BCC-4294-BC8E-0772A679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48" y="3988568"/>
            <a:ext cx="2885332" cy="23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TM03090430[[fn=Pruhy]]</Template>
  <TotalTime>574</TotalTime>
  <Words>192</Words>
  <Application>Microsoft Office PowerPoint</Application>
  <PresentationFormat>Širokoúhlá obrazovka</PresentationFormat>
  <Paragraphs>52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Programování</vt:lpstr>
      <vt:lpstr>Základní komponenty WFA</vt:lpstr>
      <vt:lpstr>Komponenta WFA - tlačítko</vt:lpstr>
      <vt:lpstr>Komponenta WFA - textbox</vt:lpstr>
      <vt:lpstr>Komponenta WFA – checkbox, radio</vt:lpstr>
      <vt:lpstr>Komponenta WFA - label</vt:lpstr>
      <vt:lpstr>Jednoduchá formulářová aplikace Prohození vstupních hodnot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259</cp:revision>
  <dcterms:created xsi:type="dcterms:W3CDTF">2024-06-17T08:40:16Z</dcterms:created>
  <dcterms:modified xsi:type="dcterms:W3CDTF">2025-02-20T06:28:39Z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