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69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0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Komponenty formulářových aplikací </a:t>
            </a:r>
            <a:r>
              <a:rPr lang="cs" sz="2000" b="1" strike="noStrike" spc="-1" dirty="0">
                <a:solidFill>
                  <a:srgbClr val="000000"/>
                </a:solidFill>
                <a:latin typeface="Aptos"/>
                <a:ea typeface="DejaVu Sans"/>
              </a:rPr>
              <a:t>II</a:t>
            </a:r>
            <a:endParaRPr lang="cs-CZ" sz="2000" b="1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2F88749-C284-49D2-BF3C-66076027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Komponenty WFA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6211824-04DE-4B3C-BF5E-4B86C631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500"/>
              <a:t>Formulářové aplikace využívají koncepce OOP</a:t>
            </a:r>
          </a:p>
          <a:p>
            <a:r>
              <a:rPr lang="cs-CZ" sz="1500"/>
              <a:t>Každá komponenta (objekt) je definována:</a:t>
            </a:r>
          </a:p>
          <a:p>
            <a:pPr lvl="1"/>
            <a:r>
              <a:rPr lang="cs-CZ" sz="1500"/>
              <a:t>Vlastnostmi (atributy)</a:t>
            </a:r>
          </a:p>
          <a:p>
            <a:pPr lvl="1"/>
            <a:r>
              <a:rPr lang="cs-CZ" sz="1500"/>
              <a:t>Metodami</a:t>
            </a:r>
          </a:p>
          <a:p>
            <a:pPr lvl="1"/>
            <a:r>
              <a:rPr lang="cs-CZ" sz="1500"/>
              <a:t>Událostmi</a:t>
            </a:r>
          </a:p>
          <a:p>
            <a:r>
              <a:rPr lang="cs-CZ" sz="1500"/>
              <a:t>Události jsou vyvolané uživatelem – např. kliknutí na tlačítko</a:t>
            </a:r>
          </a:p>
          <a:p>
            <a:r>
              <a:rPr lang="cs-CZ" sz="1500"/>
              <a:t>Událost je reprezentována jako obslužná metoda přijímající dva parametry</a:t>
            </a:r>
          </a:p>
          <a:p>
            <a:pPr lvl="1"/>
            <a:r>
              <a:rPr lang="cs-CZ" sz="1500" b="1"/>
              <a:t>Object sender </a:t>
            </a:r>
            <a:r>
              <a:rPr lang="cs-CZ" sz="1500"/>
              <a:t>– poskytuje odkaz na komponentu, se kterou pracujeme</a:t>
            </a:r>
          </a:p>
          <a:p>
            <a:pPr lvl="1"/>
            <a:r>
              <a:rPr lang="cs-CZ" sz="1500" b="1"/>
              <a:t>EventArgs e </a:t>
            </a:r>
            <a:r>
              <a:rPr lang="cs-CZ" sz="1500"/>
              <a:t>– předává specifické vlastnosti pro obslužní metodu</a:t>
            </a:r>
          </a:p>
          <a:p>
            <a:r>
              <a:rPr lang="cs-CZ" sz="1500"/>
              <a:t>Tyto události můžeme vygenerovat pomocí učinění této akce nebo z panelu vlastností a událostí</a:t>
            </a:r>
          </a:p>
          <a:p>
            <a:endParaRPr lang="cs-CZ" sz="15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A24ACD-83DF-44DE-9399-CD971DE4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cs-CZ" sz="5400"/>
              <a:t>Základní komponenty WFA</a:t>
            </a:r>
          </a:p>
        </p:txBody>
      </p:sp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54F0F402-9CC0-45B6-86E0-8E1525324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90397"/>
              </p:ext>
            </p:extLst>
          </p:nvPr>
        </p:nvGraphicFramePr>
        <p:xfrm>
          <a:off x="1333605" y="2902912"/>
          <a:ext cx="9750132" cy="310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044">
                  <a:extLst>
                    <a:ext uri="{9D8B030D-6E8A-4147-A177-3AD203B41FA5}">
                      <a16:colId xmlns:a16="http://schemas.microsoft.com/office/drawing/2014/main" val="737174795"/>
                    </a:ext>
                  </a:extLst>
                </a:gridCol>
                <a:gridCol w="3250044">
                  <a:extLst>
                    <a:ext uri="{9D8B030D-6E8A-4147-A177-3AD203B41FA5}">
                      <a16:colId xmlns:a16="http://schemas.microsoft.com/office/drawing/2014/main" val="430745171"/>
                    </a:ext>
                  </a:extLst>
                </a:gridCol>
                <a:gridCol w="3250044">
                  <a:extLst>
                    <a:ext uri="{9D8B030D-6E8A-4147-A177-3AD203B41FA5}">
                      <a16:colId xmlns:a16="http://schemas.microsoft.com/office/drawing/2014/main" val="566789703"/>
                    </a:ext>
                  </a:extLst>
                </a:gridCol>
              </a:tblGrid>
              <a:tr h="344551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Název komponenty</a:t>
                      </a:r>
                    </a:p>
                  </a:txBody>
                  <a:tcPr marL="79447" marR="79447" marT="39723" marB="39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Základní vlastnosti</a:t>
                      </a:r>
                    </a:p>
                  </a:txBody>
                  <a:tcPr marL="79447" marR="79447" marT="39723" marB="39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Základní události</a:t>
                      </a:r>
                    </a:p>
                  </a:txBody>
                  <a:tcPr marL="79447" marR="79447" marT="39723" marB="39723"/>
                </a:tc>
                <a:extLst>
                  <a:ext uri="{0D108BD9-81ED-4DB2-BD59-A6C34878D82A}">
                    <a16:rowId xmlns:a16="http://schemas.microsoft.com/office/drawing/2014/main" val="3112097724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Formulářové okno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Load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3295341624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Tlačítko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Text, Enabled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Click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2652458679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TextBox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TextChange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2387804501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CheckBox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Text, Checked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CheckedChanged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3153876087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RadioButton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Text, Checked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CheckedChanged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2389176436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GroupBox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-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1996272416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Label (štítek)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Click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2063786014"/>
                  </a:ext>
                </a:extLst>
              </a:tr>
              <a:tr h="34455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Panel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</a:t>
                      </a:r>
                    </a:p>
                  </a:txBody>
                  <a:tcPr marL="79447" marR="79447" marT="39723" marB="39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Paint</a:t>
                      </a:r>
                    </a:p>
                  </a:txBody>
                  <a:tcPr marL="79447" marR="79447" marT="39723" marB="39723" anchor="ctr"/>
                </a:tc>
                <a:extLst>
                  <a:ext uri="{0D108BD9-81ED-4DB2-BD59-A6C34878D82A}">
                    <a16:rowId xmlns:a16="http://schemas.microsoft.com/office/drawing/2014/main" val="67630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07559FF-A9D7-4736-B742-6BEFFE71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Základní komponenty WFA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8">
            <a:extLst>
              <a:ext uri="{FF2B5EF4-FFF2-40B4-BE49-F238E27FC236}">
                <a16:creationId xmlns:a16="http://schemas.microsoft.com/office/drawing/2014/main" id="{419064CE-4301-4E3B-B4FA-FE11491E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0" y="3063604"/>
            <a:ext cx="4530725" cy="2710404"/>
          </a:xfrm>
          <a:prstGeom prst="rect">
            <a:avLst/>
          </a:prstGeom>
        </p:spPr>
      </p:pic>
      <p:sp>
        <p:nvSpPr>
          <p:cNvPr id="3" name="Šipka: doleva 2">
            <a:extLst>
              <a:ext uri="{FF2B5EF4-FFF2-40B4-BE49-F238E27FC236}">
                <a16:creationId xmlns:a16="http://schemas.microsoft.com/office/drawing/2014/main" id="{615A87CE-48D7-458F-819F-76BBC661B156}"/>
              </a:ext>
            </a:extLst>
          </p:cNvPr>
          <p:cNvSpPr/>
          <p:nvPr/>
        </p:nvSpPr>
        <p:spPr>
          <a:xfrm>
            <a:off x="5102446" y="3063604"/>
            <a:ext cx="4023360" cy="1617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Základní událost se generuje dvojklikem na komponentu</a:t>
            </a:r>
          </a:p>
        </p:txBody>
      </p:sp>
    </p:spTree>
    <p:extLst>
      <p:ext uri="{BB962C8B-B14F-4D97-AF65-F5344CB8AC3E}">
        <p14:creationId xmlns:p14="http://schemas.microsoft.com/office/powerpoint/2010/main" val="26212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FB1B1C-A9A1-460F-AC29-F06D3590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Pojmenování komponent v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8724BF-567A-4221-B529-FE95ED6F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700" dirty="0"/>
              <a:t>Vlastnost </a:t>
            </a:r>
            <a:r>
              <a:rPr lang="cs-CZ" sz="1700" b="1" dirty="0"/>
              <a:t>Name</a:t>
            </a:r>
            <a:r>
              <a:rPr lang="cs-CZ" sz="1700" dirty="0"/>
              <a:t> každé komponenty obsahuje název, kterým na komponentu odkazujeme</a:t>
            </a:r>
          </a:p>
          <a:p>
            <a:r>
              <a:rPr lang="cs-CZ" sz="1700" dirty="0"/>
              <a:t>Pro pojmenování doporučuji zachovat zkratkovitě název komponenty a její funkci</a:t>
            </a:r>
          </a:p>
          <a:p>
            <a:r>
              <a:rPr lang="cs-CZ" sz="1700" dirty="0"/>
              <a:t>Příklady:</a:t>
            </a:r>
          </a:p>
          <a:p>
            <a:pPr lvl="1"/>
            <a:r>
              <a:rPr lang="cs-CZ" sz="1700" dirty="0"/>
              <a:t>Tlačítko uložit: button1 -&gt; </a:t>
            </a:r>
            <a:r>
              <a:rPr lang="cs-CZ" sz="1700" dirty="0" err="1"/>
              <a:t>BtnUloz</a:t>
            </a:r>
            <a:endParaRPr lang="cs-CZ" sz="1700" dirty="0"/>
          </a:p>
          <a:p>
            <a:pPr lvl="1"/>
            <a:r>
              <a:rPr lang="cs-CZ" sz="1700" dirty="0"/>
              <a:t>Vstupní okno pro načtení věku: textBox1 -&gt; </a:t>
            </a:r>
            <a:r>
              <a:rPr lang="cs-CZ" sz="1700" dirty="0" err="1"/>
              <a:t>ZxtVek</a:t>
            </a:r>
            <a:endParaRPr lang="cs-CZ" sz="1700" dirty="0"/>
          </a:p>
          <a:p>
            <a:pPr lvl="1"/>
            <a:r>
              <a:rPr lang="cs-CZ" sz="1700" dirty="0"/>
              <a:t>Štítek pro označení vstupního pole: label1 -&gt; </a:t>
            </a:r>
            <a:r>
              <a:rPr lang="cs-CZ" sz="1700" dirty="0" err="1"/>
              <a:t>LblVstup</a:t>
            </a:r>
            <a:endParaRPr lang="cs-CZ" sz="1700" dirty="0"/>
          </a:p>
          <a:p>
            <a:r>
              <a:rPr lang="cs-CZ" sz="1700" dirty="0"/>
              <a:t>Stejně jako ostatní vlastnosti lze i pojmenování v kódu změnit – nutno využít integrovanou funkci přejmenování</a:t>
            </a:r>
          </a:p>
          <a:p>
            <a:endParaRPr lang="cs-CZ" sz="1700" dirty="0"/>
          </a:p>
          <a:p>
            <a:endParaRPr lang="cs-CZ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3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1D0308-8FD6-4640-88E8-DAAF5515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Vlastnosti komponent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B6F9FF-AE74-4670-B7B4-4443CC7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300" dirty="0"/>
              <a:t>Vlastnosti komponent = atributy objektu (komponenta je rovněž objekt)</a:t>
            </a:r>
          </a:p>
          <a:p>
            <a:r>
              <a:rPr lang="cs-CZ" sz="1300" dirty="0"/>
              <a:t>Vlastnosti jsou zpřístupněné stejným způsobem jako například vlastnosti </a:t>
            </a:r>
            <a:r>
              <a:rPr lang="cs-CZ" sz="1300" b="1" dirty="0" err="1"/>
              <a:t>Lenght</a:t>
            </a:r>
            <a:r>
              <a:rPr lang="cs-CZ" sz="1300" dirty="0"/>
              <a:t> nebo </a:t>
            </a:r>
            <a:r>
              <a:rPr lang="cs-CZ" sz="1300" b="1" dirty="0" err="1"/>
              <a:t>Count</a:t>
            </a:r>
            <a:endParaRPr lang="cs-CZ" sz="1300" b="1" dirty="0"/>
          </a:p>
          <a:p>
            <a:endParaRPr lang="cs-CZ" sz="1300" dirty="0"/>
          </a:p>
          <a:p>
            <a:endParaRPr lang="cs-CZ" sz="1300" dirty="0"/>
          </a:p>
          <a:p>
            <a:endParaRPr lang="cs-CZ" sz="1300" dirty="0"/>
          </a:p>
          <a:p>
            <a:r>
              <a:rPr lang="cs-CZ" sz="1300" dirty="0"/>
              <a:t>Opět musíme dávat pozor na datové typy</a:t>
            </a:r>
          </a:p>
          <a:p>
            <a:r>
              <a:rPr lang="cs-CZ" sz="1300" dirty="0"/>
              <a:t>Vstupy a výstupy jsou stejně jako v konzolových aplikacích řetězce – </a:t>
            </a:r>
            <a:r>
              <a:rPr lang="cs-CZ" sz="1300" b="1" dirty="0" err="1"/>
              <a:t>string</a:t>
            </a:r>
            <a:endParaRPr lang="cs-CZ" sz="1300" b="1" dirty="0"/>
          </a:p>
          <a:p>
            <a:pPr lvl="1"/>
            <a:r>
              <a:rPr lang="cs-CZ" sz="1300" dirty="0"/>
              <a:t>Pokud zobrazujeme číslo, lze počítat s automatickou konverzí na </a:t>
            </a:r>
            <a:r>
              <a:rPr lang="cs-CZ" sz="1300" dirty="0" err="1"/>
              <a:t>string</a:t>
            </a:r>
            <a:endParaRPr lang="cs-CZ" sz="1300" dirty="0"/>
          </a:p>
          <a:p>
            <a:r>
              <a:rPr lang="cs-CZ" sz="1300" dirty="0" err="1"/>
              <a:t>CheckBox</a:t>
            </a:r>
            <a:r>
              <a:rPr lang="cs-CZ" sz="1300" dirty="0"/>
              <a:t>, </a:t>
            </a:r>
            <a:r>
              <a:rPr lang="cs-CZ" sz="1300" dirty="0" err="1"/>
              <a:t>RadioButton</a:t>
            </a:r>
            <a:r>
              <a:rPr lang="cs-CZ" sz="1300" dirty="0"/>
              <a:t> – vlastnosti zaškrtnutí jsou </a:t>
            </a:r>
            <a:r>
              <a:rPr lang="cs-CZ" sz="1300" b="1" dirty="0" err="1"/>
              <a:t>bool</a:t>
            </a:r>
            <a:endParaRPr lang="cs-CZ" sz="1300" b="1" dirty="0"/>
          </a:p>
          <a:p>
            <a:r>
              <a:rPr lang="cs-CZ" sz="1300" dirty="0"/>
              <a:t>Ostatní vlastnosti komponent – velikost, pozice, písmo, … jsou v panelu napravo dole </a:t>
            </a:r>
          </a:p>
          <a:p>
            <a:r>
              <a:rPr lang="cs-CZ" sz="1300" dirty="0"/>
              <a:t>Vlastnosti formuláře neuvozujeme názvem, voláme pouze vlastnost</a:t>
            </a:r>
          </a:p>
          <a:p>
            <a:endParaRPr lang="cs-CZ" sz="1300" b="1" dirty="0"/>
          </a:p>
          <a:p>
            <a:endParaRPr lang="cs-CZ" sz="13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21C9D0B-372B-4E9D-88E7-08A93B0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88" y="2984778"/>
            <a:ext cx="4051920" cy="8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013E3E-3E13-433D-A228-6ABA421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Události komponent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A9B3AD-BE1D-478B-B930-097063C7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Základní události se generují dvojklikem na komponentu</a:t>
            </a:r>
          </a:p>
          <a:p>
            <a:r>
              <a:rPr lang="cs-CZ" sz="2000" dirty="0"/>
              <a:t>Ostatní události komponenty lze nalézt v na stejném místě jako vlastnosti pod tlačítkem blesku</a:t>
            </a:r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Události jsou vyvolané akcí uživatele</a:t>
            </a:r>
          </a:p>
          <a:p>
            <a:r>
              <a:rPr lang="cs-CZ" sz="2000" dirty="0"/>
              <a:t>Vyvoláním události se vykoná veškerý kód obsažený v obslužné funkci</a:t>
            </a:r>
          </a:p>
          <a:p>
            <a:endParaRPr lang="cs-CZ" sz="2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B496E25-18A4-45E4-860F-58287C43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57" y="3484301"/>
            <a:ext cx="4328320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15CB193-A2E8-46E7-9C54-8DCCE759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4200"/>
              <a:t>Přehled dalších často používaných komponent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A1B8F0-3CA1-4680-8401-C4987556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b="1" dirty="0" err="1"/>
              <a:t>HScrollBar</a:t>
            </a:r>
            <a:r>
              <a:rPr lang="cs-CZ" sz="2000" dirty="0"/>
              <a:t> a </a:t>
            </a:r>
            <a:r>
              <a:rPr lang="cs-CZ" sz="2000" b="1" dirty="0" err="1"/>
              <a:t>VScrollBar</a:t>
            </a:r>
            <a:r>
              <a:rPr lang="cs-CZ" sz="2000" dirty="0"/>
              <a:t> – slouží k posouvání ve vertikálním a horizontálním směru</a:t>
            </a:r>
          </a:p>
          <a:p>
            <a:r>
              <a:rPr lang="cs-CZ" sz="2000" b="1" dirty="0" err="1"/>
              <a:t>dateTimePicker</a:t>
            </a:r>
            <a:r>
              <a:rPr lang="cs-CZ" sz="2000" dirty="0"/>
              <a:t> – výběr data z kalendáře</a:t>
            </a:r>
          </a:p>
          <a:p>
            <a:r>
              <a:rPr lang="cs-CZ" sz="2000" b="1" dirty="0" err="1"/>
              <a:t>progressBar</a:t>
            </a:r>
            <a:r>
              <a:rPr lang="cs-CZ" sz="2000" dirty="0"/>
              <a:t> – ukazatel postupu</a:t>
            </a:r>
          </a:p>
          <a:p>
            <a:r>
              <a:rPr lang="cs-CZ" sz="2000" b="1" dirty="0" err="1"/>
              <a:t>comboBox</a:t>
            </a:r>
            <a:r>
              <a:rPr lang="cs-CZ" sz="2000" dirty="0"/>
              <a:t> – výběr položky ze seznamu</a:t>
            </a:r>
          </a:p>
          <a:p>
            <a:r>
              <a:rPr lang="cs-CZ" sz="2000" b="1" dirty="0" err="1"/>
              <a:t>numericUpDown</a:t>
            </a:r>
            <a:r>
              <a:rPr lang="cs-CZ" sz="2000" dirty="0"/>
              <a:t> – komponenta umožňující zvolit číslo (šipky se změnou čísla)</a:t>
            </a:r>
          </a:p>
          <a:p>
            <a:r>
              <a:rPr lang="cs-CZ" sz="2000" b="1" dirty="0" err="1"/>
              <a:t>menuStrip</a:t>
            </a:r>
            <a:r>
              <a:rPr lang="cs-CZ" sz="2000" dirty="0"/>
              <a:t> – menu aplikace</a:t>
            </a:r>
          </a:p>
          <a:p>
            <a:r>
              <a:rPr lang="cs-CZ" sz="2000" b="1" dirty="0" err="1"/>
              <a:t>Timer</a:t>
            </a:r>
            <a:r>
              <a:rPr lang="cs-CZ" sz="2000" dirty="0"/>
              <a:t> – časovač/spouštěč (vhodný pro tvorbu animací)</a:t>
            </a:r>
          </a:p>
          <a:p>
            <a:r>
              <a:rPr lang="cs-CZ" sz="2000" b="1" dirty="0" err="1"/>
              <a:t>ListBox</a:t>
            </a:r>
            <a:r>
              <a:rPr lang="cs-CZ" sz="2000" dirty="0"/>
              <a:t> – vytvoření seznamu položek</a:t>
            </a:r>
          </a:p>
        </p:txBody>
      </p:sp>
    </p:spTree>
    <p:extLst>
      <p:ext uri="{BB962C8B-B14F-4D97-AF65-F5344CB8AC3E}">
        <p14:creationId xmlns:p14="http://schemas.microsoft.com/office/powerpoint/2010/main" val="5512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245351-4885-46BC-9454-342D0F78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MessageBox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714BB-AB19-41A5-BB95-7431A97D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1900"/>
              <a:t>Komponenta, kterou nelze vytvořit v Designeru</a:t>
            </a:r>
          </a:p>
          <a:p>
            <a:r>
              <a:rPr lang="cs-CZ" sz="1900"/>
              <a:t>Slouží jako popup okno</a:t>
            </a:r>
          </a:p>
          <a:p>
            <a:r>
              <a:rPr lang="cs-CZ" sz="1900"/>
              <a:t>V základní podobě se jedná o malé okno s OK tlačítkem</a:t>
            </a:r>
          </a:p>
          <a:p>
            <a:r>
              <a:rPr lang="cs-CZ" sz="1900"/>
              <a:t>Zobrazení vyvoláme pomocí funkce </a:t>
            </a:r>
            <a:r>
              <a:rPr lang="cs-CZ" sz="1900" b="1"/>
              <a:t>Show()</a:t>
            </a:r>
          </a:p>
          <a:p>
            <a:r>
              <a:rPr lang="cs-CZ" sz="1900"/>
              <a:t>Dle vstupních parametrů funkce Show() vytváříme podobu okna</a:t>
            </a:r>
          </a:p>
          <a:p>
            <a:r>
              <a:rPr lang="cs-CZ" sz="1900"/>
              <a:t>Minimálně je nutné uvést text k zobrazení</a:t>
            </a:r>
          </a:p>
          <a:p>
            <a:endParaRPr lang="cs-CZ" sz="19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A206A61-C9E7-4501-B919-6FB930D9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34844"/>
            <a:ext cx="5150277" cy="2413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581</TotalTime>
  <Words>447</Words>
  <Application>Microsoft Office PowerPoint</Application>
  <PresentationFormat>Širokoúhlá obrazovka</PresentationFormat>
  <Paragraphs>88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Komponenty WFA</vt:lpstr>
      <vt:lpstr>Základní komponenty WFA</vt:lpstr>
      <vt:lpstr>Základní komponenty WFA</vt:lpstr>
      <vt:lpstr>Pojmenování komponent v kódu</vt:lpstr>
      <vt:lpstr>Vlastnosti komponent</vt:lpstr>
      <vt:lpstr>Události komponent</vt:lpstr>
      <vt:lpstr>Přehled dalších často používaných komponent</vt:lpstr>
      <vt:lpstr>MessageBox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260</cp:revision>
  <dcterms:created xsi:type="dcterms:W3CDTF">2024-06-17T08:40:16Z</dcterms:created>
  <dcterms:modified xsi:type="dcterms:W3CDTF">2025-02-20T06:28:51Z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