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Výjimky a ladění programu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E0E183-41B2-E03F-AFE0-00E32138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Ladění a debugging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393DDF-3837-611C-BDE5-F5FCE7CC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Debugger je součástí většiny IDE</a:t>
            </a:r>
          </a:p>
          <a:p>
            <a:r>
              <a:rPr lang="cs-CZ" sz="2000"/>
              <a:t>Umožňuje procházet implementaci řádek po řádku</a:t>
            </a:r>
          </a:p>
          <a:p>
            <a:r>
              <a:rPr lang="cs-CZ" sz="2000"/>
              <a:t>Při průchodu lze sledovat aktuální hodnoty v proměnných</a:t>
            </a:r>
          </a:p>
          <a:p>
            <a:r>
              <a:rPr lang="cs-CZ" sz="2000"/>
              <a:t>Pomáhá k odhalení logických chyb v programu</a:t>
            </a:r>
          </a:p>
          <a:p>
            <a:r>
              <a:rPr lang="cs-CZ" sz="2000"/>
              <a:t>Kód začínáme </a:t>
            </a:r>
            <a:r>
              <a:rPr lang="cs-CZ" sz="2000" i="1">
                <a:latin typeface="Abadi Extra Light" panose="020F0502020204030204" pitchFamily="34" charset="0"/>
              </a:rPr>
              <a:t>debuggovat</a:t>
            </a:r>
            <a:r>
              <a:rPr lang="cs-CZ" sz="2000"/>
              <a:t> od konkrétního místa v kódu – </a:t>
            </a:r>
            <a:r>
              <a:rPr lang="cs-CZ" sz="2000" b="1"/>
              <a:t>break</a:t>
            </a:r>
            <a:r>
              <a:rPr lang="cs-CZ" sz="2000"/>
              <a:t> </a:t>
            </a:r>
            <a:r>
              <a:rPr lang="cs-CZ" sz="2000" b="1"/>
              <a:t>point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56722908-5E06-D0AD-0072-BFED8CC4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84" y="4123990"/>
            <a:ext cx="5448209" cy="175704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CBEDD5F-02EF-60CF-FF01-097BF992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9954A3-9DFD-4C44-94BA-B95130A3BA1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D2CD7ADB-ADCF-7DE2-82B6-AF41ED21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84" y="2871024"/>
            <a:ext cx="5323953" cy="7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28CF9-F6A3-49E7-ABF5-849E360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Ovládání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042385-5A36-4194-9E84-214659FF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500"/>
              <a:t>Doposud ovládání tzv. NICE PATH (pěkná cesta)</a:t>
            </a:r>
          </a:p>
          <a:p>
            <a:pPr lvl="1"/>
            <a:r>
              <a:rPr lang="cs-CZ" sz="1500"/>
              <a:t>Iterativní cykly</a:t>
            </a:r>
          </a:p>
          <a:p>
            <a:pPr lvl="1"/>
            <a:r>
              <a:rPr lang="cs-CZ" sz="1500"/>
              <a:t>Cykly s neznámým počtem opakování</a:t>
            </a:r>
          </a:p>
          <a:p>
            <a:pPr lvl="1"/>
            <a:r>
              <a:rPr lang="cs-CZ" sz="1500"/>
              <a:t>Switch – case</a:t>
            </a:r>
          </a:p>
          <a:p>
            <a:pPr lvl="1"/>
            <a:r>
              <a:rPr lang="cs-CZ" sz="1500"/>
              <a:t>If else</a:t>
            </a:r>
          </a:p>
          <a:p>
            <a:pPr lvl="1"/>
            <a:r>
              <a:rPr lang="cs-CZ" sz="1500"/>
              <a:t>Vstupní argumenty při spouštění aplikace</a:t>
            </a:r>
          </a:p>
          <a:p>
            <a:pPr lvl="1"/>
            <a:endParaRPr lang="cs-CZ" sz="1500"/>
          </a:p>
          <a:p>
            <a:pPr marL="292100" lvl="1" indent="-292100"/>
            <a:r>
              <a:rPr lang="cs-CZ" sz="1500"/>
              <a:t> Uživatel vkládá pouze validní vstupy a nesnaží se nám aplikaci rozbít</a:t>
            </a:r>
          </a:p>
          <a:p>
            <a:pPr marL="292100" lvl="1" indent="-292100"/>
            <a:r>
              <a:rPr lang="cs-CZ" sz="1500"/>
              <a:t>Soubory, které bychom chtěli načíst existují </a:t>
            </a:r>
          </a:p>
          <a:p>
            <a:pPr marL="292100" lvl="1" indent="-292100"/>
            <a:r>
              <a:rPr lang="cs-CZ" sz="1500"/>
              <a:t>Odkazy, na které ukazujeme mají správný formát</a:t>
            </a:r>
          </a:p>
          <a:p>
            <a:pPr marL="292100" lvl="1" indent="-292100"/>
            <a:r>
              <a:rPr lang="cs-CZ" sz="1500"/>
              <a:t>Apod.</a:t>
            </a:r>
          </a:p>
          <a:p>
            <a:pPr lvl="1"/>
            <a:endParaRPr lang="cs-CZ" sz="1500"/>
          </a:p>
          <a:p>
            <a:pPr lvl="1"/>
            <a:endParaRPr lang="cs-CZ" sz="1500"/>
          </a:p>
          <a:p>
            <a:pPr lvl="1"/>
            <a:endParaRPr lang="cs-CZ" sz="15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26AF4C-EDC5-4A66-A488-1F9EE55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Výjimky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E53671-F850-4055-A27F-8C621DCC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900"/>
              <a:t>= problém, který vznikne za běhu programu</a:t>
            </a:r>
          </a:p>
          <a:p>
            <a:r>
              <a:rPr lang="cs-CZ" sz="1900"/>
              <a:t>Ve většině případů způsobuje pád a ukončení programu a ztrátu dat</a:t>
            </a:r>
          </a:p>
          <a:p>
            <a:r>
              <a:rPr lang="cs-CZ" sz="1900"/>
              <a:t>V C# je výjimka odezva na výjimečný stav, který vyvstane za průběhu programu</a:t>
            </a:r>
          </a:p>
          <a:p>
            <a:pPr lvl="1"/>
            <a:r>
              <a:rPr lang="cs-CZ" sz="1900"/>
              <a:t>Např.: dělení nulou</a:t>
            </a:r>
          </a:p>
          <a:p>
            <a:r>
              <a:rPr lang="cs-CZ" sz="1900" b="1"/>
              <a:t>Exceptions</a:t>
            </a:r>
            <a:r>
              <a:rPr lang="cs-CZ" sz="1900"/>
              <a:t> – třída pro řešení výjimek</a:t>
            </a:r>
          </a:p>
          <a:p>
            <a:r>
              <a:rPr lang="cs-CZ" sz="1900"/>
              <a:t>Výjimky ovládáme pomocí klíčových slov:</a:t>
            </a:r>
          </a:p>
          <a:p>
            <a:pPr lvl="1"/>
            <a:r>
              <a:rPr lang="cs-CZ" sz="1900"/>
              <a:t>try</a:t>
            </a:r>
          </a:p>
          <a:p>
            <a:pPr lvl="1"/>
            <a:r>
              <a:rPr lang="cs-CZ" sz="1900"/>
              <a:t>catch</a:t>
            </a:r>
          </a:p>
          <a:p>
            <a:pPr lvl="1"/>
            <a:r>
              <a:rPr lang="cs-CZ" sz="1900"/>
              <a:t>finally</a:t>
            </a:r>
          </a:p>
          <a:p>
            <a:pPr lvl="1"/>
            <a:r>
              <a:rPr lang="cs-CZ" sz="1900"/>
              <a:t>throw</a:t>
            </a:r>
          </a:p>
          <a:p>
            <a:endParaRPr lang="cs-CZ" sz="1900"/>
          </a:p>
        </p:txBody>
      </p:sp>
    </p:spTree>
    <p:extLst>
      <p:ext uri="{BB962C8B-B14F-4D97-AF65-F5344CB8AC3E}">
        <p14:creationId xmlns:p14="http://schemas.microsoft.com/office/powerpoint/2010/main" val="26708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E22D8A-BB79-4CB0-8680-4446288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Konstrukce try-catch-finally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6503A5-87D1-4978-AB10-0D49B1B6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Konstrukce se využívá pro řešení krizové části kódu</a:t>
            </a:r>
          </a:p>
          <a:p>
            <a:r>
              <a:rPr lang="cs-CZ" sz="2000"/>
              <a:t>Krizová část kódu = část kódu, kde se může vyskytnou chybové chování a může tak způsobit výjimku v běhu programu</a:t>
            </a:r>
          </a:p>
          <a:p>
            <a:endParaRPr lang="cs-CZ" sz="20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5508FD-35E8-4577-B132-CC562FDC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2" r="2181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E22D8A-BB79-4CB0-8680-4446288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Konstrukce try-catch-finally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6503A5-87D1-4978-AB10-0D49B1B6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/>
              <a:t>V rámci krizové části můžeme odchytávat více typu výjimek, která může mít specifické chování v závislosti na typu chyby</a:t>
            </a:r>
          </a:p>
          <a:p>
            <a:endParaRPr lang="cs-CZ" sz="2000"/>
          </a:p>
          <a:p>
            <a:endParaRPr lang="cs-CZ" sz="200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9A9A6D-5556-4F0B-8239-44D5E6B0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879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B03245-5B06-4EA1-88C6-9E7B398A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Třída Exceptions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58B15-1FA7-4C54-A6EB-7EC03C71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200"/>
              <a:t>Veškeré výjimky jsou v C# vyjádřené jako třídy</a:t>
            </a:r>
          </a:p>
          <a:p>
            <a:r>
              <a:rPr lang="cs-CZ" sz="2200"/>
              <a:t>Všechny více či méně vychází z obecné třídy System.Exception</a:t>
            </a:r>
          </a:p>
          <a:p>
            <a:r>
              <a:rPr lang="cs-CZ" sz="2200"/>
              <a:t>Programátor má možnost si vytvořit i vlastní typ výjimky</a:t>
            </a:r>
          </a:p>
          <a:p>
            <a:pPr lvl="1"/>
            <a:r>
              <a:rPr lang="cs-CZ" sz="2200"/>
              <a:t>Probereme později, jakmile se seznámíme s OOP</a:t>
            </a:r>
          </a:p>
          <a:p>
            <a:r>
              <a:rPr lang="cs-CZ" sz="2200"/>
              <a:t>Mimo obecné chyby, Exception, jsou v C# popsané i specifičtější chyby např.:</a:t>
            </a:r>
          </a:p>
          <a:p>
            <a:pPr lvl="1"/>
            <a:r>
              <a:rPr lang="cs-CZ" sz="2200"/>
              <a:t>IndexOutOfRangesException – obvykle u polí</a:t>
            </a:r>
          </a:p>
          <a:p>
            <a:pPr lvl="1"/>
            <a:r>
              <a:rPr lang="cs-CZ" sz="2200"/>
              <a:t>FormatExceptions – jakákoliv formátovací chyba</a:t>
            </a:r>
          </a:p>
          <a:p>
            <a:pPr lvl="1"/>
            <a:r>
              <a:rPr lang="cs-CZ" sz="2200"/>
              <a:t>DivideByZeroException – dělení nulou</a:t>
            </a:r>
          </a:p>
          <a:p>
            <a:pPr lvl="1"/>
            <a:r>
              <a:rPr lang="cs-CZ" sz="22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24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B91EB4-408D-46F6-A440-42E85DF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Klíčové slovo </a:t>
            </a:r>
            <a:r>
              <a:rPr lang="cs-CZ" sz="4800" dirty="0" err="1"/>
              <a:t>throw</a:t>
            </a:r>
            <a:endParaRPr lang="cs-CZ" sz="48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75A245-7746-43A8-9129-032C3281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 dirty="0"/>
              <a:t>Pomocí klíčového slova </a:t>
            </a:r>
            <a:r>
              <a:rPr lang="cs-CZ" sz="2400" b="1" dirty="0" err="1"/>
              <a:t>throw</a:t>
            </a:r>
            <a:r>
              <a:rPr lang="cs-CZ" sz="2400" dirty="0"/>
              <a:t> můžeme vynutit vznik výjimky</a:t>
            </a:r>
          </a:p>
          <a:p>
            <a:r>
              <a:rPr lang="cs-CZ" sz="2400" dirty="0"/>
              <a:t>Obvykle vyhazujeme výjimku v části </a:t>
            </a:r>
            <a:r>
              <a:rPr lang="cs-CZ" sz="2400" dirty="0" err="1"/>
              <a:t>catch</a:t>
            </a:r>
            <a:r>
              <a:rPr lang="cs-CZ" sz="2400" dirty="0"/>
              <a:t> v </a:t>
            </a:r>
            <a:r>
              <a:rPr lang="cs-CZ" sz="2400" dirty="0" err="1"/>
              <a:t>try-catch</a:t>
            </a:r>
            <a:r>
              <a:rPr lang="cs-CZ" sz="2400" dirty="0"/>
              <a:t> konstrukci</a:t>
            </a:r>
          </a:p>
          <a:p>
            <a:r>
              <a:rPr lang="cs-CZ" sz="2400" dirty="0"/>
              <a:t>Tímto způsobem můžeme vyhazovat i námi vytvořené </a:t>
            </a:r>
            <a:r>
              <a:rPr lang="cs-CZ" sz="2400" dirty="0" err="1"/>
              <a:t>vyjímky</a:t>
            </a:r>
            <a:endParaRPr lang="cs-CZ" sz="2400" dirty="0"/>
          </a:p>
          <a:p>
            <a:r>
              <a:rPr lang="cs-CZ" sz="2400" dirty="0"/>
              <a:t>Lze vyhazovat pouze objekty, které jsou nějakým způsobem odvozené od obecné třídy </a:t>
            </a:r>
            <a:r>
              <a:rPr lang="cs-CZ" sz="2400" dirty="0" err="1"/>
              <a:t>Exception</a:t>
            </a:r>
            <a:r>
              <a:rPr lang="cs-CZ" sz="2400" dirty="0"/>
              <a:t> – </a:t>
            </a:r>
            <a:r>
              <a:rPr lang="cs-CZ" sz="2400" i="1" dirty="0"/>
              <a:t>více po probrání OOP</a:t>
            </a:r>
          </a:p>
          <a:p>
            <a:endParaRPr lang="cs-CZ" sz="2400" i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>
            <a:extLst>
              <a:ext uri="{FF2B5EF4-FFF2-40B4-BE49-F238E27FC236}">
                <a16:creationId xmlns:a16="http://schemas.microsoft.com/office/drawing/2014/main" id="{A74F3179-EE39-4F7F-A545-0941896E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89" y="5491736"/>
            <a:ext cx="5402776" cy="11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3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7BC1655-26C2-488E-A9AE-6E11E936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841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0F852-F41F-9F02-06D7-4820C6FBF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2E2AE43A-2801-7553-F451-018DCE38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865398" cy="1188950"/>
          </a:xfrm>
        </p:spPr>
        <p:txBody>
          <a:bodyPr anchor="b">
            <a:noAutofit/>
          </a:bodyPr>
          <a:lstStyle/>
          <a:p>
            <a:r>
              <a:rPr lang="cs-CZ" sz="4000" dirty="0"/>
              <a:t>Ukázka obsluhy výjimek v programu</a:t>
            </a:r>
          </a:p>
        </p:txBody>
      </p:sp>
      <p:grpSp>
        <p:nvGrpSpPr>
          <p:cNvPr id="26" name="Group 1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A0F5D07-94B6-CBB4-D3D3-685FE8A7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cs-CZ" sz="2400" dirty="0"/>
          </a:p>
        </p:txBody>
      </p:sp>
      <p:pic>
        <p:nvPicPr>
          <p:cNvPr id="15" name="Zástupný obsah 4">
            <a:extLst>
              <a:ext uri="{FF2B5EF4-FFF2-40B4-BE49-F238E27FC236}">
                <a16:creationId xmlns:a16="http://schemas.microsoft.com/office/drawing/2014/main" id="{B4877800-937E-1152-0577-101EB825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72" y="2548840"/>
            <a:ext cx="4886325" cy="154305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9EC8FFCE-7D19-3FAF-DC01-03E7EA8E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72" y="4709035"/>
            <a:ext cx="4886325" cy="1333997"/>
          </a:xfrm>
          <a:prstGeom prst="rect">
            <a:avLst/>
          </a:prstGeom>
        </p:spPr>
      </p:pic>
      <p:sp>
        <p:nvSpPr>
          <p:cNvPr id="24" name="Šipka: doleva 23">
            <a:extLst>
              <a:ext uri="{FF2B5EF4-FFF2-40B4-BE49-F238E27FC236}">
                <a16:creationId xmlns:a16="http://schemas.microsoft.com/office/drawing/2014/main" id="{98EF9CB0-7A87-DBDC-3420-D7B8DBF36559}"/>
              </a:ext>
            </a:extLst>
          </p:cNvPr>
          <p:cNvSpPr/>
          <p:nvPr/>
        </p:nvSpPr>
        <p:spPr>
          <a:xfrm>
            <a:off x="6881893" y="2548839"/>
            <a:ext cx="2574388" cy="15231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NICE PATH</a:t>
            </a:r>
          </a:p>
        </p:txBody>
      </p:sp>
      <p:sp>
        <p:nvSpPr>
          <p:cNvPr id="29" name="Šipka: doleva 28">
            <a:extLst>
              <a:ext uri="{FF2B5EF4-FFF2-40B4-BE49-F238E27FC236}">
                <a16:creationId xmlns:a16="http://schemas.microsoft.com/office/drawing/2014/main" id="{C3AFF5EF-737B-DB48-D765-65FEF5B3DCF3}"/>
              </a:ext>
            </a:extLst>
          </p:cNvPr>
          <p:cNvSpPr/>
          <p:nvPr/>
        </p:nvSpPr>
        <p:spPr>
          <a:xfrm>
            <a:off x="6881893" y="4511998"/>
            <a:ext cx="2574389" cy="1531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Výskyt výjimky</a:t>
            </a:r>
          </a:p>
        </p:txBody>
      </p:sp>
    </p:spTree>
    <p:extLst>
      <p:ext uri="{BB962C8B-B14F-4D97-AF65-F5344CB8AC3E}">
        <p14:creationId xmlns:p14="http://schemas.microsoft.com/office/powerpoint/2010/main" val="331102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579</TotalTime>
  <Words>338</Words>
  <Application>Microsoft Office PowerPoint</Application>
  <PresentationFormat>Širokoúhlá obrazovka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8" baseType="lpstr">
      <vt:lpstr>Abadi Extra Light</vt:lpstr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Ovládání programu</vt:lpstr>
      <vt:lpstr>Výjimky</vt:lpstr>
      <vt:lpstr>Konstrukce try-catch-finally</vt:lpstr>
      <vt:lpstr>Konstrukce try-catch-finally</vt:lpstr>
      <vt:lpstr>Třída Exceptions</vt:lpstr>
      <vt:lpstr>Klíčové slovo throw</vt:lpstr>
      <vt:lpstr>Prezentace aplikace PowerPoint</vt:lpstr>
      <vt:lpstr>Ukázka obsluhy výjimek v programu</vt:lpstr>
      <vt:lpstr>Ladění a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260</cp:revision>
  <dcterms:created xsi:type="dcterms:W3CDTF">2024-06-17T08:40:16Z</dcterms:created>
  <dcterms:modified xsi:type="dcterms:W3CDTF">2025-02-20T06:37:16Z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