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dirty="0"/>
              <a:t>Nástroje pro programování grafiky </a:t>
            </a:r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B289F1-45DB-D792-5D89-4358649A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Grafika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93E5D9-F2F6-2FCC-BD20-ECC84E35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Pro práci s grafickými primitivy využíváme knihovnu </a:t>
            </a:r>
            <a:r>
              <a:rPr lang="cs-CZ" dirty="0" err="1"/>
              <a:t>System.Drawing</a:t>
            </a:r>
            <a:endParaRPr lang="cs-CZ" dirty="0"/>
          </a:p>
          <a:p>
            <a:r>
              <a:rPr lang="cs-CZ" dirty="0"/>
              <a:t>Pro tvorbu grafiky je nejvhodnější užít komponentu Panel nebo samotnou třídu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Informace o grafice pro vykreslování je uložena v argumentu </a:t>
            </a:r>
            <a:r>
              <a:rPr lang="cs-CZ" b="1" dirty="0" err="1"/>
              <a:t>PaintEventArgs</a:t>
            </a:r>
            <a:r>
              <a:rPr lang="cs-CZ" dirty="0"/>
              <a:t> </a:t>
            </a:r>
            <a:r>
              <a:rPr lang="cs-CZ" b="1" dirty="0"/>
              <a:t>e</a:t>
            </a:r>
            <a:r>
              <a:rPr lang="cs-CZ" dirty="0"/>
              <a:t> obslužné metody</a:t>
            </a:r>
          </a:p>
          <a:p>
            <a:r>
              <a:rPr lang="cs-CZ" dirty="0" err="1"/>
              <a:t>PaintEventHandler</a:t>
            </a:r>
            <a:endParaRPr lang="cs-CZ" dirty="0"/>
          </a:p>
          <a:p>
            <a:r>
              <a:rPr lang="cs-CZ" dirty="0"/>
              <a:t>Hodnotu z argumentu ukládáme do lokální instance třídy </a:t>
            </a:r>
            <a:r>
              <a:rPr lang="cs-CZ" dirty="0" err="1"/>
              <a:t>Graphics</a:t>
            </a:r>
            <a:endParaRPr lang="cs-CZ" dirty="0"/>
          </a:p>
          <a:p>
            <a:pPr algn="ctr"/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grf</a:t>
            </a:r>
            <a:r>
              <a:rPr lang="cs-CZ" dirty="0"/>
              <a:t> = </a:t>
            </a:r>
            <a:r>
              <a:rPr lang="cs-CZ" dirty="0" err="1"/>
              <a:t>e.Graphics</a:t>
            </a:r>
            <a:r>
              <a:rPr lang="cs-CZ" dirty="0"/>
              <a:t>;</a:t>
            </a:r>
          </a:p>
          <a:p>
            <a:r>
              <a:rPr lang="cs-CZ" dirty="0"/>
              <a:t>Z lokální proměnou lze následně snadno volat metody třídy </a:t>
            </a:r>
            <a:r>
              <a:rPr lang="cs-CZ" dirty="0" err="1"/>
              <a:t>Graphics</a:t>
            </a:r>
            <a:r>
              <a:rPr lang="cs-CZ" dirty="0"/>
              <a:t> pro vykreslení primitiv</a:t>
            </a:r>
          </a:p>
          <a:p>
            <a:r>
              <a:rPr lang="cs-CZ" dirty="0"/>
              <a:t>Důležité je uvědomit si orientaci os pro vykreslování – počátek je v levém horním rohu</a:t>
            </a:r>
          </a:p>
        </p:txBody>
      </p:sp>
    </p:spTree>
    <p:extLst>
      <p:ext uri="{BB962C8B-B14F-4D97-AF65-F5344CB8AC3E}">
        <p14:creationId xmlns:p14="http://schemas.microsoft.com/office/powerpoint/2010/main" val="7735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FF9073-41AE-1EE6-6CF1-D382541E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Štětce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7B1E20-5BD4-0101-0AC1-F29E7DCC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Brushes</a:t>
            </a:r>
            <a:r>
              <a:rPr lang="cs-CZ" dirty="0"/>
              <a:t> obsahuje již předdefinované štětce pro výplň uzavřených obrazců</a:t>
            </a:r>
          </a:p>
          <a:p>
            <a:pPr lvl="1"/>
            <a:r>
              <a:rPr lang="cs-CZ" dirty="0" err="1"/>
              <a:t>Brushes.Red</a:t>
            </a:r>
            <a:endParaRPr lang="cs-CZ" dirty="0"/>
          </a:p>
          <a:p>
            <a:r>
              <a:rPr lang="cs-CZ" dirty="0"/>
              <a:t>Používají se jako první argument pro funkce třídy </a:t>
            </a:r>
            <a:r>
              <a:rPr lang="cs-CZ" dirty="0" err="1"/>
              <a:t>Graphics</a:t>
            </a:r>
            <a:r>
              <a:rPr lang="cs-CZ" dirty="0"/>
              <a:t> s prefixem Fill</a:t>
            </a:r>
          </a:p>
          <a:p>
            <a:r>
              <a:rPr lang="cs-CZ" dirty="0"/>
              <a:t>Pro vytvoření štětce s vlastní barvou používáme třídu </a:t>
            </a:r>
            <a:r>
              <a:rPr lang="cs-CZ" b="1" dirty="0" err="1"/>
              <a:t>SolidBrush</a:t>
            </a:r>
            <a:endParaRPr lang="cs-CZ" b="1" dirty="0"/>
          </a:p>
          <a:p>
            <a:r>
              <a:rPr lang="cs-CZ" dirty="0"/>
              <a:t>Barvu lze například získat z hodnoty </a:t>
            </a:r>
            <a:r>
              <a:rPr lang="cs-CZ" dirty="0" err="1"/>
              <a:t>int</a:t>
            </a:r>
            <a:r>
              <a:rPr lang="cs-CZ" dirty="0"/>
              <a:t> případně z jednotlivých barevných kanálů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7C7DF89-26B6-B325-AE60-0559AFA0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2" y="4807560"/>
            <a:ext cx="7544010" cy="10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1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12092C-4EB3-B595-2D8F-FDDE9CE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C27D92-4309-6ED6-BE4B-DD25C37F1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Pens obsahuje již předdefinované pera pro kresbu obrysů obrazců nebo pro kreslení čar</a:t>
            </a:r>
          </a:p>
          <a:p>
            <a:pPr lvl="1"/>
            <a:r>
              <a:rPr lang="cs-CZ" dirty="0" err="1"/>
              <a:t>Pens.Red</a:t>
            </a:r>
            <a:endParaRPr lang="cs-CZ" dirty="0"/>
          </a:p>
          <a:p>
            <a:r>
              <a:rPr lang="cs-CZ" dirty="0"/>
              <a:t>Používají se jako první argument pro funkce třídy </a:t>
            </a:r>
            <a:r>
              <a:rPr lang="cs-CZ" dirty="0" err="1"/>
              <a:t>Graphics</a:t>
            </a:r>
            <a:r>
              <a:rPr lang="cs-CZ" dirty="0"/>
              <a:t> s prefixem </a:t>
            </a:r>
            <a:r>
              <a:rPr lang="cs-CZ" dirty="0" err="1"/>
              <a:t>Draw</a:t>
            </a:r>
            <a:endParaRPr lang="cs-CZ" dirty="0"/>
          </a:p>
          <a:p>
            <a:r>
              <a:rPr lang="cs-CZ" dirty="0"/>
              <a:t>Pro vytvoření pera s vlastní barvou používáme třídu </a:t>
            </a:r>
            <a:r>
              <a:rPr lang="cs-CZ" b="1" dirty="0" err="1"/>
              <a:t>Pen</a:t>
            </a:r>
            <a:endParaRPr lang="cs-CZ" b="1" dirty="0"/>
          </a:p>
          <a:p>
            <a:r>
              <a:rPr lang="cs-CZ" dirty="0"/>
              <a:t>Mimo barvu, kterou lze získat ze štětce, jako předdefinovanou barvu nebo jako hodnoty z kanálů lze u pera určit i jeho tloušťku 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EA9AF90-01D7-5C6C-4661-316DEC4C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77" y="4985303"/>
            <a:ext cx="4745581" cy="10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1C5F8-C7D0-30F3-61D3-EC678F4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Vykreslení textu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48A79-9F12-7503-0F5F-B2A68152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DrawString</a:t>
            </a:r>
            <a:r>
              <a:rPr lang="cs-CZ" dirty="0"/>
              <a:t>()</a:t>
            </a:r>
          </a:p>
          <a:p>
            <a:r>
              <a:rPr lang="cs-CZ" dirty="0"/>
              <a:t>Jako vstupní argumenty této funkce uvádíme</a:t>
            </a:r>
          </a:p>
          <a:p>
            <a:pPr lvl="1"/>
            <a:r>
              <a:rPr lang="cs-CZ" dirty="0"/>
              <a:t>Samotný řetězec pro výpis</a:t>
            </a:r>
          </a:p>
          <a:p>
            <a:pPr lvl="1"/>
            <a:r>
              <a:rPr lang="cs-CZ" dirty="0"/>
              <a:t>Font, kterým chceme text zobrazit</a:t>
            </a:r>
          </a:p>
          <a:p>
            <a:pPr lvl="1"/>
            <a:r>
              <a:rPr lang="cs-CZ" dirty="0"/>
              <a:t>Barva textu získaná ze štětce, pera nebo ze třídy </a:t>
            </a:r>
            <a:r>
              <a:rPr lang="cs-CZ" dirty="0" err="1"/>
              <a:t>Color</a:t>
            </a:r>
            <a:endParaRPr lang="cs-CZ" dirty="0"/>
          </a:p>
          <a:p>
            <a:pPr lvl="1"/>
            <a:r>
              <a:rPr lang="cs-CZ" dirty="0"/>
              <a:t>Obdélníková oblast, kam text vykreslíme</a:t>
            </a:r>
          </a:p>
          <a:p>
            <a:r>
              <a:rPr lang="cs-CZ" dirty="0"/>
              <a:t>Volitelně uvádíme </a:t>
            </a:r>
            <a:r>
              <a:rPr lang="cs-CZ" dirty="0" err="1"/>
              <a:t>StringFormat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3F418BF-4850-411C-6C2D-CCEF7868D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8" y="5001399"/>
            <a:ext cx="6927320" cy="11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5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F96E39-B1D8-4565-617E-B82A8E7E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Vykreslení obdélníku a elipsy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A0105E-022F-ED14-0E3E-68A6AB45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pouze obrys využíváme funkci </a:t>
            </a:r>
            <a:r>
              <a:rPr lang="cs-CZ" dirty="0" err="1"/>
              <a:t>DrawX</a:t>
            </a:r>
            <a:endParaRPr lang="cs-CZ" dirty="0"/>
          </a:p>
          <a:p>
            <a:r>
              <a:rPr lang="cs-CZ" dirty="0"/>
              <a:t>Pokud chceme obrazce s výplní využíváme funkci </a:t>
            </a:r>
            <a:r>
              <a:rPr lang="cs-CZ" dirty="0" err="1"/>
              <a:t>FillX</a:t>
            </a:r>
            <a:endParaRPr lang="cs-CZ" dirty="0"/>
          </a:p>
          <a:p>
            <a:r>
              <a:rPr lang="cs-CZ" dirty="0"/>
              <a:t>Pro vykreslení přijímáme jako vstupní parametry barvu a obdélníkovou oblast pro vykreslení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2092B52-03A8-077D-4F51-DEC54DB9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15" y="4025767"/>
            <a:ext cx="7044432" cy="16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0EDEEE-1211-C7B1-5FEB-7002EFB4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Kreslení čar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49C33C-901E-F7FD-146B-A42644E0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3091"/>
          </a:xfrm>
        </p:spPr>
        <p:txBody>
          <a:bodyPr>
            <a:normAutofit/>
          </a:bodyPr>
          <a:lstStyle/>
          <a:p>
            <a:r>
              <a:rPr lang="cs-CZ" dirty="0"/>
              <a:t>Čára je pouze obrysová proto využíváme variaci </a:t>
            </a:r>
            <a:r>
              <a:rPr lang="cs-CZ" dirty="0" err="1"/>
              <a:t>DrawX</a:t>
            </a:r>
            <a:endParaRPr lang="cs-CZ" dirty="0"/>
          </a:p>
          <a:p>
            <a:r>
              <a:rPr lang="cs-CZ" dirty="0"/>
              <a:t>Pro vykreslení prosté čáry potřebujeme informaci o počátečním a koncovém bodě</a:t>
            </a:r>
          </a:p>
          <a:p>
            <a:pPr lvl="1"/>
            <a:r>
              <a:rPr lang="cs-CZ" dirty="0"/>
              <a:t>Lze využít strukturu Point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Chceme-li vykreslit lomenou čáru, předáváme funkci </a:t>
            </a:r>
            <a:r>
              <a:rPr lang="cs-CZ" dirty="0" err="1"/>
              <a:t>DrawLines</a:t>
            </a:r>
            <a:r>
              <a:rPr lang="cs-CZ" dirty="0"/>
              <a:t> pole bodů, kterými má křivka procházet</a:t>
            </a:r>
          </a:p>
          <a:p>
            <a:r>
              <a:rPr lang="cs-CZ" dirty="0"/>
              <a:t>Pro vykreslení </a:t>
            </a:r>
            <a:r>
              <a:rPr lang="cs-CZ" dirty="0" err="1"/>
              <a:t>Bezierovy</a:t>
            </a:r>
            <a:r>
              <a:rPr lang="cs-CZ" dirty="0"/>
              <a:t> křivky předáváme jako argumenty čtyři body (dva koncové, dva řídící)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8E39B5-9F93-2B62-17B8-CD3AB2C1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668" y="3686334"/>
            <a:ext cx="533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F592E-DC05-7DED-432B-FF9A10B6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Polygony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C3058F-1515-36EE-E149-B508FE8D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Polygon je uzavřený mnohoúhelníkový obrazec</a:t>
            </a:r>
          </a:p>
          <a:p>
            <a:r>
              <a:rPr lang="cs-CZ" dirty="0"/>
              <a:t>Pro jeho vykreslená předáváme seznam vrcholů, kterými je definován</a:t>
            </a:r>
          </a:p>
          <a:p>
            <a:r>
              <a:rPr lang="cs-CZ" dirty="0"/>
              <a:t>Existuje funkce pro obrys i výplň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BCB09B-778A-8EDB-EC49-6F6E19F0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80" y="3635631"/>
            <a:ext cx="59721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4474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350</Words>
  <Application>Microsoft Office PowerPoint</Application>
  <PresentationFormat>Širokoúhlá obrazovka</PresentationFormat>
  <Paragraphs>50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Fazeta</vt:lpstr>
      <vt:lpstr>Programování</vt:lpstr>
      <vt:lpstr>Grafika v C#</vt:lpstr>
      <vt:lpstr>Štětce</vt:lpstr>
      <vt:lpstr>Pera</vt:lpstr>
      <vt:lpstr>Vykreslení textu</vt:lpstr>
      <vt:lpstr>Vykreslení obdélníku a elipsy</vt:lpstr>
      <vt:lpstr>Kreslení čar</vt:lpstr>
      <vt:lpstr>Polygony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76</cp:revision>
  <dcterms:created xsi:type="dcterms:W3CDTF">2022-09-21T15:44:15Z</dcterms:created>
  <dcterms:modified xsi:type="dcterms:W3CDTF">2025-02-17T06:08:52Z</dcterms:modified>
</cp:coreProperties>
</file>