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44473F-4E25-4C53-87B3-833F9B489831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A0DCEF-9A81-48EF-9BB5-F7EF5AA5AE11}" type="datetime1">
              <a:rPr lang="cs-CZ" smtClean="0"/>
              <a:t>20.06.2024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98371A-1559-4CE6-B7EF-33BA3A4E8F91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39D9C9-378C-42A0-8605-1BEFE33AC476}" type="datetime1">
              <a:rPr lang="cs-CZ" smtClean="0"/>
              <a:t>20.06.2024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0996A1-9654-4471-B9BE-9259361A58A2}" type="datetime1">
              <a:rPr lang="cs-CZ" smtClean="0"/>
              <a:t>20.06.2024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AE6B-F434-4D75-A516-931321BD7CDF}" type="datetime1">
              <a:rPr lang="cs-CZ" smtClean="0"/>
              <a:t>20.06.2024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BD06-30B0-4DD9-8E84-D549DE2E8E44}" type="datetime1">
              <a:rPr lang="cs-CZ" smtClean="0"/>
              <a:t>20.06.2024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C5B6-8305-46DE-B7D5-03E22D5BF998}" type="datetime1">
              <a:rPr lang="cs-CZ" smtClean="0"/>
              <a:t>20.06.2024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8496-5064-4AC1-A526-DB0568A12DB7}" type="datetime1">
              <a:rPr lang="cs-CZ" smtClean="0"/>
              <a:t>20.06.2024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745-4B12-41DA-9575-17E161F09ABA}" type="datetime1">
              <a:rPr lang="cs-CZ" smtClean="0"/>
              <a:t>20.06.2024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BC2C-7CEA-4C18-ABBF-95D008F60610}" type="datetime1">
              <a:rPr lang="cs-CZ" smtClean="0"/>
              <a:t>20.06.2024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3E9D-E99D-4FC7-9137-DD436094A679}" type="datetime1">
              <a:rPr lang="cs-CZ" smtClean="0"/>
              <a:t>20.06.2024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58B8-FBA7-4834-9558-00579AD5EE39}" type="datetime1">
              <a:rPr lang="cs-CZ" smtClean="0"/>
              <a:t>20.06.2024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19D4B2-B2D8-4228-9EC6-78805F41C112}" type="datetime1">
              <a:rPr lang="cs-CZ" smtClean="0"/>
              <a:t>20.06.2024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8945-7CE8-4160-95BD-AE4C9F7EADA6}" type="datetime1">
              <a:rPr lang="cs-CZ" smtClean="0"/>
              <a:t>20.06.2024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776F-6D66-4CC5-A69D-38B5CDB62271}" type="datetime1">
              <a:rPr lang="cs-CZ" smtClean="0"/>
              <a:t>20.06.2024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39BE-F881-40E7-9978-F51B3B4BC027}" type="datetime1">
              <a:rPr lang="cs-CZ" smtClean="0"/>
              <a:t>20.06.2024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63330-536C-4555-80AE-8CC63112F4D2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512E2F-6F7A-439C-90D8-CDEEC7A21E48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750A66-8DF8-4D60-A19E-28A283D7951C}" type="datetime1">
              <a:rPr lang="cs-CZ" smtClean="0"/>
              <a:t>20.06.2024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45C207-C173-4959-A0C3-BB0495602709}" type="datetime1">
              <a:rPr lang="cs-CZ" smtClean="0"/>
              <a:t>20.06.2024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1B0886-DB82-46BF-AE3F-09F6416232EE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5D0376-8920-444A-B4CE-8E14CEFE3202}" type="datetime1">
              <a:rPr lang="cs-CZ" smtClean="0"/>
              <a:t>20.06.2024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Bc. David Sládeček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E8CD5D-D7BE-4AE7-8D1A-D38698AED250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US"/>
              <a:t>Bc. David Sládeček</a:t>
            </a:r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BDDDA5FF-E895-43D9-9A3E-319F50C05ECA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r>
              <a:rPr lang="cs-CZ" dirty="0"/>
              <a:t>Bc. David Sládeček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78592-6412-420B-A3CD-C3D13D879B44}" type="datetime1">
              <a:rPr lang="cs-CZ" smtClean="0"/>
              <a:t>20.06.2024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Bc. David Sládeček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decek@hradebni.cz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github.com/dawissl/hradebni" TargetMode="External"/><Relationship Id="rId4" Type="http://schemas.openxmlformats.org/officeDocument/2006/relationships/hyperlink" Target="http://www.cleverfarm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learn.com/en/learn/courses/c-sharp-introduction" TargetMode="External"/><Relationship Id="rId2" Type="http://schemas.openxmlformats.org/officeDocument/2006/relationships/hyperlink" Target="https://learn.microsoft.com/cs-cz/dotnet/csharp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3schools.com/cs/index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499" y="2960716"/>
            <a:ext cx="488230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48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/>
              <a:t>Úvodní hodina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Programování v kostce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B87168-F1F1-144D-3B3D-64C037B70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86" y="858525"/>
            <a:ext cx="6949208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CB03D4-4B6A-F0E0-86F5-496F8B2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F51DE6-FD32-0BDF-10BB-6DDA26F9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Představení</a:t>
            </a:r>
            <a:endParaRPr lang="en-US" sz="360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bsah obrázku osoba, Lidská tvář, oblečení, budova&#10;&#10;Popis byl vytvořen automaticky">
            <a:extLst>
              <a:ext uri="{FF2B5EF4-FFF2-40B4-BE49-F238E27FC236}">
                <a16:creationId xmlns:a16="http://schemas.microsoft.com/office/drawing/2014/main" id="{4D7A9EB0-9820-E656-81A5-D98E36AE8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" b="28025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  <a:noFill/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AE1BDD-A8BF-3784-A034-15856DAB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Bc</a:t>
            </a:r>
            <a:r>
              <a:rPr lang="en-US" sz="1800" dirty="0"/>
              <a:t>. David Sládeček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sladecek@hradebni.cz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QA Engineer v </a:t>
            </a:r>
            <a:r>
              <a:rPr lang="en-US" sz="1800" dirty="0" err="1"/>
              <a:t>CleverFarm</a:t>
            </a:r>
            <a:r>
              <a:rPr lang="en-US" sz="1800" dirty="0"/>
              <a:t> </a:t>
            </a:r>
            <a:r>
              <a:rPr lang="en-US" sz="1800" dirty="0" err="1"/>
              <a:t>a.s.</a:t>
            </a: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www.cleverfarm.cz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Kabinet</a:t>
            </a:r>
            <a:r>
              <a:rPr lang="en-US" sz="1800" dirty="0"/>
              <a:t> </a:t>
            </a:r>
            <a:endParaRPr lang="cs-CZ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Naproti</a:t>
            </a:r>
            <a:r>
              <a:rPr lang="en-US" dirty="0"/>
              <a:t> </a:t>
            </a:r>
            <a:r>
              <a:rPr lang="en-US" dirty="0" err="1"/>
              <a:t>učebně</a:t>
            </a:r>
            <a:r>
              <a:rPr lang="en-US" dirty="0"/>
              <a:t> LV4</a:t>
            </a:r>
            <a:endParaRPr lang="cs-CZ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dirty="0"/>
              <a:t>Repositář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cs-CZ" dirty="0">
                <a:hlinkClick r:id="rId5"/>
              </a:rPr>
              <a:t>www.github.com/dawissl/hradebni</a:t>
            </a:r>
            <a:endParaRPr lang="cs-CZ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614A5C-AAC0-0756-B504-77F338A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6CCE63-51CA-B90C-CAFE-44B061E1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 výuky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766CBA6-E691-CF8D-C0E5-5AF5FF84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Teoretické</a:t>
            </a:r>
            <a:r>
              <a:rPr lang="en-US" sz="2400" dirty="0"/>
              <a:t> </a:t>
            </a:r>
            <a:r>
              <a:rPr lang="en-US" sz="2400" dirty="0" err="1"/>
              <a:t>hodiny</a:t>
            </a:r>
            <a:endParaRPr lang="en-US" sz="24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Teorie</a:t>
            </a:r>
            <a:r>
              <a:rPr lang="en-US" sz="2000" dirty="0"/>
              <a:t> </a:t>
            </a:r>
            <a:r>
              <a:rPr lang="en-US" sz="2000" dirty="0" err="1"/>
              <a:t>programování</a:t>
            </a:r>
            <a:r>
              <a:rPr lang="en-US" sz="2000" dirty="0"/>
              <a:t> v </a:t>
            </a:r>
            <a:r>
              <a:rPr lang="en-US" sz="2000" dirty="0" err="1"/>
              <a:t>jazyce</a:t>
            </a:r>
            <a:r>
              <a:rPr lang="en-US" sz="2000" dirty="0"/>
              <a:t> C#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Analýza</a:t>
            </a:r>
            <a:r>
              <a:rPr lang="en-US" sz="2000" dirty="0"/>
              <a:t> a </a:t>
            </a:r>
            <a:r>
              <a:rPr lang="en-US" sz="2000" dirty="0" err="1"/>
              <a:t>návrh</a:t>
            </a:r>
            <a:r>
              <a:rPr lang="en-US" sz="2000" dirty="0"/>
              <a:t> </a:t>
            </a:r>
            <a:r>
              <a:rPr lang="en-US" sz="2000" dirty="0" err="1"/>
              <a:t>algoritmů</a:t>
            </a:r>
            <a:br>
              <a:rPr lang="en-US" sz="2400" dirty="0"/>
            </a:b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Praktické</a:t>
            </a:r>
            <a:r>
              <a:rPr lang="en-US" sz="2400" dirty="0"/>
              <a:t> </a:t>
            </a:r>
            <a:r>
              <a:rPr lang="en-US" sz="2400" dirty="0" err="1"/>
              <a:t>hodiny</a:t>
            </a:r>
            <a:endParaRPr lang="en-US" sz="24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Procvičování</a:t>
            </a:r>
            <a:r>
              <a:rPr lang="en-US" sz="2000" dirty="0"/>
              <a:t> </a:t>
            </a:r>
            <a:r>
              <a:rPr lang="en-US" sz="2000" dirty="0" err="1"/>
              <a:t>programových</a:t>
            </a:r>
            <a:r>
              <a:rPr lang="en-US" sz="2000" dirty="0"/>
              <a:t> </a:t>
            </a:r>
            <a:r>
              <a:rPr lang="en-US" sz="2000" dirty="0" err="1"/>
              <a:t>konstrukcí</a:t>
            </a:r>
            <a:endParaRPr lang="en-US" sz="20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Návrh</a:t>
            </a:r>
            <a:r>
              <a:rPr lang="en-US" sz="2000" dirty="0"/>
              <a:t> a </a:t>
            </a:r>
            <a:r>
              <a:rPr lang="en-US" sz="2000" dirty="0" err="1"/>
              <a:t>implementace</a:t>
            </a:r>
            <a:r>
              <a:rPr lang="en-US" sz="2000" dirty="0"/>
              <a:t> </a:t>
            </a:r>
            <a:r>
              <a:rPr lang="en-US" sz="2000" dirty="0" err="1"/>
              <a:t>aplikací</a:t>
            </a:r>
            <a:endParaRPr lang="en-US" sz="2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622EE1-158B-6155-07EA-9E17DF83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Studijní materiály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Prezentace z hodin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Vlastní poznámky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Implementace uložené v repositáři</a:t>
            </a:r>
            <a:br>
              <a:rPr lang="cs-CZ" sz="2400" dirty="0"/>
            </a:br>
            <a:endParaRPr lang="cs-CZ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Online zdroje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cs-CZ" sz="2000" dirty="0">
                <a:hlinkClick r:id="rId2"/>
              </a:rPr>
              <a:t>Průvodce jazykem C# – spravovaný jazyk .NET | Microsoft </a:t>
            </a:r>
            <a:r>
              <a:rPr lang="cs-CZ" sz="2000" dirty="0" err="1">
                <a:hlinkClick r:id="rId2"/>
              </a:rPr>
              <a:t>Learn</a:t>
            </a:r>
            <a:endParaRPr lang="cs-CZ" sz="20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Introduction to C# | Learn with </a:t>
            </a:r>
            <a:r>
              <a:rPr lang="en-US" sz="2000" dirty="0" err="1">
                <a:hlinkClick r:id="rId3"/>
              </a:rPr>
              <a:t>Sololearn</a:t>
            </a:r>
            <a:endParaRPr lang="cs-CZ" sz="20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C# Tutorial (C Sharp) (w3schools.com)</a:t>
            </a:r>
            <a:endParaRPr lang="cs-CZ" sz="2000" dirty="0"/>
          </a:p>
          <a:p>
            <a:pPr lvl="1" indent="-228600">
              <a:buFont typeface="Arial" panose="020B0604020202020204" pitchFamily="34" charset="0"/>
              <a:buChar char="•"/>
            </a:pPr>
            <a:endParaRPr lang="cs-CZ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4E12BA-9771-DCF1-9976-A7A465A9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Podmínky pro klasifikaci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Odevzdaný a ohodnocený seminární/týmový projekt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Ústní zkoušení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Napsání a odevzdání 50% testů pro jednotlivé váhy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Odevzdané domácí úlohy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Aktivní přístup v hodinách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3F21E9-F098-F2B5-100A-F63A4ACF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Tematický plán 1. ročník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Algoritmizace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Návrh aplikace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Proměnné, datové typy, operátory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Základní programové konstrukce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Testování a ladění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cs-CZ" sz="2400" dirty="0"/>
              <a:t>Úvod do OOP</a:t>
            </a: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48F93E-1A1F-37F2-C1CA-3F3A961B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Prostředí, jazyk, nástroje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/>
              <a:t>C#/.NET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/>
              <a:t>Visual Studio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/>
              <a:t>GitHub</a:t>
            </a:r>
            <a:endParaRPr lang="cs-CZ" sz="3600" dirty="0"/>
          </a:p>
        </p:txBody>
      </p:sp>
      <p:pic>
        <p:nvPicPr>
          <p:cNvPr id="3074" name="Picture 2" descr="Microsoft anuncia Visual Studio 2022">
            <a:extLst>
              <a:ext uri="{FF2B5EF4-FFF2-40B4-BE49-F238E27FC236}">
                <a16:creationId xmlns:a16="http://schemas.microsoft.com/office/drawing/2014/main" id="{591522BB-AF2B-E3A3-0855-F94A47227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r="22471" b="-2"/>
          <a:stretch/>
        </p:blipFill>
        <p:spPr bwMode="auto">
          <a:xfrm>
            <a:off x="6788384" y="613148"/>
            <a:ext cx="2212848" cy="21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Desktop App for Mac and PC | WebCatalog">
            <a:extLst>
              <a:ext uri="{FF2B5EF4-FFF2-40B4-BE49-F238E27FC236}">
                <a16:creationId xmlns:a16="http://schemas.microsoft.com/office/drawing/2014/main" id="{0D8FBBD6-C167-8A50-6E96-D5B9114BF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740"/>
          <a:stretch/>
        </p:blipFill>
        <p:spPr bwMode="auto">
          <a:xfrm>
            <a:off x="9140952" y="613147"/>
            <a:ext cx="2212848" cy="21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# for .NET Developers (Coursera) | MOOC List">
            <a:extLst>
              <a:ext uri="{FF2B5EF4-FFF2-40B4-BE49-F238E27FC236}">
                <a16:creationId xmlns:a16="http://schemas.microsoft.com/office/drawing/2014/main" id="{56F52894-BABA-8E6F-6915-C85895A33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3" r="4" b="10604"/>
          <a:stretch/>
        </p:blipFill>
        <p:spPr bwMode="auto">
          <a:xfrm>
            <a:off x="6788383" y="2884516"/>
            <a:ext cx="4565417" cy="33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44CF015-46C2-0613-122F-69B8929A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5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Kahoot!</a:t>
            </a:r>
          </a:p>
        </p:txBody>
      </p:sp>
      <p:sp>
        <p:nvSpPr>
          <p:cNvPr id="2073" name="Rectangle 20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9+ Kahoot">
            <a:extLst>
              <a:ext uri="{FF2B5EF4-FFF2-40B4-BE49-F238E27FC236}">
                <a16:creationId xmlns:a16="http://schemas.microsoft.com/office/drawing/2014/main" id="{578E7AA3-6268-BE06-54BB-E30C71B1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729685"/>
            <a:ext cx="5628018" cy="31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206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Aplikace</a:t>
            </a:r>
            <a:r>
              <a:rPr lang="en-US" sz="2000" dirty="0"/>
              <a:t> pro </a:t>
            </a:r>
            <a:r>
              <a:rPr lang="en-US" sz="2000" dirty="0" err="1"/>
              <a:t>tvorbu</a:t>
            </a:r>
            <a:r>
              <a:rPr lang="en-US" sz="2000" dirty="0"/>
              <a:t> </a:t>
            </a:r>
            <a:r>
              <a:rPr lang="en-US" sz="2000" dirty="0" err="1"/>
              <a:t>kvízů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Opakování</a:t>
            </a:r>
            <a:r>
              <a:rPr lang="en-US" sz="2000" dirty="0"/>
              <a:t> a </a:t>
            </a:r>
            <a:r>
              <a:rPr lang="en-US" sz="2000" dirty="0" err="1"/>
              <a:t>procvičování</a:t>
            </a:r>
            <a:r>
              <a:rPr lang="en-US" sz="2000" dirty="0"/>
              <a:t> </a:t>
            </a:r>
            <a:r>
              <a:rPr lang="en-US" sz="2000" dirty="0" err="1"/>
              <a:t>látky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Možnost</a:t>
            </a:r>
            <a:r>
              <a:rPr lang="en-US" sz="2000" dirty="0"/>
              <a:t> </a:t>
            </a:r>
            <a:r>
              <a:rPr lang="en-US" sz="2000" dirty="0" err="1"/>
              <a:t>získat</a:t>
            </a:r>
            <a:r>
              <a:rPr lang="en-US" sz="2000" dirty="0"/>
              <a:t> </a:t>
            </a:r>
            <a:r>
              <a:rPr lang="en-US" sz="2000" dirty="0" err="1"/>
              <a:t>bonusové</a:t>
            </a:r>
            <a:r>
              <a:rPr lang="en-US" sz="2000" dirty="0"/>
              <a:t> </a:t>
            </a:r>
            <a:r>
              <a:rPr lang="en-US" sz="2000" dirty="0" err="1"/>
              <a:t>známky</a:t>
            </a:r>
            <a:endParaRPr lang="en-US" sz="2000" dirty="0"/>
          </a:p>
        </p:txBody>
      </p:sp>
      <p:sp>
        <p:nvSpPr>
          <p:cNvPr id="2076" name="Rectangle 206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C81798-2652-C434-C34F-03693600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5E37E8-BDE8-1ABA-0FD3-04E5242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Předpoklad dobrého programátora</a:t>
            </a:r>
          </a:p>
        </p:txBody>
      </p:sp>
      <p:pic>
        <p:nvPicPr>
          <p:cNvPr id="49" name="Graphic 33" descr="Brain in head">
            <a:extLst>
              <a:ext uri="{FF2B5EF4-FFF2-40B4-BE49-F238E27FC236}">
                <a16:creationId xmlns:a16="http://schemas.microsoft.com/office/drawing/2014/main" id="{569AA9FD-D1D6-009E-9B1F-6A4B7A35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B33634-21B9-1428-FB23-98CC80FD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Chuť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objevovat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a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učit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Analytické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myšlení</a:t>
            </a:r>
            <a:endParaRPr lang="en-US" sz="2400" b="0" i="0" u="none" strike="noStrike" baseline="0" dirty="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Logické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uvažování</a:t>
            </a:r>
            <a:endParaRPr lang="en-US" sz="2400" b="0" i="0" u="none" strike="noStrike" baseline="0" dirty="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Znalost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matematiky</a:t>
            </a:r>
            <a:endParaRPr lang="en-US" sz="2400" b="0" i="0" u="none" strike="noStrike" baseline="0" dirty="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Schopnost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algoritmizace</a:t>
            </a:r>
            <a:endParaRPr lang="en-US" sz="2400" b="0" i="0" u="none" strike="noStrike" baseline="0" dirty="0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Vytrvalost</a:t>
            </a:r>
            <a:r>
              <a:rPr lang="en-US" sz="2400" b="0" i="0" u="none" strike="noStrike" baseline="0" dirty="0">
                <a:solidFill>
                  <a:schemeClr val="tx2"/>
                </a:solidFill>
              </a:rPr>
              <a:t> a </a:t>
            </a:r>
            <a:r>
              <a:rPr lang="en-US" sz="2400" b="0" i="0" u="none" strike="noStrike" baseline="0" dirty="0" err="1">
                <a:solidFill>
                  <a:schemeClr val="tx2"/>
                </a:solidFill>
              </a:rPr>
              <a:t>píle</a:t>
            </a:r>
            <a:endParaRPr lang="en-US" sz="2400" b="0" i="0" u="none" strike="noStrike" baseline="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50" name="Group 40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1" name="Freeform: Shape 4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42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3C9365-8C88-7E43-AB83-7C458925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80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217</Words>
  <Application>Microsoft Office PowerPoint</Application>
  <PresentationFormat>Širokoúhlá obrazovka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Představení</vt:lpstr>
      <vt:lpstr>Struktura výuky</vt:lpstr>
      <vt:lpstr>Studijní materiály</vt:lpstr>
      <vt:lpstr>Podmínky pro klasifikaci</vt:lpstr>
      <vt:lpstr>Tematický plán 1. ročník</vt:lpstr>
      <vt:lpstr>Prostředí, jazyk, nástroje</vt:lpstr>
      <vt:lpstr>Kahoot!</vt:lpstr>
      <vt:lpstr>Předpoklad dobrého programátora</vt:lpstr>
      <vt:lpstr>Programování v kostce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15</cp:revision>
  <dcterms:created xsi:type="dcterms:W3CDTF">2024-06-17T08:40:16Z</dcterms:created>
  <dcterms:modified xsi:type="dcterms:W3CDTF">2024-06-20T06:36:54Z</dcterms:modified>
</cp:coreProperties>
</file>