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větlý sty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50389B-1DDA-4BBA-A767-7DE526163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/>
              <a:t>Programování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94769CE-920F-4D59-AD90-29D528C70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Metody a atributy kolekcí a řetězců, </a:t>
            </a:r>
            <a:r>
              <a:rPr lang="cs-CZ" dirty="0" err="1"/>
              <a:t>Math</a:t>
            </a:r>
            <a:r>
              <a:rPr lang="cs-CZ" dirty="0"/>
              <a:t>, </a:t>
            </a:r>
            <a:r>
              <a:rPr lang="cs-CZ" dirty="0" err="1"/>
              <a:t>Random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047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735C39-AD37-41BA-BC95-533B8B8AF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3440"/>
          </a:xfrm>
        </p:spPr>
        <p:txBody>
          <a:bodyPr/>
          <a:lstStyle/>
          <a:p>
            <a:r>
              <a:rPr lang="cs-CZ" dirty="0"/>
              <a:t>Třída a Struktura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ABA5E7A-6C8B-42C1-A615-A8A2FB7C3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6259"/>
            <a:ext cx="8596668" cy="4325104"/>
          </a:xfrm>
        </p:spPr>
        <p:txBody>
          <a:bodyPr/>
          <a:lstStyle/>
          <a:p>
            <a:r>
              <a:rPr lang="cs-CZ" dirty="0"/>
              <a:t>C# se řadí mezi objektově orientované programovací jazyky (OOP)</a:t>
            </a:r>
          </a:p>
          <a:p>
            <a:r>
              <a:rPr lang="cs-CZ" dirty="0"/>
              <a:t>Objekt je konkrétní instance </a:t>
            </a:r>
            <a:r>
              <a:rPr lang="cs-CZ" b="1" dirty="0"/>
              <a:t>třídy</a:t>
            </a:r>
          </a:p>
          <a:p>
            <a:pPr lvl="1"/>
            <a:r>
              <a:rPr lang="cs-CZ" dirty="0"/>
              <a:t>Třída definuje předpis objektů, jeho atributy a metody</a:t>
            </a:r>
          </a:p>
          <a:p>
            <a:pPr lvl="1"/>
            <a:r>
              <a:rPr lang="cs-CZ" dirty="0"/>
              <a:t>Atributy chápeme jako vlastnosti objektů</a:t>
            </a:r>
          </a:p>
          <a:p>
            <a:pPr lvl="1"/>
            <a:r>
              <a:rPr lang="cs-CZ" dirty="0"/>
              <a:t>Metody jsou funkce, které nad objekty můžeme spouštět</a:t>
            </a:r>
          </a:p>
          <a:p>
            <a:r>
              <a:rPr lang="cs-CZ" dirty="0"/>
              <a:t>Hodnotový typ je konkrétní instance </a:t>
            </a:r>
            <a:r>
              <a:rPr lang="cs-CZ" b="1" dirty="0"/>
              <a:t>struktury</a:t>
            </a:r>
          </a:p>
          <a:p>
            <a:pPr lvl="1"/>
            <a:r>
              <a:rPr lang="cs-CZ" dirty="0"/>
              <a:t>Struktury rovněž obsahují metody, které lze nad strukturami spouštět</a:t>
            </a:r>
          </a:p>
          <a:p>
            <a:pPr lvl="1"/>
            <a:r>
              <a:rPr lang="cs-CZ" dirty="0"/>
              <a:t>Atributy jsou zde nahrazeny konstantami, které struktury poskytují</a:t>
            </a:r>
          </a:p>
          <a:p>
            <a:r>
              <a:rPr lang="cs-CZ" b="1" dirty="0"/>
              <a:t>Příklady struktur </a:t>
            </a:r>
            <a:r>
              <a:rPr lang="cs-CZ" dirty="0"/>
              <a:t>– všechny datové typy (</a:t>
            </a:r>
            <a:r>
              <a:rPr lang="cs-CZ" dirty="0" err="1"/>
              <a:t>int</a:t>
            </a:r>
            <a:r>
              <a:rPr lang="cs-CZ" dirty="0"/>
              <a:t>, double, </a:t>
            </a:r>
            <a:r>
              <a:rPr lang="cs-CZ" dirty="0" err="1"/>
              <a:t>bool</a:t>
            </a:r>
            <a:r>
              <a:rPr lang="cs-CZ" dirty="0"/>
              <a:t>, …)</a:t>
            </a:r>
          </a:p>
          <a:p>
            <a:r>
              <a:rPr lang="cs-CZ" b="1" dirty="0"/>
              <a:t>Příklady tříd </a:t>
            </a:r>
            <a:r>
              <a:rPr lang="cs-CZ" dirty="0"/>
              <a:t>– </a:t>
            </a:r>
            <a:r>
              <a:rPr lang="cs-CZ" dirty="0" err="1"/>
              <a:t>Console</a:t>
            </a:r>
            <a:r>
              <a:rPr lang="cs-CZ" dirty="0"/>
              <a:t>, </a:t>
            </a:r>
            <a:r>
              <a:rPr lang="cs-CZ" dirty="0" err="1"/>
              <a:t>Array</a:t>
            </a:r>
            <a:r>
              <a:rPr lang="cs-CZ" dirty="0"/>
              <a:t>, </a:t>
            </a:r>
            <a:r>
              <a:rPr lang="cs-CZ" dirty="0" err="1"/>
              <a:t>String</a:t>
            </a:r>
            <a:r>
              <a:rPr lang="cs-CZ" dirty="0"/>
              <a:t>, …</a:t>
            </a:r>
          </a:p>
          <a:p>
            <a:r>
              <a:rPr lang="cs-CZ" dirty="0"/>
              <a:t>Jako vývojáři si můžeme vytvářet vlastní třídy a struktury – </a:t>
            </a:r>
            <a:r>
              <a:rPr lang="cs-CZ" b="1" dirty="0"/>
              <a:t>více později</a:t>
            </a:r>
          </a:p>
        </p:txBody>
      </p:sp>
      <p:sp>
        <p:nvSpPr>
          <p:cNvPr id="4" name="Mrak 3">
            <a:extLst>
              <a:ext uri="{FF2B5EF4-FFF2-40B4-BE49-F238E27FC236}">
                <a16:creationId xmlns:a16="http://schemas.microsoft.com/office/drawing/2014/main" id="{4EE5342D-23A4-4C1A-892E-C21FC86FA1D8}"/>
              </a:ext>
            </a:extLst>
          </p:cNvPr>
          <p:cNvSpPr/>
          <p:nvPr/>
        </p:nvSpPr>
        <p:spPr>
          <a:xfrm>
            <a:off x="7132319" y="2053884"/>
            <a:ext cx="2630660" cy="205388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/>
              <a:t>Více probereme později </a:t>
            </a:r>
            <a:r>
              <a:rPr lang="cs-CZ" b="1" dirty="0">
                <a:sym typeface="Wingdings" panose="05000000000000000000" pitchFamily="2" charset="2"/>
              </a:rPr>
              <a:t>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67998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3C261A-87B4-483F-9E5E-4105A4B89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1237"/>
          </a:xfrm>
        </p:spPr>
        <p:txBody>
          <a:bodyPr/>
          <a:lstStyle/>
          <a:p>
            <a:r>
              <a:rPr lang="cs-CZ" dirty="0"/>
              <a:t>Metody a atributy řetězce - </a:t>
            </a:r>
            <a:r>
              <a:rPr lang="cs-CZ" dirty="0" err="1"/>
              <a:t>String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446CFBB-5F79-40EE-B820-1F219D975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0837"/>
            <a:ext cx="8596668" cy="4620525"/>
          </a:xfrm>
        </p:spPr>
        <p:txBody>
          <a:bodyPr/>
          <a:lstStyle/>
          <a:p>
            <a:r>
              <a:rPr lang="cs-CZ" dirty="0"/>
              <a:t>Řetězce mají jediný atribut a tím je délka řetězce</a:t>
            </a:r>
          </a:p>
          <a:p>
            <a:pPr lvl="1"/>
            <a:r>
              <a:rPr lang="cs-CZ" dirty="0"/>
              <a:t>Atributy stejně jako metody volám přes tečku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Metod, které lze použít nad řetězci je velké množství, zde výčet některých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EE6F68AA-871E-4607-9393-F187ADF4B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26602"/>
              </p:ext>
            </p:extLst>
          </p:nvPr>
        </p:nvGraphicFramePr>
        <p:xfrm>
          <a:off x="323556" y="3429000"/>
          <a:ext cx="1101500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970">
                  <a:extLst>
                    <a:ext uri="{9D8B030D-6E8A-4147-A177-3AD203B41FA5}">
                      <a16:colId xmlns:a16="http://schemas.microsoft.com/office/drawing/2014/main" val="1361207461"/>
                    </a:ext>
                  </a:extLst>
                </a:gridCol>
                <a:gridCol w="5002377">
                  <a:extLst>
                    <a:ext uri="{9D8B030D-6E8A-4147-A177-3AD203B41FA5}">
                      <a16:colId xmlns:a16="http://schemas.microsoft.com/office/drawing/2014/main" val="364058506"/>
                    </a:ext>
                  </a:extLst>
                </a:gridCol>
                <a:gridCol w="4187657">
                  <a:extLst>
                    <a:ext uri="{9D8B030D-6E8A-4147-A177-3AD203B41FA5}">
                      <a16:colId xmlns:a16="http://schemas.microsoft.com/office/drawing/2014/main" val="284389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Metoda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Význam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Příklad použití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Compare</a:t>
                      </a:r>
                      <a:r>
                        <a:rPr lang="cs-CZ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Abecední porovnání dvou řetězců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String.Compare</a:t>
                      </a:r>
                      <a:r>
                        <a:rPr lang="cs-CZ" dirty="0"/>
                        <a:t>(</a:t>
                      </a:r>
                      <a:r>
                        <a:rPr lang="en-US" dirty="0"/>
                        <a:t>“</a:t>
                      </a:r>
                      <a:r>
                        <a:rPr lang="en-US" dirty="0" err="1"/>
                        <a:t>abc</a:t>
                      </a:r>
                      <a:r>
                        <a:rPr lang="en-US" dirty="0"/>
                        <a:t>”, “</a:t>
                      </a:r>
                      <a:r>
                        <a:rPr lang="en-US" dirty="0" err="1"/>
                        <a:t>abcde</a:t>
                      </a:r>
                      <a:r>
                        <a:rPr lang="en-US" dirty="0"/>
                        <a:t>”);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38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Concat</a:t>
                      </a:r>
                      <a:r>
                        <a:rPr lang="en-US" dirty="0"/>
                        <a:t>()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Spojen</a:t>
                      </a:r>
                      <a:r>
                        <a:rPr lang="cs-CZ" dirty="0"/>
                        <a:t>í dvou řetězců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String.Concat</a:t>
                      </a:r>
                      <a:r>
                        <a:rPr lang="cs-CZ" dirty="0"/>
                        <a:t>(</a:t>
                      </a:r>
                      <a:r>
                        <a:rPr lang="en-US" dirty="0"/>
                        <a:t>“</a:t>
                      </a:r>
                      <a:r>
                        <a:rPr lang="en-US" dirty="0" err="1"/>
                        <a:t>abc</a:t>
                      </a:r>
                      <a:r>
                        <a:rPr lang="en-US" dirty="0"/>
                        <a:t>”, “</a:t>
                      </a:r>
                      <a:r>
                        <a:rPr lang="en-US" dirty="0" err="1"/>
                        <a:t>abcde</a:t>
                      </a:r>
                      <a:r>
                        <a:rPr lang="en-US" dirty="0"/>
                        <a:t>”);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471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Contains</a:t>
                      </a:r>
                      <a:r>
                        <a:rPr lang="cs-CZ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Hledání hodnoty v řetězci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abcde</a:t>
                      </a:r>
                      <a:r>
                        <a:rPr lang="en-US" dirty="0"/>
                        <a:t>”</a:t>
                      </a:r>
                      <a:r>
                        <a:rPr lang="cs-CZ" dirty="0"/>
                        <a:t>.</a:t>
                      </a:r>
                      <a:r>
                        <a:rPr lang="cs-CZ" dirty="0" err="1"/>
                        <a:t>Contains</a:t>
                      </a:r>
                      <a:r>
                        <a:rPr lang="cs-CZ" dirty="0"/>
                        <a:t>(</a:t>
                      </a:r>
                      <a:r>
                        <a:rPr lang="en-US" dirty="0"/>
                        <a:t>“</a:t>
                      </a:r>
                      <a:r>
                        <a:rPr lang="en-US" dirty="0" err="1"/>
                        <a:t>abc</a:t>
                      </a:r>
                      <a:r>
                        <a:rPr lang="en-US" dirty="0"/>
                        <a:t>”</a:t>
                      </a:r>
                      <a:r>
                        <a:rPr lang="cs-CZ" dirty="0"/>
                        <a:t>)</a:t>
                      </a:r>
                      <a:r>
                        <a:rPr lang="en-US" dirty="0"/>
                        <a:t>;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201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IndexOf</a:t>
                      </a:r>
                      <a:r>
                        <a:rPr lang="cs-CZ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Vrací index, kde začíná hledaného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“a</a:t>
                      </a:r>
                      <a:r>
                        <a:rPr lang="cs-CZ" dirty="0" err="1"/>
                        <a:t>aaabbbb</a:t>
                      </a:r>
                      <a:r>
                        <a:rPr lang="en-US" dirty="0"/>
                        <a:t>”</a:t>
                      </a:r>
                      <a:r>
                        <a:rPr lang="cs-CZ" dirty="0"/>
                        <a:t>.</a:t>
                      </a:r>
                      <a:r>
                        <a:rPr lang="cs-CZ" dirty="0" err="1"/>
                        <a:t>IndexOf</a:t>
                      </a:r>
                      <a:r>
                        <a:rPr lang="cs-CZ" dirty="0"/>
                        <a:t>(</a:t>
                      </a:r>
                      <a:r>
                        <a:rPr lang="en-US" dirty="0"/>
                        <a:t>“</a:t>
                      </a:r>
                      <a:r>
                        <a:rPr lang="cs-CZ" dirty="0"/>
                        <a:t>bb</a:t>
                      </a:r>
                      <a:r>
                        <a:rPr lang="en-US" dirty="0"/>
                        <a:t>”</a:t>
                      </a:r>
                      <a:r>
                        <a:rPr lang="cs-CZ" dirty="0"/>
                        <a:t>)</a:t>
                      </a:r>
                      <a:r>
                        <a:rPr lang="en-US" dirty="0"/>
                        <a:t>;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70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LastIndexOf</a:t>
                      </a:r>
                      <a:r>
                        <a:rPr lang="cs-CZ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/>
                        <a:t>Vrací poslední index, kde začíná hledaného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“a</a:t>
                      </a:r>
                      <a:r>
                        <a:rPr lang="cs-CZ" dirty="0" err="1"/>
                        <a:t>aaabbbb</a:t>
                      </a:r>
                      <a:r>
                        <a:rPr lang="en-US" dirty="0"/>
                        <a:t>”</a:t>
                      </a:r>
                      <a:r>
                        <a:rPr lang="cs-CZ" dirty="0"/>
                        <a:t>.</a:t>
                      </a:r>
                      <a:r>
                        <a:rPr lang="cs-CZ" dirty="0" err="1"/>
                        <a:t>LastIndexOf</a:t>
                      </a:r>
                      <a:r>
                        <a:rPr lang="cs-CZ" dirty="0"/>
                        <a:t>(</a:t>
                      </a:r>
                      <a:r>
                        <a:rPr lang="en-US" dirty="0"/>
                        <a:t>“</a:t>
                      </a:r>
                      <a:r>
                        <a:rPr lang="cs-CZ" dirty="0"/>
                        <a:t>a</a:t>
                      </a:r>
                      <a:r>
                        <a:rPr lang="en-US" dirty="0"/>
                        <a:t>”</a:t>
                      </a:r>
                      <a:r>
                        <a:rPr lang="cs-CZ" dirty="0"/>
                        <a:t>)</a:t>
                      </a:r>
                      <a:r>
                        <a:rPr lang="en-US" dirty="0"/>
                        <a:t>;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86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Split()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Rozdělí text do pole řetězců podle hodnoty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</a:t>
                      </a:r>
                      <a:r>
                        <a:rPr lang="cs-CZ" dirty="0"/>
                        <a:t>a-b-c-d-e</a:t>
                      </a:r>
                      <a:r>
                        <a:rPr lang="en-US" dirty="0"/>
                        <a:t>”</a:t>
                      </a:r>
                      <a:r>
                        <a:rPr lang="cs-CZ" dirty="0"/>
                        <a:t>.Split(</a:t>
                      </a:r>
                      <a:r>
                        <a:rPr lang="en-US" dirty="0"/>
                        <a:t>“</a:t>
                      </a:r>
                      <a:r>
                        <a:rPr lang="cs-CZ" dirty="0"/>
                        <a:t>-</a:t>
                      </a:r>
                      <a:r>
                        <a:rPr lang="en-US" dirty="0"/>
                        <a:t>”</a:t>
                      </a:r>
                      <a:r>
                        <a:rPr lang="cs-CZ" dirty="0"/>
                        <a:t>)</a:t>
                      </a:r>
                      <a:r>
                        <a:rPr lang="en-US" dirty="0"/>
                        <a:t>;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38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Replace</a:t>
                      </a:r>
                      <a:r>
                        <a:rPr lang="cs-CZ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Nahrazení původního řetězce novým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</a:t>
                      </a:r>
                      <a:r>
                        <a:rPr lang="cs-CZ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abcdabc</a:t>
                      </a:r>
                      <a:r>
                        <a:rPr lang="en-US" dirty="0"/>
                        <a:t>“</a:t>
                      </a:r>
                      <a:r>
                        <a:rPr lang="cs-CZ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Replace</a:t>
                      </a:r>
                      <a:r>
                        <a:rPr lang="cs-CZ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dirty="0"/>
                        <a:t>“</a:t>
                      </a:r>
                      <a:r>
                        <a:rPr lang="cs-CZ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</a:t>
                      </a:r>
                      <a:r>
                        <a:rPr lang="en-US" dirty="0"/>
                        <a:t>“</a:t>
                      </a:r>
                      <a:r>
                        <a:rPr lang="cs-CZ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dirty="0"/>
                        <a:t> “</a:t>
                      </a:r>
                      <a:r>
                        <a:rPr lang="cs-CZ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dirty="0"/>
                        <a:t>“</a:t>
                      </a:r>
                      <a:r>
                        <a:rPr lang="cs-CZ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497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ToUpper</a:t>
                      </a:r>
                      <a:r>
                        <a:rPr lang="cs-CZ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Převedení všech písmen na velké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</a:t>
                      </a:r>
                      <a:r>
                        <a:rPr lang="cs-CZ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abcdabc</a:t>
                      </a:r>
                      <a:r>
                        <a:rPr lang="en-US" dirty="0"/>
                        <a:t>“</a:t>
                      </a:r>
                      <a:r>
                        <a:rPr lang="cs-CZ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cs-CZ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ToUpper</a:t>
                      </a:r>
                      <a:r>
                        <a:rPr lang="cs-CZ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679043"/>
                  </a:ext>
                </a:extLst>
              </a:tr>
            </a:tbl>
          </a:graphicData>
        </a:graphic>
      </p:graphicFrame>
      <p:pic>
        <p:nvPicPr>
          <p:cNvPr id="6" name="Obrázek 5">
            <a:extLst>
              <a:ext uri="{FF2B5EF4-FFF2-40B4-BE49-F238E27FC236}">
                <a16:creationId xmlns:a16="http://schemas.microsoft.com/office/drawing/2014/main" id="{41C51E6D-9EB3-4C51-8424-38317627F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75" y="2232074"/>
            <a:ext cx="8033385" cy="58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61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3C261A-87B4-483F-9E5E-4105A4B89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1237"/>
          </a:xfrm>
        </p:spPr>
        <p:txBody>
          <a:bodyPr/>
          <a:lstStyle/>
          <a:p>
            <a:r>
              <a:rPr lang="cs-CZ" dirty="0"/>
              <a:t>Metody a atributy pole - </a:t>
            </a:r>
            <a:r>
              <a:rPr lang="cs-CZ" dirty="0" err="1"/>
              <a:t>Array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446CFBB-5F79-40EE-B820-1F219D975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0837"/>
            <a:ext cx="8596668" cy="4620525"/>
          </a:xfrm>
        </p:spPr>
        <p:txBody>
          <a:bodyPr/>
          <a:lstStyle/>
          <a:p>
            <a:r>
              <a:rPr lang="cs-CZ" dirty="0"/>
              <a:t>Pole mají svých atributů více, ale nejpoužívanější je opět délka</a:t>
            </a:r>
          </a:p>
          <a:p>
            <a:pPr lvl="1"/>
            <a:r>
              <a:rPr lang="cs-CZ" dirty="0"/>
              <a:t>Atributy stejně jako metody volám přes tečku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Metod, které lze použít nad polem je velké množství, zde výčet některých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EE6F68AA-871E-4607-9393-F187ADF4B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080927"/>
              </p:ext>
            </p:extLst>
          </p:nvPr>
        </p:nvGraphicFramePr>
        <p:xfrm>
          <a:off x="464232" y="4371534"/>
          <a:ext cx="997399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885">
                  <a:extLst>
                    <a:ext uri="{9D8B030D-6E8A-4147-A177-3AD203B41FA5}">
                      <a16:colId xmlns:a16="http://schemas.microsoft.com/office/drawing/2014/main" val="1361207461"/>
                    </a:ext>
                  </a:extLst>
                </a:gridCol>
                <a:gridCol w="2926744">
                  <a:extLst>
                    <a:ext uri="{9D8B030D-6E8A-4147-A177-3AD203B41FA5}">
                      <a16:colId xmlns:a16="http://schemas.microsoft.com/office/drawing/2014/main" val="364058506"/>
                    </a:ext>
                  </a:extLst>
                </a:gridCol>
                <a:gridCol w="4993365">
                  <a:extLst>
                    <a:ext uri="{9D8B030D-6E8A-4147-A177-3AD203B41FA5}">
                      <a16:colId xmlns:a16="http://schemas.microsoft.com/office/drawing/2014/main" val="284389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Metoda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Význam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Příklad použití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Sort()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Seřazení hodnot v poli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Array.Sort</a:t>
                      </a:r>
                      <a:r>
                        <a:rPr lang="cs-CZ" dirty="0"/>
                        <a:t>(</a:t>
                      </a:r>
                      <a:r>
                        <a:rPr lang="cs-CZ" dirty="0" err="1"/>
                        <a:t>poleCisel</a:t>
                      </a:r>
                      <a:r>
                        <a:rPr lang="cs-CZ" dirty="0"/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38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BinarySearch</a:t>
                      </a:r>
                      <a:r>
                        <a:rPr lang="cs-CZ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Vyhledání hodnoty v poli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Array.BinarySearch</a:t>
                      </a:r>
                      <a:r>
                        <a:rPr lang="cs-CZ" dirty="0"/>
                        <a:t>(</a:t>
                      </a:r>
                      <a:r>
                        <a:rPr lang="cs-CZ" dirty="0" err="1"/>
                        <a:t>poleZnaku</a:t>
                      </a:r>
                      <a:r>
                        <a:rPr lang="cs-CZ" dirty="0"/>
                        <a:t>, </a:t>
                      </a:r>
                      <a:r>
                        <a:rPr lang="en-US" dirty="0"/>
                        <a:t>“</a:t>
                      </a:r>
                      <a:r>
                        <a:rPr lang="cs-CZ" dirty="0"/>
                        <a:t>A</a:t>
                      </a:r>
                      <a:r>
                        <a:rPr lang="en-US" dirty="0"/>
                        <a:t>”</a:t>
                      </a:r>
                      <a:r>
                        <a:rPr lang="cs-CZ" dirty="0"/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471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Reverse()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Převrácení hodnot v poli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Array.Reverse</a:t>
                      </a:r>
                      <a:r>
                        <a:rPr lang="cs-CZ" dirty="0"/>
                        <a:t>(</a:t>
                      </a:r>
                      <a:r>
                        <a:rPr lang="cs-CZ" dirty="0" err="1"/>
                        <a:t>poleCisel</a:t>
                      </a:r>
                      <a:r>
                        <a:rPr lang="cs-CZ" dirty="0"/>
                        <a:t>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201427"/>
                  </a:ext>
                </a:extLst>
              </a:tr>
            </a:tbl>
          </a:graphicData>
        </a:graphic>
      </p:graphicFrame>
      <p:pic>
        <p:nvPicPr>
          <p:cNvPr id="7" name="Obrázek 6">
            <a:extLst>
              <a:ext uri="{FF2B5EF4-FFF2-40B4-BE49-F238E27FC236}">
                <a16:creationId xmlns:a16="http://schemas.microsoft.com/office/drawing/2014/main" id="{D003E235-8D41-43E9-811D-ACE39F775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024" y="2247740"/>
            <a:ext cx="3623287" cy="148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9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0299B1-5009-4A50-9075-1F547F7D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8357"/>
          </a:xfrm>
        </p:spPr>
        <p:txBody>
          <a:bodyPr>
            <a:normAutofit fontScale="90000"/>
          </a:bodyPr>
          <a:lstStyle/>
          <a:p>
            <a:r>
              <a:rPr lang="cs-CZ" dirty="0"/>
              <a:t>Metody nad konkrétním polem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3B531EF-AA5B-44F8-8F00-3ED2FCE53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1515"/>
            <a:ext cx="8596668" cy="4479848"/>
          </a:xfrm>
        </p:spPr>
        <p:txBody>
          <a:bodyPr/>
          <a:lstStyle/>
          <a:p>
            <a:r>
              <a:rPr lang="cs-CZ" dirty="0"/>
              <a:t>Některé z metod pro pole jsou odvozené podle datového typu, které je v poli obsaženo</a:t>
            </a:r>
          </a:p>
          <a:p>
            <a:pPr lvl="1"/>
            <a:r>
              <a:rPr lang="cs-CZ" dirty="0"/>
              <a:t>Číselné pole (</a:t>
            </a:r>
            <a:r>
              <a:rPr lang="cs-CZ" dirty="0" err="1"/>
              <a:t>int</a:t>
            </a:r>
            <a:r>
              <a:rPr lang="cs-CZ" dirty="0"/>
              <a:t>, double, …) obsahují některé matematické funkce</a:t>
            </a:r>
          </a:p>
          <a:p>
            <a:pPr lvl="1"/>
            <a:r>
              <a:rPr lang="cs-CZ" dirty="0"/>
              <a:t>Maximum/Minimum </a:t>
            </a:r>
          </a:p>
          <a:p>
            <a:pPr lvl="1"/>
            <a:r>
              <a:rPr lang="cs-CZ" dirty="0"/>
              <a:t> Suma</a:t>
            </a:r>
          </a:p>
          <a:p>
            <a:pPr lvl="1"/>
            <a:r>
              <a:rPr lang="cs-CZ" dirty="0"/>
              <a:t>Průměr</a:t>
            </a:r>
          </a:p>
          <a:p>
            <a:r>
              <a:rPr lang="cs-CZ" dirty="0"/>
              <a:t>Pokud máme pole řetězců, můžeme na jednotlivé položky použít již zmíněné metody – metody se provedou nad celým polem</a:t>
            </a:r>
          </a:p>
          <a:p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E3CE30C8-64AF-48D4-BB0E-626D6CCED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86" y="4670179"/>
            <a:ext cx="8327016" cy="1252611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7A04C0B9-65D8-44CA-B506-5B377EF21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763" y="2581489"/>
            <a:ext cx="4786996" cy="351985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B3E881BD-1F3E-4932-AACD-2EC965B57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6139" y="2957730"/>
            <a:ext cx="2002480" cy="400496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C44BE199-03E3-4489-A7A1-FCCC76072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6139" y="3372294"/>
            <a:ext cx="2639880" cy="35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47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F6FC1E-56AC-458A-9147-DA19F0DD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5305"/>
          </a:xfrm>
        </p:spPr>
        <p:txBody>
          <a:bodyPr/>
          <a:lstStyle/>
          <a:p>
            <a:r>
              <a:rPr lang="cs-CZ" dirty="0"/>
              <a:t>Knihovna matematických funkcí - </a:t>
            </a:r>
            <a:r>
              <a:rPr lang="cs-CZ" dirty="0" err="1"/>
              <a:t>Math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2139557-72E1-4E2C-8F70-A59AFD844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876" y="1617785"/>
            <a:ext cx="8596668" cy="4839286"/>
          </a:xfrm>
        </p:spPr>
        <p:txBody>
          <a:bodyPr/>
          <a:lstStyle/>
          <a:p>
            <a:r>
              <a:rPr lang="cs-CZ" dirty="0"/>
              <a:t>Knihovna obsahuje konstanty a metody používané v matematice</a:t>
            </a:r>
          </a:p>
          <a:p>
            <a:r>
              <a:rPr lang="cs-CZ" b="1" dirty="0"/>
              <a:t>Konstanty</a:t>
            </a:r>
            <a:r>
              <a:rPr lang="cs-CZ" dirty="0"/>
              <a:t> (voláme přes tečku </a:t>
            </a:r>
            <a:r>
              <a:rPr lang="cs-CZ" dirty="0" err="1"/>
              <a:t>Math.X</a:t>
            </a:r>
            <a:r>
              <a:rPr lang="cs-CZ" dirty="0"/>
              <a:t>):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b="1" dirty="0"/>
              <a:t>Metody</a:t>
            </a:r>
            <a:r>
              <a:rPr lang="cs-CZ" dirty="0"/>
              <a:t> (voláme přes tečku </a:t>
            </a:r>
            <a:r>
              <a:rPr lang="cs-CZ" dirty="0" err="1"/>
              <a:t>Math.Y</a:t>
            </a:r>
            <a:r>
              <a:rPr lang="cs-CZ" dirty="0"/>
              <a:t>):</a:t>
            </a:r>
          </a:p>
          <a:p>
            <a:r>
              <a:rPr lang="cs-CZ" b="1" dirty="0" err="1"/>
              <a:t>Abs</a:t>
            </a:r>
            <a:r>
              <a:rPr lang="cs-CZ" b="1" dirty="0"/>
              <a:t>(a); </a:t>
            </a:r>
            <a:r>
              <a:rPr lang="cs-CZ" dirty="0"/>
              <a:t>- absolutní hodnota</a:t>
            </a:r>
          </a:p>
          <a:p>
            <a:r>
              <a:rPr lang="cs-CZ" b="1" dirty="0"/>
              <a:t>Max(a, b);</a:t>
            </a:r>
            <a:r>
              <a:rPr lang="cs-CZ" dirty="0"/>
              <a:t> / </a:t>
            </a:r>
            <a:r>
              <a:rPr lang="cs-CZ" b="1" dirty="0"/>
              <a:t>Min(a, b); </a:t>
            </a:r>
            <a:r>
              <a:rPr lang="cs-CZ" dirty="0"/>
              <a:t>- maximum/minimum ze dvou hodnot</a:t>
            </a:r>
          </a:p>
          <a:p>
            <a:r>
              <a:rPr lang="cs-CZ" b="1" dirty="0" err="1"/>
              <a:t>Round</a:t>
            </a:r>
            <a:r>
              <a:rPr lang="cs-CZ" b="1" dirty="0"/>
              <a:t>(a); </a:t>
            </a:r>
            <a:r>
              <a:rPr lang="cs-CZ" b="1" dirty="0" err="1"/>
              <a:t>Floor</a:t>
            </a:r>
            <a:r>
              <a:rPr lang="cs-CZ" b="1" dirty="0"/>
              <a:t>(a); </a:t>
            </a:r>
            <a:r>
              <a:rPr lang="cs-CZ" dirty="0"/>
              <a:t>- zaokrouhlení čísla (</a:t>
            </a:r>
            <a:r>
              <a:rPr lang="cs-CZ" dirty="0" err="1"/>
              <a:t>Round</a:t>
            </a:r>
            <a:r>
              <a:rPr lang="cs-CZ" dirty="0"/>
              <a:t>() nahoru, </a:t>
            </a:r>
            <a:r>
              <a:rPr lang="cs-CZ" dirty="0" err="1"/>
              <a:t>Floor</a:t>
            </a:r>
            <a:r>
              <a:rPr lang="cs-CZ" dirty="0"/>
              <a:t>() dolů)</a:t>
            </a:r>
          </a:p>
          <a:p>
            <a:r>
              <a:rPr lang="cs-CZ" b="1" dirty="0" err="1"/>
              <a:t>Pow</a:t>
            </a:r>
            <a:r>
              <a:rPr lang="cs-CZ" b="1" dirty="0"/>
              <a:t>(</a:t>
            </a:r>
            <a:r>
              <a:rPr lang="cs-CZ" b="1" dirty="0" err="1"/>
              <a:t>a,b</a:t>
            </a:r>
            <a:r>
              <a:rPr lang="cs-CZ" b="1" dirty="0"/>
              <a:t>); </a:t>
            </a:r>
            <a:r>
              <a:rPr lang="cs-CZ" dirty="0"/>
              <a:t>- mocnění </a:t>
            </a:r>
            <a:r>
              <a:rPr lang="cs-CZ" dirty="0" err="1"/>
              <a:t>a^b</a:t>
            </a:r>
            <a:r>
              <a:rPr lang="cs-CZ" dirty="0"/>
              <a:t>, </a:t>
            </a:r>
            <a:r>
              <a:rPr lang="cs-CZ" b="1" dirty="0" err="1"/>
              <a:t>Sqrt</a:t>
            </a:r>
            <a:r>
              <a:rPr lang="cs-CZ" b="1" dirty="0"/>
              <a:t>(a); </a:t>
            </a:r>
            <a:r>
              <a:rPr lang="cs-CZ" dirty="0"/>
              <a:t>druhá odmocnina</a:t>
            </a:r>
          </a:p>
          <a:p>
            <a:r>
              <a:rPr lang="cs-CZ" b="1" dirty="0"/>
              <a:t>Sin(a); Cos(a); </a:t>
            </a:r>
            <a:r>
              <a:rPr lang="cs-CZ" b="1" dirty="0" err="1"/>
              <a:t>Tan</a:t>
            </a:r>
            <a:r>
              <a:rPr lang="cs-CZ" b="1" dirty="0"/>
              <a:t>(a); </a:t>
            </a:r>
            <a:r>
              <a:rPr lang="cs-CZ" dirty="0"/>
              <a:t>– goniometrické funkce</a:t>
            </a:r>
          </a:p>
          <a:p>
            <a:r>
              <a:rPr lang="cs-CZ" b="1" dirty="0"/>
              <a:t>Log(a); Log10(a); </a:t>
            </a:r>
            <a:r>
              <a:rPr lang="cs-CZ" dirty="0"/>
              <a:t>- logaritmické funkce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3A4E9A7-8529-4A9C-855C-E4E1E1B2F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132" y="2579620"/>
            <a:ext cx="3088655" cy="84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80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B7DA39-CB5B-45FD-BACF-0CC2012D1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5643"/>
          </a:xfrm>
        </p:spPr>
        <p:txBody>
          <a:bodyPr/>
          <a:lstStyle/>
          <a:p>
            <a:r>
              <a:rPr lang="cs-CZ" dirty="0"/>
              <a:t>Knihovna generování náhody - </a:t>
            </a:r>
            <a:r>
              <a:rPr lang="cs-CZ" dirty="0" err="1"/>
              <a:t>Random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BA5F8D-3F96-4E97-A1E4-B99767203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9988"/>
            <a:ext cx="8596668" cy="4909623"/>
          </a:xfrm>
        </p:spPr>
        <p:txBody>
          <a:bodyPr>
            <a:normAutofit/>
          </a:bodyPr>
          <a:lstStyle/>
          <a:p>
            <a:r>
              <a:rPr lang="cs-CZ" dirty="0"/>
              <a:t>Knihovna, která nám umožňuje vytvářet náhodně generované hodnot</a:t>
            </a:r>
          </a:p>
          <a:p>
            <a:r>
              <a:rPr lang="cs-CZ" dirty="0"/>
              <a:t>Knihovna </a:t>
            </a:r>
            <a:r>
              <a:rPr lang="cs-CZ" b="1" dirty="0" err="1"/>
              <a:t>Random</a:t>
            </a:r>
            <a:r>
              <a:rPr lang="cs-CZ" dirty="0"/>
              <a:t> umožňuje:</a:t>
            </a:r>
          </a:p>
          <a:p>
            <a:pPr lvl="1"/>
            <a:r>
              <a:rPr lang="cs-CZ" dirty="0"/>
              <a:t>Generování náhodného čísla z definovaného intervalu</a:t>
            </a:r>
          </a:p>
          <a:p>
            <a:pPr lvl="1"/>
            <a:r>
              <a:rPr lang="cs-CZ" dirty="0"/>
              <a:t>Generování koeficientu celku</a:t>
            </a:r>
          </a:p>
          <a:p>
            <a:pPr lvl="1"/>
            <a:r>
              <a:rPr lang="cs-CZ" dirty="0"/>
              <a:t>Generování pseudonáhodného čísla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Vytvořený </a:t>
            </a:r>
            <a:r>
              <a:rPr lang="cs-CZ" dirty="0" err="1"/>
              <a:t>obejkt</a:t>
            </a:r>
            <a:r>
              <a:rPr lang="cs-CZ" dirty="0"/>
              <a:t> pro náhodná nebo pseudonáhodná čísla pak přes tečku volá:</a:t>
            </a:r>
          </a:p>
          <a:p>
            <a:pPr lvl="1"/>
            <a:r>
              <a:rPr lang="cs-CZ" b="1" dirty="0" err="1"/>
              <a:t>Next</a:t>
            </a:r>
            <a:r>
              <a:rPr lang="cs-CZ" b="1" dirty="0"/>
              <a:t>(); </a:t>
            </a:r>
            <a:r>
              <a:rPr lang="cs-CZ" dirty="0"/>
              <a:t>– náhodná kladná celočíselná hodnota</a:t>
            </a:r>
          </a:p>
          <a:p>
            <a:pPr lvl="1"/>
            <a:r>
              <a:rPr lang="cs-CZ" b="1" dirty="0" err="1"/>
              <a:t>Next</a:t>
            </a:r>
            <a:r>
              <a:rPr lang="cs-CZ" b="1" dirty="0"/>
              <a:t>(min, max); </a:t>
            </a:r>
            <a:r>
              <a:rPr lang="cs-CZ" dirty="0"/>
              <a:t>– náhodná kladná celočíselná hodnota z rozsahu</a:t>
            </a:r>
          </a:p>
          <a:p>
            <a:pPr lvl="1"/>
            <a:r>
              <a:rPr lang="cs-CZ" b="1" dirty="0" err="1"/>
              <a:t>Next</a:t>
            </a:r>
            <a:r>
              <a:rPr lang="cs-CZ" b="1" dirty="0"/>
              <a:t>(max); </a:t>
            </a:r>
            <a:r>
              <a:rPr lang="cs-CZ" dirty="0"/>
              <a:t>- náhodná kladná celočíselná hodnota až do maxima</a:t>
            </a:r>
          </a:p>
          <a:p>
            <a:pPr lvl="1"/>
            <a:r>
              <a:rPr lang="cs-CZ" b="1" dirty="0"/>
              <a:t>Sample(); </a:t>
            </a:r>
            <a:r>
              <a:rPr lang="cs-CZ" dirty="0"/>
              <a:t>- vrácení desetinného čísla v intervalu </a:t>
            </a:r>
            <a:r>
              <a:rPr lang="cs-CZ" b="1" dirty="0"/>
              <a:t>&lt;0 , 1)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40369BC-F660-4862-B8A9-2E40A29E5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050" y="3627058"/>
            <a:ext cx="7685235" cy="67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29931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651</Words>
  <Application>Microsoft Office PowerPoint</Application>
  <PresentationFormat>Širokoúhlá obrazovka</PresentationFormat>
  <Paragraphs>105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Fazeta</vt:lpstr>
      <vt:lpstr>Programování</vt:lpstr>
      <vt:lpstr>Třída a Struktura</vt:lpstr>
      <vt:lpstr>Metody a atributy řetězce - String</vt:lpstr>
      <vt:lpstr>Metody a atributy pole - Array</vt:lpstr>
      <vt:lpstr>Metody nad konkrétním polem</vt:lpstr>
      <vt:lpstr>Knihovna matematických funkcí - Math</vt:lpstr>
      <vt:lpstr>Knihovna generování náhody - Random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30</cp:revision>
  <dcterms:created xsi:type="dcterms:W3CDTF">2020-10-25T17:23:37Z</dcterms:created>
  <dcterms:modified xsi:type="dcterms:W3CDTF">2020-11-08T14:54:18Z</dcterms:modified>
</cp:coreProperties>
</file>