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1" r:id="rId4"/>
    <p:sldId id="266" r:id="rId5"/>
    <p:sldId id="262" r:id="rId6"/>
    <p:sldId id="264" r:id="rId7"/>
    <p:sldId id="263" r:id="rId8"/>
    <p:sldId id="265" r:id="rId9"/>
  </p:sldIdLst>
  <p:sldSz cx="12192000" cy="6858000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6FFF723-05FC-48A8-A633-6C000F4C7DC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A703559-2635-465C-8B75-485B06BF7D2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034685-80D2-431B-A3EF-0F5433D8CBE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5605C75-7A7E-434D-B9B3-6426D21CE8D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D0E30D8-9394-4C88-ADA6-A3B32EBBD08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CCF5522-B89F-4B47-8D40-379D4CC5CDD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DE8B70B-C814-4304-B291-AC24FD4CAD2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EEEC62-91D9-401C-B5B9-802DBED837D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16A06A3-A9CC-4280-81CF-53B0A34AA68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5E62B01-5B8A-41A3-AA75-A7ECEED68D7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4BE0A5D-CBF8-42A4-9C37-5C5EE8B6695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D7A9B3-36F1-4C81-A007-CADEFF3DCCA9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2B63BF1-969B-4C4E-8D25-8728C2E7BE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8AFBB54-9355-493E-85DE-754AF403B18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1066EFA-1228-4EEC-8335-2D4E63FFE98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6FD7AC9-A149-4055-8E07-11823F7A0A7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D42D592-DD4E-4EA2-87BA-7F43A34BF54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918C4-6FFA-CE7A-FA95-B40B18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1EFBED-2C30-EA3B-C9F8-6D17F42D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26B5B-A848-39E7-7574-6A69D05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6B0CBE-4148-52F9-A174-3D89302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437923-F25E-C1CF-302E-42CB1121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28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BCC8C86-324E-4F25-8BB8-61AE79B7825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95AEDB9-7015-47C4-95EE-F4411CBDB5C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8A57F1-0C8E-4C05-BE68-342F927603E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A45FEE-6B33-428F-856F-B6EEA506E20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13495A3-A955-4E58-ADCD-A107A334424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9B9F6E-9879-45D9-BEC0-12C607D4A4B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cs-CZ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8594F1-C0C4-47CE-B45E-C55112B86AA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cs-CZ" sz="18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cs-CZ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latin typeface="Times New Roman"/>
              </a:rPr>
              <a:t>&lt;zápatí&gt;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C7B800-1621-474E-92F3-9AD251353591}" type="slidenum">
              <a:rPr lang="en-US" sz="1200" b="0" strike="noStrike" spc="-1">
                <a:solidFill>
                  <a:srgbClr val="787878"/>
                </a:solidFill>
                <a:latin typeface="Apto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cs-CZ" sz="1400" b="0" strike="noStrike" spc="-1">
                <a:latin typeface="Times New Roman"/>
              </a:defRPr>
            </a:lvl1pPr>
          </a:lstStyle>
          <a:p>
            <a:r>
              <a:rPr lang="cs-CZ" sz="1400" b="0" strike="noStrike" spc="-1">
                <a:latin typeface="Times New Roman"/>
              </a:rPr>
              <a:t>&lt;datum/čas&gt;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cs-CZ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latin typeface="Times New Roman"/>
              </a:rPr>
              <a:t>&lt;zápatí&gt;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D91FA7-F053-476A-8538-05E57D839064}" type="slidenum">
              <a:rPr lang="en-US" sz="1200" b="0" strike="noStrike" spc="-1">
                <a:solidFill>
                  <a:srgbClr val="787878"/>
                </a:solidFill>
                <a:latin typeface="Apto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cs-CZ" sz="1400" b="0" strike="noStrike" spc="-1">
                <a:latin typeface="Times New Roman"/>
              </a:defRPr>
            </a:lvl1pPr>
          </a:lstStyle>
          <a:p>
            <a:r>
              <a:rPr lang="cs-CZ" sz="1400" b="0" strike="noStrike" spc="-1">
                <a:latin typeface="Times New Roman"/>
              </a:rPr>
              <a:t>&lt;datum/čas&gt;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cs-CZ" sz="4400" b="0" strike="noStrike" spc="-1">
                <a:latin typeface="Arial"/>
              </a:rPr>
              <a:t>Klikněte pro úpravu formátu textu nadpisu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3200" b="0" strike="noStrike" spc="-1">
                <a:latin typeface="Arial"/>
              </a:rPr>
              <a:t>Klikněte pro úpravu formátu textu osnovy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latin typeface="Arial"/>
              </a:rPr>
              <a:t>Druhá úroveň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400" b="0" strike="noStrike" spc="-1">
                <a:latin typeface="Arial"/>
              </a:rPr>
              <a:t>Třetí úroveň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000" b="0" strike="noStrike" spc="-1">
                <a:latin typeface="Arial"/>
              </a:rPr>
              <a:t>Čtvrtá úroveň osnovy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Pátá úroveň osnovy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Šestá úroveň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strike="noStrike" spc="-1">
                <a:latin typeface="Arial"/>
              </a:rPr>
              <a:t>Sedmá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6"/>
          <p:cNvSpPr/>
          <p:nvPr/>
        </p:nvSpPr>
        <p:spPr>
          <a:xfrm>
            <a:off x="0" y="0"/>
            <a:ext cx="12191400" cy="685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00200" y="2960640"/>
            <a:ext cx="563076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cs" sz="5400" b="0" strike="noStrike" spc="-1">
                <a:solidFill>
                  <a:srgbClr val="000000"/>
                </a:solidFill>
                <a:latin typeface="Aptos Display"/>
              </a:rPr>
              <a:t>Programování</a:t>
            </a:r>
            <a:endParaRPr lang="cs-CZ" sz="5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738720" y="952920"/>
            <a:ext cx="4410720" cy="170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cs" sz="2000" b="0" strike="noStrike" spc="-1">
                <a:solidFill>
                  <a:srgbClr val="000000"/>
                </a:solidFill>
                <a:latin typeface="Aptos"/>
              </a:rPr>
              <a:t>Konstrukce switch-case, pole, list</a:t>
            </a:r>
            <a:endParaRPr lang="cs-CZ" sz="2000" b="0" strike="noStrike" spc="-1" dirty="0">
              <a:latin typeface="Arial"/>
            </a:endParaRPr>
          </a:p>
        </p:txBody>
      </p:sp>
      <p:grpSp>
        <p:nvGrpSpPr>
          <p:cNvPr id="85" name="Group 38"/>
          <p:cNvGrpSpPr/>
          <p:nvPr/>
        </p:nvGrpSpPr>
        <p:grpSpPr>
          <a:xfrm>
            <a:off x="0" y="2985120"/>
            <a:ext cx="730800" cy="672840"/>
            <a:chOff x="0" y="2985120"/>
            <a:chExt cx="730800" cy="672840"/>
          </a:xfrm>
        </p:grpSpPr>
        <p:sp>
          <p:nvSpPr>
            <p:cNvPr id="86" name="Rectangle 39"/>
            <p:cNvSpPr/>
            <p:nvPr/>
          </p:nvSpPr>
          <p:spPr>
            <a:xfrm>
              <a:off x="0" y="298512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7" name="Rectangle 40"/>
            <p:cNvSpPr/>
            <p:nvPr/>
          </p:nvSpPr>
          <p:spPr>
            <a:xfrm>
              <a:off x="267840" y="298512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8" name="Rectangle 41"/>
            <p:cNvSpPr/>
            <p:nvPr/>
          </p:nvSpPr>
          <p:spPr>
            <a:xfrm>
              <a:off x="535680" y="2985120"/>
              <a:ext cx="195120" cy="6728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</p:grpSp>
      <p:sp>
        <p:nvSpPr>
          <p:cNvPr id="89" name="Rectangle 43"/>
          <p:cNvSpPr/>
          <p:nvPr/>
        </p:nvSpPr>
        <p:spPr>
          <a:xfrm flipH="1">
            <a:off x="10697040" y="0"/>
            <a:ext cx="1493640" cy="68572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90" name="Rectangle 45"/>
          <p:cNvSpPr/>
          <p:nvPr/>
        </p:nvSpPr>
        <p:spPr>
          <a:xfrm>
            <a:off x="5685840" y="392040"/>
            <a:ext cx="6008760" cy="60163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680" dist="127080" dir="540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pic>
        <p:nvPicPr>
          <p:cNvPr id="91" name="Obrázek 5" descr="Logo v detailu&#10;&#10;Automaticky generovaný popis"/>
          <p:cNvPicPr/>
          <p:nvPr/>
        </p:nvPicPr>
        <p:blipFill>
          <a:blip r:embed="rId2"/>
          <a:srcRect r="26"/>
          <a:stretch/>
        </p:blipFill>
        <p:spPr>
          <a:xfrm>
            <a:off x="5922360" y="1842120"/>
            <a:ext cx="5535360" cy="311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b="0" strike="noStrike" spc="-1">
                <a:latin typeface="Aptos Display"/>
              </a:rPr>
              <a:t>Konstrukce switch-case</a:t>
            </a:r>
            <a:endParaRPr lang="cs-CZ" sz="540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latin typeface="Aptos"/>
                <a:ea typeface="Aptos"/>
              </a:rPr>
              <a:t>Konstrukce umožňující větvit program na základě porovnání hodnoty</a:t>
            </a:r>
            <a:endParaRPr lang="cs-CZ" sz="2400" b="0" strike="noStrike" spc="-1">
              <a:latin typeface="Arial"/>
            </a:endParaRP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latin typeface="Aptos"/>
                <a:ea typeface="Aptos"/>
              </a:rPr>
              <a:t>Na rozdíl od if-else je přehlednější pro čtení</a:t>
            </a:r>
            <a:endParaRPr lang="cs-CZ" sz="2400" b="0" strike="noStrike" spc="-1">
              <a:latin typeface="Arial"/>
            </a:endParaRPr>
          </a:p>
          <a:p>
            <a:pPr marL="228600" indent="-22860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latin typeface="Aptos"/>
                <a:ea typeface="Aptos"/>
              </a:rPr>
              <a:t>Využití klíčového slova </a:t>
            </a:r>
            <a:r>
              <a:rPr lang="cs-CZ" sz="2400" b="1" strike="noStrike" spc="-1">
                <a:latin typeface="Aptos"/>
                <a:ea typeface="Aptos"/>
              </a:rPr>
              <a:t>break</a:t>
            </a:r>
            <a:r>
              <a:rPr lang="cs-CZ" sz="2400" b="0" strike="noStrike" spc="-1">
                <a:latin typeface="Aptos"/>
                <a:ea typeface="Aptos"/>
              </a:rPr>
              <a:t> pro pokračování za switch-case konstrukcí</a:t>
            </a:r>
            <a:endParaRPr lang="cs-CZ" sz="2400" b="0" strike="noStrike" spc="-1">
              <a:latin typeface="Arial"/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86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35B97B-5C4A-5F29-8B88-D1764430E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79BAF31-7A76-5232-681E-346F70A0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cs-CZ" sz="4000" b="0" strike="noStrike" spc="-1" dirty="0">
                <a:latin typeface="Aptos Display"/>
              </a:rPr>
              <a:t>Konstrukce </a:t>
            </a:r>
            <a:br>
              <a:rPr lang="cs-CZ" sz="4000" b="0" strike="noStrike" spc="-1" dirty="0">
                <a:latin typeface="Aptos Display"/>
              </a:rPr>
            </a:br>
            <a:r>
              <a:rPr lang="cs-CZ" sz="4000" b="0" strike="noStrike" spc="-1" dirty="0">
                <a:latin typeface="Aptos Display"/>
              </a:rPr>
              <a:t>switch-case</a:t>
            </a:r>
            <a:endParaRPr lang="cs-CZ" sz="40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13D5EAA7-546D-8053-D02B-86E285FA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cs-CZ" sz="2000" dirty="0"/>
              <a:t>Proměnná </a:t>
            </a:r>
            <a:r>
              <a:rPr lang="cs-CZ" sz="2000" dirty="0" err="1"/>
              <a:t>day</a:t>
            </a:r>
            <a:r>
              <a:rPr lang="cs-CZ" sz="2000" dirty="0"/>
              <a:t> představuje rozhodovací proměnou</a:t>
            </a:r>
          </a:p>
          <a:p>
            <a:r>
              <a:rPr lang="cs-CZ" sz="2000" dirty="0"/>
              <a:t>Klíčové slovo case udává konkrétní případ hodnoty, kterou může nabývat</a:t>
            </a:r>
          </a:p>
          <a:p>
            <a:pPr lvl="1"/>
            <a:r>
              <a:rPr lang="cs-CZ" sz="1600" dirty="0"/>
              <a:t>Dochází k porovnání například </a:t>
            </a:r>
            <a:r>
              <a:rPr lang="cs-CZ" sz="1600" dirty="0" err="1"/>
              <a:t>day</a:t>
            </a:r>
            <a:r>
              <a:rPr lang="cs-CZ" sz="1600" dirty="0"/>
              <a:t> == „Čtvrtek“</a:t>
            </a:r>
          </a:p>
          <a:p>
            <a:r>
              <a:rPr lang="cs-CZ" sz="2000" dirty="0" err="1"/>
              <a:t>Kličové</a:t>
            </a:r>
            <a:r>
              <a:rPr lang="cs-CZ" sz="2000" dirty="0"/>
              <a:t> slovo </a:t>
            </a:r>
            <a:r>
              <a:rPr lang="cs-CZ" sz="2000" dirty="0" err="1"/>
              <a:t>break</a:t>
            </a:r>
            <a:r>
              <a:rPr lang="cs-CZ" sz="2000" dirty="0"/>
              <a:t> zabrání vykonání jiné části kódu</a:t>
            </a:r>
          </a:p>
          <a:p>
            <a:r>
              <a:rPr lang="cs-CZ" sz="2000" dirty="0"/>
              <a:t>Default sekce říká, co se má stát v momentě, kdy se objeví hodnota mimo výčet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2000BEA-BA45-80A2-F08E-ECCF94631AF1}"/>
              </a:ext>
            </a:extLst>
          </p:cNvPr>
          <p:cNvPicPr>
            <a:picLocks/>
          </p:cNvPicPr>
          <p:nvPr/>
        </p:nvPicPr>
        <p:blipFill>
          <a:blip r:embed="rId2"/>
          <a:srcRect t="5337" r="4" b="786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B0E704A-5E07-31FD-7A72-16F580DD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6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DF16B9-7F25-EFE5-407A-49E994692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7B4113D-A242-DD58-ABF0-DAFD992C6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F9A7569-4768-A1C6-82F8-26BD24C2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b="0" strike="noStrike" spc="-1">
                <a:latin typeface="Aptos Display"/>
              </a:rPr>
              <a:t>Pole []</a:t>
            </a:r>
            <a:endParaRPr lang="cs-CZ" sz="5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588210-C971-A7F9-F58F-538194897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840FBC-946C-DABC-AB99-75D29BCF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C69512-7E62-A4BE-6B53-282579F16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D96B7CA-95F7-A95C-232E-B3A09E2EF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14AC3BB-C293-8D52-21C2-F6C0B2303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latin typeface="Aptos"/>
                <a:ea typeface="Aptos"/>
              </a:rPr>
              <a:t>Datová struktura uchovávající hodnoty stejného datového typu</a:t>
            </a:r>
            <a:endParaRPr lang="cs-CZ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latin typeface="Aptos"/>
                <a:ea typeface="Aptos"/>
              </a:rPr>
              <a:t> Velikost je v průběhu používání neměnná = statická struktura</a:t>
            </a:r>
            <a:endParaRPr lang="cs-CZ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latin typeface="Aptos"/>
                <a:ea typeface="Aptos"/>
              </a:rPr>
              <a:t>Při deklaraci uvádíme její velikost</a:t>
            </a:r>
            <a:endParaRPr lang="cs-CZ" sz="2400" b="0" strike="noStrike" spc="-1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strike="noStrike" spc="-1">
                <a:solidFill>
                  <a:srgbClr val="000000"/>
                </a:solidFill>
                <a:latin typeface="Aptos"/>
                <a:ea typeface="Aptos"/>
              </a:rPr>
              <a:t>Vlastnost </a:t>
            </a:r>
            <a:r>
              <a:rPr lang="cs-CZ" sz="2400" b="1" strike="noStrike" spc="-1">
                <a:solidFill>
                  <a:srgbClr val="000000"/>
                </a:solidFill>
                <a:latin typeface="Aptos"/>
                <a:ea typeface="Aptos"/>
              </a:rPr>
              <a:t>Length </a:t>
            </a:r>
            <a:r>
              <a:rPr lang="cs-CZ" sz="2400" b="0" strike="noStrike" spc="-1">
                <a:solidFill>
                  <a:srgbClr val="000000"/>
                </a:solidFill>
                <a:latin typeface="Aptos"/>
                <a:ea typeface="Aptos"/>
              </a:rPr>
              <a:t>uchovávající délku kolekce</a:t>
            </a:r>
            <a:endParaRPr lang="cs-CZ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latin typeface="Aptos"/>
                <a:ea typeface="Aptos"/>
              </a:rPr>
              <a:t>Pro přístup k prvkům využíváme indexaci</a:t>
            </a:r>
            <a:endParaRPr lang="cs-CZ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1" strike="noStrike" spc="-1">
                <a:solidFill>
                  <a:srgbClr val="000000"/>
                </a:solidFill>
                <a:latin typeface="Aptos"/>
                <a:ea typeface="Aptos"/>
              </a:rPr>
              <a:t>Indexujeme od 0</a:t>
            </a:r>
            <a:endParaRPr lang="cs-CZ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latin typeface="Aptos"/>
                <a:ea typeface="Aptos"/>
              </a:rPr>
              <a:t>Pole lze deklarovat jako jednorozměrné nebo více rozměrné</a:t>
            </a:r>
            <a:endParaRPr lang="cs-CZ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i="1" strike="noStrike" spc="-1">
                <a:solidFill>
                  <a:srgbClr val="000000"/>
                </a:solidFill>
                <a:latin typeface="Aptos"/>
                <a:ea typeface="Aptos"/>
              </a:rPr>
              <a:t>int[] radaCisel = new int[10];</a:t>
            </a:r>
            <a:endParaRPr lang="cs-CZ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i="1" strike="noStrike" spc="-1">
                <a:solidFill>
                  <a:srgbClr val="000000"/>
                </a:solidFill>
                <a:latin typeface="Aptos"/>
                <a:ea typeface="Aptos"/>
              </a:rPr>
              <a:t>int cislo = radaCisel[4];</a:t>
            </a:r>
            <a:endParaRPr lang="cs-CZ" sz="2400" b="0" strike="noStrike" spc="-1" dirty="0">
              <a:latin typeface="Arial"/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DD9F625-F84A-4B6A-E613-CA829AE1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6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BFABDD-20A3-8074-BC7B-F5D5F995E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A9D9900-797B-29C4-B4EF-B5C6133D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cs-CZ" sz="3600" b="0" strike="noStrike" spc="-1" dirty="0">
                <a:latin typeface="Aptos Display"/>
              </a:rPr>
              <a:t>Pole []</a:t>
            </a:r>
            <a:endParaRPr lang="cs-CZ" sz="36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A0B98772-07DA-F8A7-6405-0898474D8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cs-CZ" sz="1800" dirty="0"/>
              <a:t>Třída </a:t>
            </a:r>
            <a:r>
              <a:rPr lang="cs-CZ" sz="1800" dirty="0" err="1"/>
              <a:t>Array</a:t>
            </a:r>
            <a:r>
              <a:rPr lang="cs-CZ" sz="1800" dirty="0"/>
              <a:t> umožňuje s polem vykonávat další operace, například:</a:t>
            </a:r>
          </a:p>
          <a:p>
            <a:pPr lvl="1"/>
            <a:r>
              <a:rPr lang="cs-CZ" sz="1800" dirty="0"/>
              <a:t>Test zda je hledaná položka v poli</a:t>
            </a:r>
          </a:p>
          <a:p>
            <a:pPr lvl="1"/>
            <a:r>
              <a:rPr lang="cs-CZ" sz="1800" dirty="0"/>
              <a:t>Řazení množiny prvků</a:t>
            </a:r>
          </a:p>
          <a:p>
            <a:pPr lvl="1"/>
            <a:r>
              <a:rPr lang="cs-CZ" sz="1800" dirty="0"/>
              <a:t>Hledání maximální hodnoty</a:t>
            </a:r>
          </a:p>
          <a:p>
            <a:r>
              <a:rPr lang="cs-CZ" sz="1800" dirty="0"/>
              <a:t>Jednotlivé funkce jsou odvislé od datového typu uloženém v poli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E0A68051-8878-AA44-B3EA-CE980CE85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233644"/>
            <a:ext cx="5628018" cy="4157841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5FDF3E2-7D38-BAF3-F7AC-958512F4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7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35E892-0DAB-D57C-D1BD-82C188AAF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7E9D7C8-9D77-1CEA-346B-591AC8EC8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175BBA6-EA73-D788-1649-D0E6654D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b="0" strike="noStrike" spc="-1">
                <a:latin typeface="Aptos Display"/>
              </a:rPr>
              <a:t>List  &lt;T&gt;</a:t>
            </a:r>
            <a:endParaRPr lang="cs-CZ" sz="5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D3800A-9E22-E05F-90F2-836FC2D81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E761EF-E420-BBF0-3942-C093B27EE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5578997-3018-4CE5-E7E4-4176A6302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3BC8834-A696-ABBE-B050-0F7E2D2F2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549B00A-CC38-5388-2FC7-20294458C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latin typeface="Aptos"/>
                <a:ea typeface="Aptos"/>
              </a:rPr>
              <a:t>Datová struktura uchovávající hodnoty stejného datového typu</a:t>
            </a:r>
            <a:endParaRPr lang="cs-CZ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latin typeface="Aptos"/>
                <a:ea typeface="Aptos"/>
              </a:rPr>
              <a:t> Velikost je v průběhu používání různá = dynamická struktura</a:t>
            </a:r>
            <a:endParaRPr lang="cs-CZ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latin typeface="Aptos"/>
                <a:ea typeface="Aptos"/>
              </a:rPr>
              <a:t>Při deklaraci inicializujeme jako prázdnou instanci</a:t>
            </a:r>
            <a:endParaRPr lang="cs-CZ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latin typeface="Aptos"/>
                <a:ea typeface="Aptos"/>
              </a:rPr>
              <a:t>Počet hodnot v kolekci je uložen ve vlastnosti </a:t>
            </a:r>
            <a:r>
              <a:rPr lang="cs-CZ" sz="2400" b="1" strike="noStrike" spc="-1">
                <a:solidFill>
                  <a:srgbClr val="000000"/>
                </a:solidFill>
                <a:latin typeface="Aptos"/>
                <a:ea typeface="Aptos"/>
              </a:rPr>
              <a:t>Count</a:t>
            </a:r>
            <a:endParaRPr lang="cs-CZ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latin typeface="Aptos"/>
                <a:ea typeface="Aptos"/>
              </a:rPr>
              <a:t>Pro přístup k prvkům lze využít indexace obdobně jako u pole</a:t>
            </a:r>
            <a:endParaRPr lang="cs-CZ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strike="noStrike" spc="-1">
                <a:solidFill>
                  <a:srgbClr val="000000"/>
                </a:solidFill>
                <a:latin typeface="Aptos"/>
                <a:ea typeface="Aptos"/>
              </a:rPr>
              <a:t>Pro přidávání a mazání hodnot využíváme funkce třídy List&lt;T&gt;</a:t>
            </a:r>
            <a:endParaRPr lang="cs-CZ" sz="2400" b="0" strike="noStrike" spc="-1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400" b="0" i="1" strike="noStrike" spc="-1">
                <a:solidFill>
                  <a:srgbClr val="000000"/>
                </a:solidFill>
                <a:latin typeface="Aptos"/>
                <a:ea typeface="Aptos"/>
              </a:rPr>
              <a:t>Add(), Remove(), RemoveAt</a:t>
            </a:r>
            <a:endParaRPr lang="cs-CZ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i="1" strike="noStrike" spc="-1">
                <a:solidFill>
                  <a:srgbClr val="000000"/>
                </a:solidFill>
                <a:latin typeface="Aptos"/>
                <a:ea typeface="Aptos"/>
              </a:rPr>
              <a:t>list&lt;int&gt; seznamCisel = new list&lt;int&gt;()</a:t>
            </a:r>
            <a:endParaRPr lang="cs-CZ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i="1" strike="noStrike" spc="-1">
                <a:solidFill>
                  <a:srgbClr val="000000"/>
                </a:solidFill>
                <a:latin typeface="Aptos"/>
                <a:ea typeface="Aptos"/>
              </a:rPr>
              <a:t>seznamCisel.Add(1000);</a:t>
            </a:r>
            <a:endParaRPr lang="cs-CZ" sz="24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cs-CZ" sz="2400" b="0" i="1" strike="noStrike" spc="-1">
                <a:solidFill>
                  <a:srgbClr val="000000"/>
                </a:solidFill>
                <a:latin typeface="Aptos"/>
                <a:ea typeface="Aptos"/>
              </a:rPr>
              <a:t>int cislo = seznamCisel[0];</a:t>
            </a:r>
            <a:endParaRPr lang="cs-CZ" sz="2400" b="0" strike="noStrike" spc="-1" dirty="0">
              <a:latin typeface="Arial"/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42A65D7-E7CD-F087-07CF-5381E502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7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261075-71B2-9F34-FECF-EBBD4AE02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625B456-CE36-1316-A380-BF07532AC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cs-CZ" sz="3600" b="0" strike="noStrike" spc="-1">
                <a:latin typeface="Aptos Display"/>
              </a:rPr>
              <a:t>List  &lt;T&gt;</a:t>
            </a:r>
            <a:endParaRPr lang="cs-CZ" sz="36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6D0DF36C-F4A1-EB3A-A557-F679D928C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cs-CZ" sz="1800" dirty="0"/>
              <a:t>Třída List umožňuje s polem vykonávat další operace, například:</a:t>
            </a:r>
          </a:p>
          <a:p>
            <a:pPr lvl="1"/>
            <a:r>
              <a:rPr lang="cs-CZ" sz="1800"/>
              <a:t>Test zda je hledaná položka v poli</a:t>
            </a:r>
          </a:p>
          <a:p>
            <a:pPr lvl="1"/>
            <a:r>
              <a:rPr lang="cs-CZ" sz="1800"/>
              <a:t>Řazení množiny prvků</a:t>
            </a:r>
          </a:p>
          <a:p>
            <a:pPr lvl="1"/>
            <a:r>
              <a:rPr lang="cs-CZ" sz="1800"/>
              <a:t>Hledání maximální hodnoty</a:t>
            </a:r>
          </a:p>
          <a:p>
            <a:r>
              <a:rPr lang="cs-CZ" sz="1800" dirty="0"/>
              <a:t>Jednotlivé funkce jsou odvislé od datového typu uloženém v kolekci listu</a:t>
            </a:r>
          </a:p>
          <a:p>
            <a:endParaRPr lang="en-US" sz="1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D8009D1F-1273-0430-441D-419EEA4ED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660362"/>
            <a:ext cx="5628018" cy="5304406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EDEE555-F04D-4B01-87AD-83338CD7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9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318</Words>
  <Application>Microsoft Office PowerPoint</Application>
  <PresentationFormat>Širokoúhlá obrazovka</PresentationFormat>
  <Paragraphs>51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Office Theme</vt:lpstr>
      <vt:lpstr>Programování</vt:lpstr>
      <vt:lpstr>Konstrukce switch-case</vt:lpstr>
      <vt:lpstr>Konstrukce  switch-case</vt:lpstr>
      <vt:lpstr>Pole []</vt:lpstr>
      <vt:lpstr>Pole []</vt:lpstr>
      <vt:lpstr>List  &lt;T&gt;</vt:lpstr>
      <vt:lpstr>List  &lt;T&gt;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subject/>
  <dc:creator>Sládeček David</dc:creator>
  <dc:description/>
  <cp:lastModifiedBy>Sládeček David</cp:lastModifiedBy>
  <cp:revision>231</cp:revision>
  <dcterms:created xsi:type="dcterms:W3CDTF">2024-06-17T08:40:16Z</dcterms:created>
  <dcterms:modified xsi:type="dcterms:W3CDTF">2024-11-28T10:49:17Z</dcterms:modified>
  <dc:language>cs-CZ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0x010100835861FD81B3EE45AAC4C81C5640ECE7</vt:lpwstr>
  </property>
  <property fmtid="{D5CDD505-2E9C-101B-9397-08002B2CF9AE}" pid="3" name="PresentationFormat">
    <vt:lpwstr>Širokoúhlá obrazovka</vt:lpwstr>
  </property>
  <property fmtid="{D5CDD505-2E9C-101B-9397-08002B2CF9AE}" pid="4" name="Slides">
    <vt:i4>1</vt:i4>
  </property>
</Properties>
</file>