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 s motivem 1 – zvýraznění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CBD7E-8EC4-40D0-831C-FC6BF586B823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19CD6-A7A2-478E-9294-6B57494289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3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9CD6-A7A2-478E-9294-6B57494289C8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561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765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996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8361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44988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54683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1522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8361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4695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219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9094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951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1074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7432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4836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419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043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A23A1-6BD0-48D8-A1FE-BC95074C88FA}" type="datetimeFigureOut">
              <a:rPr lang="cs-CZ" smtClean="0"/>
              <a:t>20.01.2025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046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3" r:id="rId1"/>
    <p:sldLayoutId id="2147483954" r:id="rId2"/>
    <p:sldLayoutId id="2147483955" r:id="rId3"/>
    <p:sldLayoutId id="2147483956" r:id="rId4"/>
    <p:sldLayoutId id="2147483957" r:id="rId5"/>
    <p:sldLayoutId id="2147483958" r:id="rId6"/>
    <p:sldLayoutId id="2147483959" r:id="rId7"/>
    <p:sldLayoutId id="2147483960" r:id="rId8"/>
    <p:sldLayoutId id="2147483961" r:id="rId9"/>
    <p:sldLayoutId id="2147483962" r:id="rId10"/>
    <p:sldLayoutId id="2147483963" r:id="rId11"/>
    <p:sldLayoutId id="2147483964" r:id="rId12"/>
    <p:sldLayoutId id="2147483965" r:id="rId13"/>
    <p:sldLayoutId id="2147483966" r:id="rId14"/>
    <p:sldLayoutId id="2147483967" r:id="rId15"/>
    <p:sldLayoutId id="21474839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01010 datové řádky do nekonečna">
            <a:extLst>
              <a:ext uri="{FF2B5EF4-FFF2-40B4-BE49-F238E27FC236}">
                <a16:creationId xmlns:a16="http://schemas.microsoft.com/office/drawing/2014/main" id="{DF8F8E36-46E3-C140-472F-2A2C04AC36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prstClr val="white"/>
            </a:duotone>
          </a:blip>
          <a:srcRect l="24633" t="9091" r="14725" b="1"/>
          <a:stretch/>
        </p:blipFill>
        <p:spPr>
          <a:xfrm>
            <a:off x="5123543" y="-1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37C90CD6-0E54-5071-9182-36048610B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6" y="1678666"/>
            <a:ext cx="5123515" cy="2369093"/>
          </a:xfrm>
        </p:spPr>
        <p:txBody>
          <a:bodyPr>
            <a:normAutofit/>
          </a:bodyPr>
          <a:lstStyle/>
          <a:p>
            <a:r>
              <a:rPr lang="cs-CZ" sz="4800"/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E364F67-BE5F-AA7F-9525-0F7D636F3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5113217" cy="1096901"/>
          </a:xfrm>
        </p:spPr>
        <p:txBody>
          <a:bodyPr>
            <a:normAutofit/>
          </a:bodyPr>
          <a:lstStyle/>
          <a:p>
            <a:r>
              <a:rPr lang="cs-CZ" sz="1600" dirty="0"/>
              <a:t>Pole, list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941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25C7C8-52C2-3FD7-7171-E659950C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Strukturovaný datový typ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661BB4C-F735-765F-8F4B-F028A3399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Typ umožňující seskupovat jiné typy do jednoho celku</a:t>
            </a:r>
          </a:p>
          <a:p>
            <a:r>
              <a:rPr lang="cs-CZ" dirty="0"/>
              <a:t>Usnadňuje manipulaci při používání v implementaci</a:t>
            </a:r>
          </a:p>
          <a:p>
            <a:r>
              <a:rPr lang="cs-CZ" u="sng" dirty="0"/>
              <a:t>Vlastnosti a charakteristiky strukturovaných datových typů:</a:t>
            </a:r>
          </a:p>
          <a:p>
            <a:pPr lvl="1"/>
            <a:r>
              <a:rPr lang="cs-CZ" dirty="0"/>
              <a:t>umožňují seskupování různých prvků dat do logických celků</a:t>
            </a:r>
          </a:p>
          <a:p>
            <a:pPr lvl="1"/>
            <a:r>
              <a:rPr lang="cs-CZ" dirty="0"/>
              <a:t>můžeme přistupovat k různým prvkům dat pomocí jednotného rozhraní nebo syntaxe</a:t>
            </a:r>
          </a:p>
          <a:p>
            <a:pPr lvl="1"/>
            <a:r>
              <a:rPr lang="cs-CZ" b="0" i="0" dirty="0">
                <a:solidFill>
                  <a:srgbClr val="374151"/>
                </a:solidFill>
                <a:effectLst/>
                <a:latin typeface="Söhne"/>
              </a:rPr>
              <a:t>mohou obsahovat prvky různých datových typů</a:t>
            </a:r>
          </a:p>
          <a:p>
            <a:pPr lvl="1"/>
            <a:r>
              <a:rPr lang="cs-CZ" b="0" i="0" dirty="0">
                <a:solidFill>
                  <a:srgbClr val="374151"/>
                </a:solidFill>
                <a:effectLst/>
                <a:latin typeface="Söhne"/>
              </a:rPr>
              <a:t>obvykle uloženy v paměti po sobě jdoucím způsobem</a:t>
            </a:r>
            <a:r>
              <a:rPr lang="cs-CZ" dirty="0">
                <a:solidFill>
                  <a:srgbClr val="374151"/>
                </a:solidFill>
                <a:latin typeface="Söhne"/>
              </a:rPr>
              <a:t>, pro efektivní manipulaci</a:t>
            </a:r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33037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38C084-1F01-7DAC-9D1F-D79A8EED4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4944408" cy="1320800"/>
          </a:xfrm>
        </p:spPr>
        <p:txBody>
          <a:bodyPr anchor="ctr">
            <a:normAutofit/>
          </a:bodyPr>
          <a:lstStyle/>
          <a:p>
            <a:r>
              <a:rPr lang="cs-CZ" dirty="0"/>
              <a:t>Jednorozměrné pole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F044898-7DE5-F6C2-B2D1-51D16525C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1700"/>
              <a:t>Statická homogenní datová struktura</a:t>
            </a:r>
          </a:p>
          <a:p>
            <a:pPr lvl="1">
              <a:lnSpc>
                <a:spcPct val="90000"/>
              </a:lnSpc>
            </a:pPr>
            <a:r>
              <a:rPr lang="cs-CZ" sz="1700"/>
              <a:t>Uložený datový typ může být prakticky libovolný</a:t>
            </a:r>
          </a:p>
          <a:p>
            <a:pPr>
              <a:lnSpc>
                <a:spcPct val="90000"/>
              </a:lnSpc>
            </a:pPr>
            <a:r>
              <a:rPr lang="cs-CZ" sz="1700"/>
              <a:t>Prvky jsou uloženy v paměti za sebou – ideální pro indexaci</a:t>
            </a:r>
          </a:p>
          <a:p>
            <a:pPr>
              <a:lnSpc>
                <a:spcPct val="90000"/>
              </a:lnSpc>
            </a:pPr>
            <a:r>
              <a:rPr lang="cs-CZ" sz="1700"/>
              <a:t>Indexujeme od 0</a:t>
            </a:r>
          </a:p>
          <a:p>
            <a:pPr>
              <a:lnSpc>
                <a:spcPct val="90000"/>
              </a:lnSpc>
            </a:pPr>
            <a:r>
              <a:rPr lang="cs-CZ" sz="1700"/>
              <a:t>Jednoduchá struktura pro uchovávání a manipulaci s větším množstvím dat</a:t>
            </a:r>
          </a:p>
          <a:p>
            <a:pPr>
              <a:lnSpc>
                <a:spcPct val="90000"/>
              </a:lnSpc>
            </a:pPr>
            <a:r>
              <a:rPr lang="cs-CZ" sz="1700"/>
              <a:t>Vlastnost </a:t>
            </a:r>
            <a:r>
              <a:rPr lang="cs-CZ" sz="1700" err="1"/>
              <a:t>Length</a:t>
            </a:r>
            <a:r>
              <a:rPr lang="cs-CZ" sz="1700"/>
              <a:t> drží informaci o počtu prvků v poli</a:t>
            </a:r>
          </a:p>
          <a:p>
            <a:pPr>
              <a:lnSpc>
                <a:spcPct val="90000"/>
              </a:lnSpc>
            </a:pPr>
            <a:endParaRPr lang="cs-CZ" sz="170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FCEE56E4-5E01-6474-803D-D38A79C423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"/>
          <a:stretch/>
        </p:blipFill>
        <p:spPr>
          <a:xfrm>
            <a:off x="4654035" y="2235584"/>
            <a:ext cx="4602747" cy="188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44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0C2B3D-D80E-98EC-4CDA-19DBC2C6C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4838530" cy="1320800"/>
          </a:xfrm>
        </p:spPr>
        <p:txBody>
          <a:bodyPr anchor="ctr">
            <a:normAutofit/>
          </a:bodyPr>
          <a:lstStyle/>
          <a:p>
            <a:r>
              <a:rPr lang="cs-CZ" dirty="0"/>
              <a:t>Vícerozměrné pole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D1F952-57A6-77C1-3818-0E4ED30B8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1500"/>
              <a:t>Ukládaná data jsou ve více dimenzích </a:t>
            </a:r>
          </a:p>
          <a:p>
            <a:pPr lvl="1">
              <a:lnSpc>
                <a:spcPct val="90000"/>
              </a:lnSpc>
            </a:pPr>
            <a:r>
              <a:rPr lang="cs-CZ" sz="1500"/>
              <a:t>GetLength(index dimenze)</a:t>
            </a:r>
          </a:p>
          <a:p>
            <a:pPr>
              <a:lnSpc>
                <a:spcPct val="90000"/>
              </a:lnSpc>
            </a:pPr>
            <a:r>
              <a:rPr lang="cs-CZ" sz="1500"/>
              <a:t>Položka pole obsahuje další pole</a:t>
            </a:r>
          </a:p>
          <a:p>
            <a:pPr>
              <a:lnSpc>
                <a:spcPct val="90000"/>
              </a:lnSpc>
            </a:pPr>
            <a:r>
              <a:rPr lang="cs-CZ" sz="1500"/>
              <a:t>Typickým příkladem použití je reprezentace matice</a:t>
            </a:r>
          </a:p>
          <a:p>
            <a:pPr>
              <a:lnSpc>
                <a:spcPct val="90000"/>
              </a:lnSpc>
            </a:pPr>
            <a:r>
              <a:rPr lang="cs-CZ" sz="1500"/>
              <a:t>Pravoúhlá pole</a:t>
            </a:r>
          </a:p>
          <a:p>
            <a:pPr>
              <a:lnSpc>
                <a:spcPct val="90000"/>
              </a:lnSpc>
            </a:pPr>
            <a:r>
              <a:rPr lang="cs-CZ" sz="1500"/>
              <a:t>Každý index pole v 0 dimenzi obsahuje pole o stejné délce</a:t>
            </a:r>
          </a:p>
          <a:p>
            <a:pPr>
              <a:lnSpc>
                <a:spcPct val="90000"/>
              </a:lnSpc>
            </a:pPr>
            <a:r>
              <a:rPr lang="cs-CZ" sz="1500"/>
              <a:t>Zubatá (jagged) pole</a:t>
            </a:r>
          </a:p>
          <a:p>
            <a:pPr>
              <a:lnSpc>
                <a:spcPct val="90000"/>
              </a:lnSpc>
            </a:pPr>
            <a:r>
              <a:rPr lang="cs-CZ" sz="1500"/>
              <a:t>Jednotlivé index v 0 dimenzi obsahují pole o různých délkách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FE1743BB-4096-3D34-FAFD-FAC2D09323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70"/>
          <a:stretch/>
        </p:blipFill>
        <p:spPr>
          <a:xfrm>
            <a:off x="4654035" y="2169024"/>
            <a:ext cx="4602747" cy="201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457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08EEB6-2371-F038-11B7-D82ED9F5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cs-CZ" dirty="0"/>
              <a:t>List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4A354DF-FC44-43F3-A90B-B7734B722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cs-CZ" sz="1400" dirty="0"/>
              <a:t>Dynamická homogenní datová struktura</a:t>
            </a:r>
          </a:p>
          <a:p>
            <a:pPr lvl="1">
              <a:lnSpc>
                <a:spcPct val="90000"/>
              </a:lnSpc>
            </a:pPr>
            <a:r>
              <a:rPr lang="cs-CZ" sz="1400" dirty="0"/>
              <a:t>Počet prvků se v průběhu práce s listem mění – jejich počet je uložen v </a:t>
            </a:r>
            <a:r>
              <a:rPr lang="cs-CZ" sz="1400" dirty="0" err="1"/>
              <a:t>properties</a:t>
            </a:r>
            <a:r>
              <a:rPr lang="cs-CZ" sz="1400" dirty="0"/>
              <a:t> </a:t>
            </a:r>
            <a:r>
              <a:rPr lang="cs-CZ" sz="1400" dirty="0" err="1"/>
              <a:t>Count</a:t>
            </a:r>
            <a:endParaRPr lang="cs-CZ" sz="1400" dirty="0"/>
          </a:p>
          <a:p>
            <a:pPr>
              <a:lnSpc>
                <a:spcPct val="90000"/>
              </a:lnSpc>
            </a:pPr>
            <a:r>
              <a:rPr lang="cs-CZ" sz="1400" dirty="0"/>
              <a:t>Prvky přidáváme pomocí metody </a:t>
            </a:r>
            <a:r>
              <a:rPr lang="cs-CZ" sz="1400" dirty="0" err="1"/>
              <a:t>Add</a:t>
            </a:r>
            <a:r>
              <a:rPr lang="cs-CZ" sz="1400" dirty="0"/>
              <a:t>() a vždy nakonec</a:t>
            </a:r>
          </a:p>
          <a:p>
            <a:pPr>
              <a:lnSpc>
                <a:spcPct val="90000"/>
              </a:lnSpc>
            </a:pPr>
            <a:r>
              <a:rPr lang="cs-CZ" sz="1400" dirty="0"/>
              <a:t>Pro odstranění můžeme použít funkce</a:t>
            </a:r>
          </a:p>
          <a:p>
            <a:pPr lvl="1">
              <a:lnSpc>
                <a:spcPct val="90000"/>
              </a:lnSpc>
            </a:pPr>
            <a:r>
              <a:rPr lang="cs-CZ" sz="1400" dirty="0" err="1"/>
              <a:t>Remove</a:t>
            </a:r>
            <a:r>
              <a:rPr lang="cs-CZ" sz="1400" dirty="0"/>
              <a:t>() uvádíme, kterou položku chceme odstranit</a:t>
            </a:r>
          </a:p>
          <a:p>
            <a:pPr lvl="1">
              <a:lnSpc>
                <a:spcPct val="90000"/>
              </a:lnSpc>
            </a:pPr>
            <a:r>
              <a:rPr lang="cs-CZ" sz="1400" dirty="0" err="1"/>
              <a:t>RemoveAt</a:t>
            </a:r>
            <a:r>
              <a:rPr lang="cs-CZ" sz="1400" dirty="0"/>
              <a:t>() uvádíme, kolikátou položku chceme odstranit</a:t>
            </a:r>
          </a:p>
          <a:p>
            <a:pPr>
              <a:lnSpc>
                <a:spcPct val="90000"/>
              </a:lnSpc>
            </a:pPr>
            <a:r>
              <a:rPr lang="cs-CZ" sz="1400" dirty="0"/>
              <a:t>Pokud chceme hodnotu na konkrétní pozici změnit, přistupujeme k listu obdobným způsobem jako k poli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080C12A0-F673-C243-01E3-94BE8C91E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035" y="2114989"/>
            <a:ext cx="4602747" cy="212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3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2E5E28-3BF1-6DC5-1958-C365440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Předdefinované metody kolekcí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7D333F5-1CA7-17E9-BDAF-0E4CFBF9F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Častou operací s kolekcí je samotné řazení prvků pomocí metody Sort()</a:t>
            </a:r>
          </a:p>
          <a:p>
            <a:r>
              <a:rPr lang="cs-CZ" dirty="0"/>
              <a:t>Další častou operací je ověření, zda je prvek součástí kolekce </a:t>
            </a:r>
            <a:r>
              <a:rPr lang="cs-CZ" dirty="0" err="1"/>
              <a:t>Contains</a:t>
            </a:r>
            <a:r>
              <a:rPr lang="cs-CZ" dirty="0"/>
              <a:t>()</a:t>
            </a:r>
          </a:p>
          <a:p>
            <a:r>
              <a:rPr lang="cs-CZ" dirty="0"/>
              <a:t>Další využití předdefinovaných metod je odvislé od obsahu kolekce a potřebám pro daný problém, který řešíme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58FE00D7-D334-62CB-C50D-4B2B921BB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58" y="3857709"/>
            <a:ext cx="8141820" cy="183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668803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798</TotalTime>
  <Words>277</Words>
  <Application>Microsoft Office PowerPoint</Application>
  <PresentationFormat>Širokoúhlá obrazovka</PresentationFormat>
  <Paragraphs>39</Paragraphs>
  <Slides>6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2" baseType="lpstr">
      <vt:lpstr>Arial</vt:lpstr>
      <vt:lpstr>Calibri</vt:lpstr>
      <vt:lpstr>Söhne</vt:lpstr>
      <vt:lpstr>Trebuchet MS</vt:lpstr>
      <vt:lpstr>Wingdings 3</vt:lpstr>
      <vt:lpstr>Fazeta</vt:lpstr>
      <vt:lpstr>Programování</vt:lpstr>
      <vt:lpstr>Strukturovaný datový typ</vt:lpstr>
      <vt:lpstr>Jednorozměrné pole</vt:lpstr>
      <vt:lpstr>Vícerozměrné pole</vt:lpstr>
      <vt:lpstr>List</vt:lpstr>
      <vt:lpstr>Předdefinované metody kolekcí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56</cp:revision>
  <dcterms:created xsi:type="dcterms:W3CDTF">2022-09-21T15:44:15Z</dcterms:created>
  <dcterms:modified xsi:type="dcterms:W3CDTF">2025-01-20T07:28:45Z</dcterms:modified>
</cp:coreProperties>
</file>