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6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8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88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4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2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1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6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32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8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PRIJMENI.JMENO@FIRMA.C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3B4751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6368312" cy="1032094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6368312" cy="52493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EFFFF"/>
                </a:solidFill>
              </a:rPr>
              <a:t>Práce s řetězcem a datovým typem </a:t>
            </a:r>
            <a:r>
              <a:rPr lang="cs-CZ" dirty="0" err="1">
                <a:solidFill>
                  <a:srgbClr val="FEFFFF"/>
                </a:solidFill>
              </a:rPr>
              <a:t>string</a:t>
            </a:r>
            <a:endParaRPr lang="cs-CZ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FD5B88-38DF-4428-A456-313896A3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bychom již měli znát o </a:t>
            </a:r>
            <a:r>
              <a:rPr lang="cs-CZ" dirty="0" err="1"/>
              <a:t>String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337EEA-E11B-445D-945A-997EAA90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Nejedná se o jednoduchý datový typ</a:t>
            </a:r>
          </a:p>
          <a:p>
            <a:r>
              <a:rPr lang="cs-CZ" dirty="0"/>
              <a:t>Na </a:t>
            </a:r>
            <a:r>
              <a:rPr lang="cs-CZ" dirty="0" err="1"/>
              <a:t>string</a:t>
            </a:r>
            <a:r>
              <a:rPr lang="cs-CZ" dirty="0"/>
              <a:t> lze pohlížet jako na kolekci (pole znaků)</a:t>
            </a:r>
          </a:p>
          <a:p>
            <a:r>
              <a:rPr lang="cs-CZ" dirty="0"/>
              <a:t>Ve většině vyšších programovacích jazyků se jedná o třídu</a:t>
            </a:r>
          </a:p>
          <a:p>
            <a:pPr lvl="1"/>
            <a:r>
              <a:rPr lang="cs-CZ" dirty="0"/>
              <a:t>Přesto pro jednoduchost mluvíme o datovém typu</a:t>
            </a:r>
          </a:p>
          <a:p>
            <a:r>
              <a:rPr lang="cs-CZ" dirty="0"/>
              <a:t>Jakožto třída má svůj atribut – </a:t>
            </a:r>
            <a:r>
              <a:rPr lang="cs-CZ" dirty="0" err="1"/>
              <a:t>Length</a:t>
            </a:r>
            <a:endParaRPr lang="cs-CZ" dirty="0"/>
          </a:p>
          <a:p>
            <a:r>
              <a:rPr lang="cs-CZ" dirty="0"/>
              <a:t>S řetězci se pojí spousta metod, které nám pomáhají při práci s řetězci</a:t>
            </a:r>
          </a:p>
          <a:p>
            <a:pPr lvl="1"/>
            <a:r>
              <a:rPr lang="cs-CZ" dirty="0" err="1"/>
              <a:t>Klonvání</a:t>
            </a:r>
            <a:r>
              <a:rPr lang="cs-CZ" dirty="0"/>
              <a:t>, porovnávání, vyhledávání, zpracování</a:t>
            </a:r>
          </a:p>
          <a:p>
            <a:r>
              <a:rPr lang="cs-CZ" dirty="0" err="1"/>
              <a:t>String</a:t>
            </a:r>
            <a:r>
              <a:rPr lang="cs-CZ" dirty="0"/>
              <a:t> je výstupem pro čtecí funkce v případě konzolových aplikací a velké části komponent ve formulářových aplikací</a:t>
            </a:r>
          </a:p>
        </p:txBody>
      </p:sp>
    </p:spTree>
    <p:extLst>
      <p:ext uri="{BB962C8B-B14F-4D97-AF65-F5344CB8AC3E}">
        <p14:creationId xmlns:p14="http://schemas.microsoft.com/office/powerpoint/2010/main" val="129181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47D82B-B79D-4C6E-9155-9D73461E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 funkcí nad řetězcem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BD8A582F-16B4-497D-A519-4F8064F29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866242"/>
              </p:ext>
            </p:extLst>
          </p:nvPr>
        </p:nvGraphicFramePr>
        <p:xfrm>
          <a:off x="2592925" y="1264555"/>
          <a:ext cx="8915400" cy="552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2925">
                  <a:extLst>
                    <a:ext uri="{9D8B030D-6E8A-4147-A177-3AD203B41FA5}">
                      <a16:colId xmlns:a16="http://schemas.microsoft.com/office/drawing/2014/main" val="3598258975"/>
                    </a:ext>
                  </a:extLst>
                </a:gridCol>
                <a:gridCol w="5231567">
                  <a:extLst>
                    <a:ext uri="{9D8B030D-6E8A-4147-A177-3AD203B41FA5}">
                      <a16:colId xmlns:a16="http://schemas.microsoft.com/office/drawing/2014/main" val="578708217"/>
                    </a:ext>
                  </a:extLst>
                </a:gridCol>
                <a:gridCol w="1910908">
                  <a:extLst>
                    <a:ext uri="{9D8B030D-6E8A-4147-A177-3AD203B41FA5}">
                      <a16:colId xmlns:a16="http://schemas.microsoft.com/office/drawing/2014/main" val="3844379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Název funkce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Co funkce dělá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Výstup funkce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8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Compare</a:t>
                      </a:r>
                      <a:r>
                        <a:rPr lang="cs-CZ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Porovnání dvou řetězců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int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57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Concat</a:t>
                      </a:r>
                      <a:r>
                        <a:rPr lang="cs-CZ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Spojení dvou a více řetězců v jeden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string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3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Contains</a:t>
                      </a:r>
                      <a:r>
                        <a:rPr lang="cs-CZ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Vyhledávání řetězce nebo znaku v řetězci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bool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3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EndsWith</a:t>
                      </a:r>
                      <a:r>
                        <a:rPr lang="cs-CZ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Zjištění zda řetězec končí konkrétním znakem nebo řetězcem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bool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8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StarsWith</a:t>
                      </a:r>
                      <a:r>
                        <a:rPr lang="cs-CZ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Zjištění zda řetězec začíná konkrétním znakem nebo řetězcem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bool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68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Equals</a:t>
                      </a:r>
                      <a:r>
                        <a:rPr lang="cs-CZ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Porovnání dvou řetězců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bool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9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IndexOf</a:t>
                      </a:r>
                      <a:r>
                        <a:rPr lang="cs-CZ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Zjištění pozice znaku podřetězce v řetězci – první výskyt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int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7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LastIndexOf</a:t>
                      </a:r>
                      <a:r>
                        <a:rPr lang="cs-CZ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Zjištění pozice posledního výskytu znaku nebo řetězce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int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0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Replace</a:t>
                      </a:r>
                      <a:r>
                        <a:rPr lang="cs-CZ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Nahrazení v řetězci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string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8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Rozdělení řetězce podle rozdělovače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string</a:t>
                      </a:r>
                      <a:r>
                        <a:rPr lang="cs-CZ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5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Trim</a:t>
                      </a:r>
                      <a:r>
                        <a:rPr lang="cs-CZ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Ořezaní řetězce o netisknutelné znaky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string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505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3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9802C7-B2D5-491D-93B4-F620E00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Zpracování a předzpracování řetězce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10D415-DA07-4F4D-8A44-3A5D06236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mnoha aplikacích potřebujeme pracovat s řetězci</a:t>
            </a:r>
          </a:p>
          <a:p>
            <a:r>
              <a:rPr lang="cs-CZ" dirty="0"/>
              <a:t>Naše algoritmy často vyžadují specifickou podobu řetězce</a:t>
            </a:r>
          </a:p>
          <a:p>
            <a:pPr lvl="1"/>
            <a:r>
              <a:rPr lang="cs-CZ" dirty="0"/>
              <a:t>Maximální počet znaků</a:t>
            </a:r>
          </a:p>
          <a:p>
            <a:pPr lvl="1"/>
            <a:r>
              <a:rPr lang="cs-CZ" dirty="0"/>
              <a:t>Velikost písmen</a:t>
            </a:r>
          </a:p>
          <a:p>
            <a:pPr lvl="1"/>
            <a:r>
              <a:rPr lang="cs-CZ" dirty="0"/>
              <a:t>Povolené znaky</a:t>
            </a:r>
          </a:p>
          <a:p>
            <a:pPr lvl="1"/>
            <a:r>
              <a:rPr lang="cs-CZ" dirty="0"/>
              <a:t>…</a:t>
            </a:r>
          </a:p>
          <a:p>
            <a:r>
              <a:rPr lang="cs-CZ" dirty="0"/>
              <a:t>Abychom dostali řetězce do potřebné podoby mluvíme o zpracování případně předzpracování řetězce</a:t>
            </a:r>
          </a:p>
          <a:p>
            <a:r>
              <a:rPr lang="cs-CZ" dirty="0"/>
              <a:t>Ochrana aplikace před samovolným pádem při nevalidním vstupu</a:t>
            </a:r>
          </a:p>
        </p:txBody>
      </p:sp>
    </p:spTree>
    <p:extLst>
      <p:ext uri="{BB962C8B-B14F-4D97-AF65-F5344CB8AC3E}">
        <p14:creationId xmlns:p14="http://schemas.microsoft.com/office/powerpoint/2010/main" val="174248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1DDCCF-D7C3-40CE-A8CD-E4824C38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generování emailu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819045-22FF-4ED7-B5F8-14A40E0EC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Chceme vytvářet společné emaily pro zaměstnance</a:t>
            </a:r>
          </a:p>
          <a:p>
            <a:r>
              <a:rPr lang="cs-CZ" dirty="0"/>
              <a:t>Požadovaný výstup mailu je </a:t>
            </a:r>
            <a:r>
              <a:rPr lang="cs-CZ" b="1" dirty="0">
                <a:hlinkClick r:id="rId2"/>
              </a:rPr>
              <a:t>PRIJMENI.JMENO@FIRMA.CZ</a:t>
            </a:r>
            <a:endParaRPr lang="cs-CZ" b="1" dirty="0"/>
          </a:p>
          <a:p>
            <a:r>
              <a:rPr lang="cs-CZ" dirty="0"/>
              <a:t>Vstupem je textové pole, kam zaměstnanec zadá své jméno a příjmení</a:t>
            </a:r>
          </a:p>
          <a:p>
            <a:endParaRPr lang="cs-CZ" dirty="0"/>
          </a:p>
          <a:p>
            <a:r>
              <a:rPr lang="cs-CZ" dirty="0"/>
              <a:t>Možné problémy pro vytvoření validního emailu:</a:t>
            </a:r>
          </a:p>
          <a:p>
            <a:pPr lvl="1"/>
            <a:r>
              <a:rPr lang="cs-CZ" dirty="0"/>
              <a:t>Diakritika ve jméně</a:t>
            </a:r>
          </a:p>
          <a:p>
            <a:pPr lvl="1"/>
            <a:r>
              <a:rPr lang="cs-CZ" dirty="0"/>
              <a:t>Mezera na konci/začátku vstupu (například při kopírování)</a:t>
            </a:r>
          </a:p>
          <a:p>
            <a:pPr lvl="1"/>
            <a:r>
              <a:rPr lang="cs-CZ" dirty="0"/>
              <a:t>Chybějící mezera mezi jménem a příjmením</a:t>
            </a:r>
          </a:p>
        </p:txBody>
      </p:sp>
    </p:spTree>
    <p:extLst>
      <p:ext uri="{BB962C8B-B14F-4D97-AF65-F5344CB8AC3E}">
        <p14:creationId xmlns:p14="http://schemas.microsoft.com/office/powerpoint/2010/main" val="210247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03CAD3-FF4B-4607-BEE8-FE1AB964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generování emailu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15224D-2140-4EDC-8550-7624B330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Samotný algoritmus pro vytvoření mailu lze reprezentovat jednoduchou funkcí</a:t>
            </a:r>
          </a:p>
          <a:p>
            <a:r>
              <a:rPr lang="cs-CZ" dirty="0"/>
              <a:t>Vstupem jsou dva řetězce (jméno a příjmení)</a:t>
            </a:r>
          </a:p>
          <a:p>
            <a:r>
              <a:rPr lang="cs-CZ" dirty="0"/>
              <a:t>Výstupem je řetězec (nově vygenerovaný email)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Volání této funkce předchází zpracování vstupního řetězce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E91BE39-6EB2-4CEF-B520-5C88CCDF1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95" y="3620591"/>
            <a:ext cx="6910234" cy="16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8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B6DA75-64D6-4C23-8125-0F8D244B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generování emailu</a:t>
            </a:r>
            <a:br>
              <a:rPr lang="cs-CZ" dirty="0"/>
            </a:br>
            <a:r>
              <a:rPr lang="cs-CZ" sz="2400" dirty="0"/>
              <a:t>Předzpracování vstupu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4CBD9C-A145-484E-A888-EC49966F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Lze předpokládat, že firma má více zaměstnanců</a:t>
            </a:r>
          </a:p>
          <a:p>
            <a:r>
              <a:rPr lang="cs-CZ" dirty="0"/>
              <a:t>Samotné předzpracování vstupu se hodí osamostatnit do funkce, kterou budeme opakovaně volat s každým novým vstupem</a:t>
            </a:r>
          </a:p>
          <a:p>
            <a:r>
              <a:rPr lang="cs-CZ" dirty="0"/>
              <a:t>V rámci předzpracování zvažujeme všechny možné problémy, které by mohly nastat – uživatel zadá nepěkný vstup</a:t>
            </a:r>
          </a:p>
          <a:p>
            <a:r>
              <a:rPr lang="cs-CZ" dirty="0"/>
              <a:t>Stále bychom měli mít na mysli, že existují nějaké minimální požadavky na vstup, abychom jej mohli zpracovat</a:t>
            </a:r>
          </a:p>
          <a:p>
            <a:r>
              <a:rPr lang="cs-CZ" dirty="0"/>
              <a:t>V případě, že nebudou splněny tyto minimální požadavky informujeme uživatele o této skutečnosti</a:t>
            </a:r>
          </a:p>
        </p:txBody>
      </p:sp>
    </p:spTree>
    <p:extLst>
      <p:ext uri="{BB962C8B-B14F-4D97-AF65-F5344CB8AC3E}">
        <p14:creationId xmlns:p14="http://schemas.microsoft.com/office/powerpoint/2010/main" val="288624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6B6DA75-64D6-4C23-8125-0F8D244B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300">
                <a:solidFill>
                  <a:srgbClr val="65465F"/>
                </a:solidFill>
              </a:rPr>
              <a:t>Příklad – generování emailu</a:t>
            </a:r>
            <a:br>
              <a:rPr lang="cs-CZ" sz="2300">
                <a:solidFill>
                  <a:srgbClr val="65465F"/>
                </a:solidFill>
              </a:rPr>
            </a:br>
            <a:r>
              <a:rPr lang="cs-CZ" sz="2300">
                <a:solidFill>
                  <a:srgbClr val="65465F"/>
                </a:solidFill>
              </a:rPr>
              <a:t>Předzpracování vstupu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546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4CBD9C-A145-484E-A888-EC49966F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FFA821"/>
              </a:buClr>
            </a:pPr>
            <a:r>
              <a:rPr lang="cs-CZ"/>
              <a:t>Možné řešení zpracování řetězce</a:t>
            </a:r>
          </a:p>
          <a:p>
            <a:pPr>
              <a:buClr>
                <a:srgbClr val="FFA821"/>
              </a:buClr>
            </a:pPr>
            <a:r>
              <a:rPr lang="cs-CZ"/>
              <a:t>Předzpracování nepočítá s variantou, že má někdo dvě jména nebo příjmení</a:t>
            </a:r>
          </a:p>
          <a:p>
            <a:pPr>
              <a:buClr>
                <a:srgbClr val="FFA821"/>
              </a:buClr>
            </a:pPr>
            <a:r>
              <a:rPr lang="cs-CZ"/>
              <a:t>Cílem předzpracování je vstup od uživatele dostat do vhodné podoby pro další práci s řetězcem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0FA5910-306E-420D-9751-BBCCF072F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77" y="640080"/>
            <a:ext cx="6585109" cy="5252773"/>
          </a:xfrm>
          <a:prstGeom prst="rect">
            <a:avLst/>
          </a:prstGeom>
        </p:spPr>
      </p:pic>
      <p:sp>
        <p:nvSpPr>
          <p:cNvPr id="32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6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490E6C-A548-4C30-83E9-C6AB57859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200"/>
              <a:t>Příklad – generování emailu</a:t>
            </a:r>
            <a:br>
              <a:rPr lang="cs-CZ" sz="2200"/>
            </a:br>
            <a:r>
              <a:rPr lang="cs-CZ" sz="2200"/>
              <a:t>Ukázka výsledného použití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BD2E18E-1436-49B8-A53B-48727ACF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cs-CZ" sz="1600" dirty="0">
                <a:solidFill>
                  <a:srgbClr val="000000"/>
                </a:solidFill>
              </a:rPr>
              <a:t>Vstup, který bychom získali od uživatele simulujeme vytvořením nové proměnné, která by odpovídala vstupu</a:t>
            </a:r>
          </a:p>
          <a:p>
            <a:r>
              <a:rPr lang="cs-CZ" sz="1600" dirty="0">
                <a:solidFill>
                  <a:srgbClr val="000000"/>
                </a:solidFill>
              </a:rPr>
              <a:t>Při použití proměnné </a:t>
            </a:r>
            <a:r>
              <a:rPr lang="cs-CZ" sz="1600" b="1" dirty="0" err="1">
                <a:solidFill>
                  <a:srgbClr val="000000"/>
                </a:solidFill>
              </a:rPr>
              <a:t>upravenyVstup</a:t>
            </a:r>
            <a:r>
              <a:rPr lang="cs-CZ" sz="1600" dirty="0">
                <a:solidFill>
                  <a:srgbClr val="000000"/>
                </a:solidFill>
              </a:rPr>
              <a:t> musíme myslet na to, na které pozici v poli se nachází jméno a příjmení</a:t>
            </a:r>
          </a:p>
          <a:p>
            <a:endParaRPr lang="cs-CZ" sz="1600" dirty="0">
              <a:solidFill>
                <a:srgbClr val="000000"/>
              </a:solidFill>
            </a:endParaRPr>
          </a:p>
          <a:p>
            <a:r>
              <a:rPr lang="cs-CZ" sz="1600" dirty="0">
                <a:solidFill>
                  <a:srgbClr val="000000"/>
                </a:solidFill>
              </a:rPr>
              <a:t>Výsledný email bude mít podobu:</a:t>
            </a:r>
            <a:br>
              <a:rPr lang="cs-CZ" sz="1600" dirty="0">
                <a:solidFill>
                  <a:srgbClr val="000000"/>
                </a:solidFill>
              </a:rPr>
            </a:br>
            <a:r>
              <a:rPr lang="cs-CZ" sz="1600" b="1" dirty="0">
                <a:solidFill>
                  <a:srgbClr val="000000"/>
                </a:solidFill>
              </a:rPr>
              <a:t>CERMAK.SIMON@FIRMA.CZ</a:t>
            </a:r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1AA9C49-CBD3-4A5D-A45D-D84C224A3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972301"/>
            <a:ext cx="5451627" cy="25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2102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4926</TotalTime>
  <Words>522</Words>
  <Application>Microsoft Office PowerPoint</Application>
  <PresentationFormat>Širokoúhlá obrazovka</PresentationFormat>
  <Paragraphs>90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Stébla</vt:lpstr>
      <vt:lpstr>Programování</vt:lpstr>
      <vt:lpstr>Co bychom již měli znát o String?</vt:lpstr>
      <vt:lpstr>Příklady funkcí nad řetězcem</vt:lpstr>
      <vt:lpstr>Zpracování a předzpracování řetězce</vt:lpstr>
      <vt:lpstr>Příklad – generování emailu</vt:lpstr>
      <vt:lpstr>Příklad – generování emailu</vt:lpstr>
      <vt:lpstr>Příklad – generování emailu Předzpracování vstupu</vt:lpstr>
      <vt:lpstr>Příklad – generování emailu Předzpracování vstupu</vt:lpstr>
      <vt:lpstr>Příklad – generování emailu Ukázka výsledného použití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David Sládeček</cp:lastModifiedBy>
  <cp:revision>83</cp:revision>
  <dcterms:created xsi:type="dcterms:W3CDTF">2021-08-28T14:09:11Z</dcterms:created>
  <dcterms:modified xsi:type="dcterms:W3CDTF">2022-02-13T13:36:23Z</dcterms:modified>
</cp:coreProperties>
</file>