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21.06.2021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21.06.2021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élní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élní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élní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962437A-69DF-4FC4-82E7-095787E88CA2}" type="datetime1">
              <a:rPr lang="cs-CZ" smtClean="0"/>
              <a:t>21.06.2021</a:t>
            </a:fld>
            <a:endParaRPr lang="en-US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5B914-8B12-4555-B381-C9C72B2408B7}" type="datetime1">
              <a:rPr lang="cs-CZ" smtClean="0"/>
              <a:t>21.06.2021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ACA46-9028-4D5D-8730-99171FAE3F06}" type="datetime1">
              <a:rPr lang="cs-CZ" smtClean="0"/>
              <a:t>21.06.2021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AC929-901E-466E-BE68-07E756E2CD9A}" type="datetime1">
              <a:rPr lang="cs-CZ" smtClean="0"/>
              <a:t>21.06.2021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élní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élní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élní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F5898F-43A4-4623-95FA-D301F8EA43EB}" type="datetime1">
              <a:rPr lang="cs-CZ" smtClean="0"/>
              <a:t>21.06.2021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62D49-C56C-41BE-AB9D-F32C0FDB497F}" type="datetime1">
              <a:rPr lang="cs-CZ" smtClean="0"/>
              <a:t>21.06.2021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1B7C9-1526-4531-B1BE-04E9A37FA2CE}" type="datetime1">
              <a:rPr lang="cs-CZ" smtClean="0"/>
              <a:t>21.06.2021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9C2DB-08C5-4A26-B491-AB99DD10A99E}" type="datetime1">
              <a:rPr lang="cs-CZ" smtClean="0"/>
              <a:t>21.06.2021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BE077-9F05-484F-8622-4E9E9067A7C5}" type="datetime1">
              <a:rPr lang="cs-CZ" smtClean="0"/>
              <a:t>21.06.2021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6AB81B4-CE35-4C47-882C-8A3F92B5FFD6}" type="datetime1">
              <a:rPr lang="cs-CZ" smtClean="0"/>
              <a:t>21.06.2021</a:t>
            </a:fld>
            <a:endParaRPr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6F24F85-89C9-4554-BB3D-C9F75BD57326}" type="datetime1">
              <a:rPr lang="cs-CZ" smtClean="0"/>
              <a:t>21.06.2021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élní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élní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élní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" dirty="0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21.06.2021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nihovna.cz/api/reader" TargetMode="External"/><Relationship Id="rId2" Type="http://schemas.openxmlformats.org/officeDocument/2006/relationships/hyperlink" Target="https://knihovna.cz/api/boo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nihovna.cz/api/borrow/17/" TargetMode="External"/><Relationship Id="rId4" Type="http://schemas.openxmlformats.org/officeDocument/2006/relationships/hyperlink" Target="https://knihovna.cz/api/book/3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élní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cs" sz="4400" dirty="0">
                <a:solidFill>
                  <a:schemeClr val="tx1"/>
                </a:solidFill>
              </a:rPr>
              <a:t>Programování webových aplikací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cs" dirty="0">
                <a:solidFill>
                  <a:schemeClr val="tx1"/>
                </a:solidFill>
              </a:rPr>
              <a:t>MVC, API, REST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0FF3DE-6E7E-4C81-906C-70882AA2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Programing</a:t>
            </a:r>
            <a:r>
              <a:rPr lang="cs-CZ" dirty="0"/>
              <a:t> Interface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CD471F-9CF5-4C68-A7C1-8756A8E4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Aplikační rozhraní aplikací</a:t>
            </a:r>
          </a:p>
          <a:p>
            <a:r>
              <a:rPr lang="cs-CZ" sz="1800" dirty="0"/>
              <a:t>Komunikační prostředek mezi aplikací – serverem, aplikací – uživatelem, …</a:t>
            </a:r>
          </a:p>
          <a:p>
            <a:r>
              <a:rPr lang="cs-CZ" sz="1800" dirty="0"/>
              <a:t>Obsahuje sbírku metod, které rozhraní poskytuje</a:t>
            </a:r>
          </a:p>
          <a:p>
            <a:r>
              <a:rPr lang="cs-CZ" sz="1800" dirty="0"/>
              <a:t>Rozhraní neobsahuje samotnou implementaci</a:t>
            </a:r>
          </a:p>
          <a:p>
            <a:r>
              <a:rPr lang="cs-CZ" sz="1800" dirty="0"/>
              <a:t>Zobrazuje nám, které metody a procedury lze nad danou třídou/objektem využívat</a:t>
            </a:r>
          </a:p>
          <a:p>
            <a:r>
              <a:rPr lang="cs-CZ" sz="1800" dirty="0"/>
              <a:t>Skrze API příslušné metody voláme</a:t>
            </a:r>
          </a:p>
          <a:p>
            <a:r>
              <a:rPr lang="cs-CZ" sz="1800" dirty="0"/>
              <a:t>API je obecné pojmenování rozhraní – v závislosti na zdroji pro komunikaci lze API dělit</a:t>
            </a:r>
          </a:p>
          <a:p>
            <a:pPr lvl="1"/>
            <a:r>
              <a:rPr lang="cs-CZ" sz="1600" dirty="0"/>
              <a:t>API operačního systému – Windows API, POSIX</a:t>
            </a:r>
          </a:p>
          <a:p>
            <a:pPr lvl="1"/>
            <a:r>
              <a:rPr lang="cs-CZ" sz="1600" dirty="0"/>
              <a:t>Grafické API – </a:t>
            </a:r>
            <a:r>
              <a:rPr lang="cs-CZ" sz="1600" dirty="0" err="1"/>
              <a:t>OpenGL</a:t>
            </a:r>
            <a:r>
              <a:rPr lang="cs-CZ" sz="1600" dirty="0"/>
              <a:t>, DirectX</a:t>
            </a:r>
          </a:p>
          <a:p>
            <a:pPr lvl="1"/>
            <a:r>
              <a:rPr lang="cs-CZ" sz="1600" dirty="0"/>
              <a:t>Webové API – REST, 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36507-5E97-4B5E-821D-0308D3CC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21.06.2021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B35BB-862A-49E9-B932-9D115838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MVC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135476-4AD4-4779-9A60-C6761686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Aplikace je rozdělena do tří samostatných modulů, které spolu jistým způsobem komunikují</a:t>
            </a:r>
          </a:p>
          <a:p>
            <a:r>
              <a:rPr lang="cs-CZ" sz="1800" b="1" dirty="0"/>
              <a:t>MODEL</a:t>
            </a:r>
            <a:r>
              <a:rPr lang="cs-CZ" sz="1800" dirty="0"/>
              <a:t> – reprezentace informací, se kterou aplikace pracuje</a:t>
            </a:r>
          </a:p>
          <a:p>
            <a:r>
              <a:rPr lang="cs-CZ" sz="1800" b="1" dirty="0"/>
              <a:t>VIEW</a:t>
            </a:r>
            <a:r>
              <a:rPr lang="cs-CZ" sz="1800" dirty="0"/>
              <a:t> – zobrazení uložených dat v pochopitelné podobě pro uživatele</a:t>
            </a:r>
          </a:p>
          <a:p>
            <a:r>
              <a:rPr lang="cs-CZ" sz="1800" b="1" dirty="0"/>
              <a:t>CONTROLLER</a:t>
            </a:r>
            <a:r>
              <a:rPr lang="cs-CZ" sz="1800" dirty="0"/>
              <a:t> – řadič, ovládající manipulaci dat způsobených nejčastěji uživatelem</a:t>
            </a:r>
          </a:p>
          <a:p>
            <a:endParaRPr lang="cs-CZ" sz="1800" dirty="0"/>
          </a:p>
          <a:p>
            <a:r>
              <a:rPr lang="cs-CZ" sz="1800" dirty="0"/>
              <a:t>Typickým příkladem chování aplikace využívající architekturu MVC je libovolná webová aplikace pracující s databází</a:t>
            </a:r>
          </a:p>
          <a:p>
            <a:r>
              <a:rPr lang="cs-CZ" sz="1800" dirty="0"/>
              <a:t>Společně s využitím metodik OOP se jedná o často využívanou architekturu ve státním i soukromém sektoru</a:t>
            </a:r>
          </a:p>
          <a:p>
            <a:endParaRPr lang="cs-CZ" sz="18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778103-E5F6-48C5-AD08-E7536A53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21.06.2021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del View Controller Pattern – MVC Architecture and Frameworks  Explained">
            <a:extLst>
              <a:ext uri="{FF2B5EF4-FFF2-40B4-BE49-F238E27FC236}">
                <a16:creationId xmlns:a16="http://schemas.microsoft.com/office/drawing/2014/main" id="{0F18F936-8399-4E75-9419-428DA805663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8599" y="379381"/>
            <a:ext cx="7696201" cy="60992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9B0721-B33E-44AA-8E52-2A016651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B2AC929-901E-466E-BE68-07E756E2CD9A}" type="datetime1">
              <a:rPr lang="cs-CZ" smtClean="0"/>
              <a:pPr rtl="0">
                <a:spcAft>
                  <a:spcPts val="600"/>
                </a:spcAft>
              </a:pPr>
              <a:t>21.06.2021</a:t>
            </a:fld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13707E-A477-4E71-BAE9-9A1AE967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cs-CZ" dirty="0"/>
              <a:t>Architektura MVC</a:t>
            </a: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3B7C66C2-06D2-4DBD-BC77-F32896FD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Model zodpovídá za správu 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View</a:t>
            </a:r>
            <a:r>
              <a:rPr lang="cs-CZ" dirty="0"/>
              <a:t> uložená data zobrazuje a poskytuje možnost s nimi operovat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Controller</a:t>
            </a:r>
            <a:r>
              <a:rPr lang="cs-CZ" dirty="0"/>
              <a:t> reaguje na události a zařizuje aktualizaci dat pro jejich zobrazení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8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C535006-087B-4918-B05E-03DB2FC9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cs-CZ" dirty="0"/>
              <a:t>Jazyky používané pro jednotlivé části MVC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D0135C-6FA8-4478-A4D2-FD857205B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cs-CZ" sz="2000" b="1" dirty="0"/>
              <a:t>MODEL</a:t>
            </a:r>
            <a:r>
              <a:rPr lang="cs-CZ" sz="2000" dirty="0"/>
              <a:t> – ideálně programovací jazyk, který využívá vlastností OOP</a:t>
            </a:r>
          </a:p>
          <a:p>
            <a:pPr lvl="1"/>
            <a:r>
              <a:rPr lang="cs-CZ" sz="1600" dirty="0"/>
              <a:t>Jednotlivé záznamy v databázi jsou reprezentovány jako kolekce objektů</a:t>
            </a:r>
          </a:p>
          <a:p>
            <a:pPr lvl="1"/>
            <a:r>
              <a:rPr lang="cs-CZ" sz="1600" dirty="0"/>
              <a:t>Model je reprezentován třídou – atributy třídy odpovídají sloupečkům v tabulce databáze</a:t>
            </a:r>
          </a:p>
          <a:p>
            <a:r>
              <a:rPr lang="cs-CZ" sz="1800" b="1" dirty="0"/>
              <a:t>VIEW</a:t>
            </a:r>
            <a:r>
              <a:rPr lang="cs-CZ" sz="1800" dirty="0"/>
              <a:t> – často značkovací jazyk jako je HTML, XML, který nám umožní zobrazit data v přehledné podobě</a:t>
            </a:r>
          </a:p>
          <a:p>
            <a:r>
              <a:rPr lang="cs-CZ" sz="1800" b="1" dirty="0"/>
              <a:t>CONTROLLER</a:t>
            </a:r>
            <a:r>
              <a:rPr lang="cs-CZ" sz="1800" dirty="0"/>
              <a:t>  - programovací jazyk, který nám umožňuje vytvořit aplikační rozhraní (API)</a:t>
            </a:r>
          </a:p>
          <a:p>
            <a:pPr lvl="1"/>
            <a:r>
              <a:rPr lang="cs-CZ" sz="1600" dirty="0"/>
              <a:t>Komunikace s databází – typicky SQL</a:t>
            </a:r>
          </a:p>
          <a:p>
            <a:pPr lvl="1"/>
            <a:r>
              <a:rPr lang="cs-CZ" sz="1600" dirty="0"/>
              <a:t>Komunikace s grafickým rozhraním – Kotlin, Python, C#, Java</a:t>
            </a:r>
          </a:p>
          <a:p>
            <a:pPr marL="274320" lvl="1" indent="0">
              <a:buNone/>
            </a:pP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7FEE88-64F4-4060-93E9-35D803B0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06F24F85-89C9-4554-BB3D-C9F75BD57326}" type="datetime1">
              <a:rPr lang="cs-CZ" smtClean="0"/>
              <a:pPr rtl="0">
                <a:spcAft>
                  <a:spcPts val="600"/>
                </a:spcAft>
              </a:pPr>
              <a:t>21.06.2021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E9A8A-E9E6-4561-9DC0-382C6D87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Webové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D91462-CB13-4BE2-946D-AEBC62CA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Rozhraní webových aplikací pro komunikaci typicky se serverem nebo prohlížečem</a:t>
            </a:r>
          </a:p>
          <a:p>
            <a:r>
              <a:rPr lang="cs-CZ" sz="1800" dirty="0"/>
              <a:t>Webové API na serveru obsahuje tzv. </a:t>
            </a:r>
            <a:r>
              <a:rPr lang="cs-CZ" sz="1800" b="1" dirty="0"/>
              <a:t>ENDPOINTY, </a:t>
            </a:r>
            <a:r>
              <a:rPr lang="cs-CZ" sz="1800" dirty="0"/>
              <a:t>které na základě jejich volání vrací příslušnou odpověď zpět uživateli</a:t>
            </a:r>
          </a:p>
          <a:p>
            <a:r>
              <a:rPr lang="cs-CZ" sz="1800" dirty="0"/>
              <a:t>Odpověď na dané volání je obvykle ve formátu typu </a:t>
            </a:r>
            <a:r>
              <a:rPr lang="cs-CZ" sz="1800" b="1" dirty="0"/>
              <a:t>JSON </a:t>
            </a:r>
            <a:r>
              <a:rPr lang="cs-CZ" sz="1800" dirty="0"/>
              <a:t>nebo </a:t>
            </a:r>
            <a:r>
              <a:rPr lang="cs-CZ" sz="1800" b="1" dirty="0"/>
              <a:t>XML</a:t>
            </a:r>
          </a:p>
          <a:p>
            <a:r>
              <a:rPr lang="cs-CZ" sz="1800" dirty="0"/>
              <a:t>Odpověď, které uživatel získá jsou pak za pomocí značkovacích jazyků zobrazena v příslušné podobě</a:t>
            </a:r>
          </a:p>
          <a:p>
            <a:r>
              <a:rPr lang="cs-CZ" sz="1800" dirty="0"/>
              <a:t>Komunikace probíhá často na základě protokolu HTTP</a:t>
            </a:r>
          </a:p>
          <a:p>
            <a:r>
              <a:rPr lang="cs-CZ" sz="1800" b="1" dirty="0"/>
              <a:t>ENDPOINT</a:t>
            </a:r>
          </a:p>
          <a:p>
            <a:pPr lvl="1"/>
            <a:r>
              <a:rPr lang="cs-CZ" sz="1600" dirty="0"/>
              <a:t>Specifikuje, kde se nachází zdroj dat/informací, na které se serveru dotazujeme</a:t>
            </a:r>
          </a:p>
          <a:p>
            <a:pPr lvl="1"/>
            <a:r>
              <a:rPr lang="cs-CZ" sz="1600" dirty="0"/>
              <a:t>Přístup ke zdroji je reprezentován pomocí URI, které je skrze HTTP voláno</a:t>
            </a:r>
          </a:p>
          <a:p>
            <a:endParaRPr lang="cs-CZ" sz="18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13AB1A-4C29-4827-9607-66247A4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21.06.2021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4AC541-75EA-4414-98D6-CD4C3302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REST, CRUD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D59EB2-9522-47A6-9D87-A24140F8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b="1" dirty="0"/>
              <a:t>CRUD</a:t>
            </a:r>
            <a:r>
              <a:rPr lang="cs-CZ" sz="1800" dirty="0"/>
              <a:t> je akronymem pro operace </a:t>
            </a:r>
            <a:r>
              <a:rPr lang="cs-CZ" sz="1800" b="1" dirty="0" err="1"/>
              <a:t>Create</a:t>
            </a:r>
            <a:r>
              <a:rPr lang="cs-CZ" sz="1800" dirty="0"/>
              <a:t>, </a:t>
            </a:r>
            <a:r>
              <a:rPr lang="cs-CZ" sz="1800" b="1" dirty="0" err="1"/>
              <a:t>Read</a:t>
            </a:r>
            <a:r>
              <a:rPr lang="cs-CZ" sz="1800" dirty="0"/>
              <a:t>, </a:t>
            </a:r>
            <a:r>
              <a:rPr lang="cs-CZ" sz="1800" b="1" dirty="0"/>
              <a:t>Update</a:t>
            </a:r>
            <a:r>
              <a:rPr lang="cs-CZ" sz="1800" dirty="0"/>
              <a:t> a </a:t>
            </a:r>
            <a:r>
              <a:rPr lang="cs-CZ" sz="1800" b="1" dirty="0" err="1"/>
              <a:t>Delete</a:t>
            </a:r>
            <a:r>
              <a:rPr lang="cs-CZ" sz="1800" dirty="0"/>
              <a:t>, které pracují nad databází</a:t>
            </a:r>
          </a:p>
          <a:p>
            <a:pPr lvl="1"/>
            <a:r>
              <a:rPr lang="cs-CZ" sz="1800" dirty="0"/>
              <a:t>V SQL se jedná o operace Insert, </a:t>
            </a:r>
            <a:r>
              <a:rPr lang="cs-CZ" sz="1800" dirty="0" err="1"/>
              <a:t>Select</a:t>
            </a:r>
            <a:r>
              <a:rPr lang="cs-CZ" sz="1800" dirty="0"/>
              <a:t>, Update a </a:t>
            </a:r>
            <a:r>
              <a:rPr lang="cs-CZ" sz="1800" dirty="0" err="1"/>
              <a:t>Delete</a:t>
            </a:r>
            <a:endParaRPr lang="cs-CZ" sz="1800" dirty="0"/>
          </a:p>
          <a:p>
            <a:r>
              <a:rPr lang="cs-CZ" sz="1800" b="1" dirty="0"/>
              <a:t>REST API </a:t>
            </a:r>
            <a:r>
              <a:rPr lang="cs-CZ" sz="1800" dirty="0"/>
              <a:t>– architektura rozhraní, které nám umožňuje vykonávat CRUD operace za pomocí URI</a:t>
            </a:r>
          </a:p>
          <a:p>
            <a:r>
              <a:rPr lang="cs-CZ" sz="1800" dirty="0"/>
              <a:t>REST definuje čtyři základní metody volání:</a:t>
            </a:r>
          </a:p>
          <a:p>
            <a:pPr lvl="1"/>
            <a:r>
              <a:rPr lang="cs-CZ" sz="1600" b="1" dirty="0"/>
              <a:t>POST, GET, DELETE, PUT</a:t>
            </a:r>
          </a:p>
          <a:p>
            <a:r>
              <a:rPr lang="cs-CZ" sz="1800" dirty="0"/>
              <a:t>Kombinace jedné z metod volání a URI, které odkazuje na zdroj je pomocí HTTP odeslána jako dotaz na server a zpět je serverem zaslána odpověď (JSON, XML)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FD809E-FE0E-4D3D-984D-8BEFD87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21.06.2021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2B8B68-6EE1-4B3F-A57A-9FFE7FBC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REST API volání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6EC9C9-EC69-49C2-A5E6-3ABE1791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Mějme situaci, kdy máme webovou aplikaci, které spravuje záznamy knihovny</a:t>
            </a:r>
          </a:p>
          <a:p>
            <a:r>
              <a:rPr lang="cs-CZ" sz="1800" dirty="0"/>
              <a:t>Knihovna eviduje jednotlivé knížky, čtenáře a výpůjčky</a:t>
            </a:r>
          </a:p>
          <a:p>
            <a:r>
              <a:rPr lang="cs-CZ" sz="1800" dirty="0"/>
              <a:t>REST API, které je navržené nám umožňuje zobrazit všechny položky konkrétního modelu (knížky, čtenáři, výpůjčky) a stejně tak konkrétní položku (knížka, čtenář, výpůjčka)</a:t>
            </a:r>
          </a:p>
          <a:p>
            <a:r>
              <a:rPr lang="cs-CZ" sz="1800" b="1" dirty="0"/>
              <a:t>GET </a:t>
            </a:r>
            <a:r>
              <a:rPr lang="cs-CZ" sz="1800" b="1" dirty="0">
                <a:hlinkClick r:id="rId2"/>
              </a:rPr>
              <a:t>https://knihovna.cz/api/book</a:t>
            </a:r>
            <a:r>
              <a:rPr lang="cs-CZ" sz="1800" b="1" dirty="0"/>
              <a:t> </a:t>
            </a:r>
            <a:r>
              <a:rPr lang="cs-CZ" sz="1800" dirty="0"/>
              <a:t>- zobrazení všech uložených knih</a:t>
            </a:r>
          </a:p>
          <a:p>
            <a:r>
              <a:rPr lang="cs-CZ" sz="1800" b="1" dirty="0"/>
              <a:t>POST </a:t>
            </a:r>
            <a:r>
              <a:rPr lang="cs-CZ" sz="1800" b="1" dirty="0">
                <a:hlinkClick r:id="rId3"/>
              </a:rPr>
              <a:t>https://knihovna.cz/api/reader</a:t>
            </a:r>
            <a:r>
              <a:rPr lang="cs-CZ" sz="1800" b="1" dirty="0"/>
              <a:t> </a:t>
            </a:r>
            <a:r>
              <a:rPr lang="cs-CZ" sz="1800" dirty="0"/>
              <a:t>- vytvoření nového čtenáře a uložení do databáze</a:t>
            </a:r>
          </a:p>
          <a:p>
            <a:r>
              <a:rPr lang="cs-CZ" sz="1800" b="1" dirty="0"/>
              <a:t>PUT </a:t>
            </a:r>
            <a:r>
              <a:rPr lang="cs-CZ" sz="1800" b="1" dirty="0">
                <a:hlinkClick r:id="rId4"/>
              </a:rPr>
              <a:t>https://knihovna.cz/api/book/36/</a:t>
            </a:r>
            <a:r>
              <a:rPr lang="cs-CZ" sz="1800" b="1" dirty="0"/>
              <a:t> </a:t>
            </a:r>
            <a:r>
              <a:rPr lang="cs-CZ" sz="1800" dirty="0"/>
              <a:t>- úprava knížky s ID 36</a:t>
            </a:r>
          </a:p>
          <a:p>
            <a:r>
              <a:rPr lang="cs-CZ" sz="1800" b="1" dirty="0"/>
              <a:t>DELETE </a:t>
            </a:r>
            <a:r>
              <a:rPr lang="cs-CZ" sz="1800" b="1" dirty="0">
                <a:hlinkClick r:id="rId5"/>
              </a:rPr>
              <a:t>https://knihovna.cz/api/borrow/17/</a:t>
            </a:r>
            <a:r>
              <a:rPr lang="cs-CZ" sz="1800" b="1" dirty="0"/>
              <a:t> </a:t>
            </a:r>
            <a:r>
              <a:rPr lang="cs-CZ" sz="1800" dirty="0"/>
              <a:t>- odstranění výpůjčky s ID 17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A3C084-2A0A-441F-B39C-259DE012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21.06.2021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5E16AA-EC29-4323-AC0D-2C24A0F8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Kódy odpovědí volání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711AE5-2906-4A73-8382-F1C29762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Server zasílá odpověď na základě volání, ale neřeší, co je obsahem odpovědi na dotaz</a:t>
            </a:r>
          </a:p>
          <a:p>
            <a:r>
              <a:rPr lang="cs-CZ" sz="1800" dirty="0"/>
              <a:t>Společně s daty, které jsou vráceny, jsou v hlavičce těchto dat umístěné kódy reprezentující status odpovědi</a:t>
            </a:r>
          </a:p>
          <a:p>
            <a:r>
              <a:rPr lang="cs-CZ" sz="1800" dirty="0"/>
              <a:t>Na základě těchto kódů lze snadno určit, zda bylo volání úspěšné či nikoliv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D402EB-B48E-46F3-A039-24C5EEBE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21.06.2021</a:t>
            </a:fld>
            <a:endParaRPr lang="en-US"/>
          </a:p>
        </p:txBody>
      </p:sp>
      <p:graphicFrame>
        <p:nvGraphicFramePr>
          <p:cNvPr id="6" name="Tabulka 6">
            <a:extLst>
              <a:ext uri="{FF2B5EF4-FFF2-40B4-BE49-F238E27FC236}">
                <a16:creationId xmlns:a16="http://schemas.microsoft.com/office/drawing/2014/main" id="{3BBFA6EB-2438-4FEF-8398-23F23A82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39145"/>
              </p:ext>
            </p:extLst>
          </p:nvPr>
        </p:nvGraphicFramePr>
        <p:xfrm>
          <a:off x="1066799" y="3768852"/>
          <a:ext cx="10058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146">
                  <a:extLst>
                    <a:ext uri="{9D8B030D-6E8A-4147-A177-3AD203B41FA5}">
                      <a16:colId xmlns:a16="http://schemas.microsoft.com/office/drawing/2014/main" val="1736180093"/>
                    </a:ext>
                  </a:extLst>
                </a:gridCol>
                <a:gridCol w="2447778">
                  <a:extLst>
                    <a:ext uri="{9D8B030D-6E8A-4147-A177-3AD203B41FA5}">
                      <a16:colId xmlns:a16="http://schemas.microsoft.com/office/drawing/2014/main" val="2011913819"/>
                    </a:ext>
                  </a:extLst>
                </a:gridCol>
                <a:gridCol w="5779476">
                  <a:extLst>
                    <a:ext uri="{9D8B030D-6E8A-4147-A177-3AD203B41FA5}">
                      <a16:colId xmlns:a16="http://schemas.microsoft.com/office/drawing/2014/main" val="15795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Kód odpovědi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8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Volání úspěšně proběhlo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0548"/>
                  </a:ext>
                </a:extLst>
              </a:tr>
              <a:tr h="314686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Created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Vložení záznamu proběhlo úspěšně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0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Bad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Request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Požadavek je neplatný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Unauthorized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Nedostatečná oprávnění pro volání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Not </a:t>
                      </a:r>
                      <a:r>
                        <a:rPr lang="cs-CZ" dirty="0" err="1"/>
                        <a:t>Found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Volaný zdroj nebyl 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1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Internal</a:t>
                      </a:r>
                      <a:r>
                        <a:rPr lang="cs-CZ" dirty="0"/>
                        <a:t> Server </a:t>
                      </a:r>
                      <a:r>
                        <a:rPr lang="cs-CZ" dirty="0" err="1"/>
                        <a:t>Error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Požadavek nebyl dokončen pro chybu serveru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8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89_TF78438558" id="{AA281ABA-03DA-437C-8D75-29E1E8C7EFDD}" vid="{4E1E5E86-B9E6-4CB7-B9C7-D05656AD29D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{46BF8A3E-5C84-4FD6-87A8-ACF2EEC3955F}tf78438558_win32</Template>
  <TotalTime>123</TotalTime>
  <Words>697</Words>
  <Application>Microsoft Office PowerPoint</Application>
  <PresentationFormat>Širokoúhlá obrazovka</PresentationFormat>
  <Paragraphs>90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Programování webových aplikací</vt:lpstr>
      <vt:lpstr>Application Programing Interface </vt:lpstr>
      <vt:lpstr>Architektura MVC</vt:lpstr>
      <vt:lpstr>Architektura MVC</vt:lpstr>
      <vt:lpstr>Jazyky používané pro jednotlivé části MVC</vt:lpstr>
      <vt:lpstr>Webové API</vt:lpstr>
      <vt:lpstr>REST, CRUD</vt:lpstr>
      <vt:lpstr>Příklady REST API volání</vt:lpstr>
      <vt:lpstr>Kódy odpovědí volání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webových aplikací</dc:title>
  <dc:creator>Sládeček David</dc:creator>
  <cp:lastModifiedBy>Sládeček David</cp:lastModifiedBy>
  <cp:revision>19</cp:revision>
  <dcterms:created xsi:type="dcterms:W3CDTF">2021-06-21T18:11:13Z</dcterms:created>
  <dcterms:modified xsi:type="dcterms:W3CDTF">2021-06-21T20:14:39Z</dcterms:modified>
</cp:coreProperties>
</file>