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A16E0-C593-4D41-939C-C432C144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Zapouzdření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953CB-5222-4F6F-9D9C-5094E68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/>
          <a:lstStyle/>
          <a:p>
            <a:r>
              <a:rPr lang="cs-CZ" dirty="0"/>
              <a:t>Zapouzdření chápeme jako zabalení vnitřní struktury třídy před okolím</a:t>
            </a:r>
          </a:p>
          <a:p>
            <a:r>
              <a:rPr lang="cs-CZ" dirty="0"/>
              <a:t>Třída se tak jeví jako černá skříňka, do které nevidíme</a:t>
            </a:r>
          </a:p>
          <a:p>
            <a:r>
              <a:rPr lang="cs-CZ" dirty="0"/>
              <a:t>Zapouzdření nám díky skrytí atributů a dat před ostatními třídami umožňuje snadno modifikovat konkrétní třídu aniž bychom ovlivnili chování jiné třídy</a:t>
            </a:r>
          </a:p>
          <a:p>
            <a:r>
              <a:rPr lang="cs-CZ" dirty="0"/>
              <a:t>Veškeré atributy třídy jsou uvedeny z privátní viditelností – přímo z atributy tak může pracovat pouze třída, které atributy náleží</a:t>
            </a:r>
          </a:p>
          <a:p>
            <a:r>
              <a:rPr lang="cs-CZ" dirty="0"/>
              <a:t>Výhodou je, že tím zabráníme neoprávněné změně atributů jiným než dovoleným způsobem</a:t>
            </a:r>
          </a:p>
          <a:p>
            <a:pPr lvl="1"/>
            <a:r>
              <a:rPr lang="cs-CZ" dirty="0"/>
              <a:t>Nechceme například někomu umožnit změnit plat zaměstnanců</a:t>
            </a:r>
          </a:p>
          <a:p>
            <a:r>
              <a:rPr lang="cs-CZ" dirty="0"/>
              <a:t>Stejným způsobem můžeme před ostatními třídami skrýt i metody třídy</a:t>
            </a:r>
          </a:p>
        </p:txBody>
      </p:sp>
    </p:spTree>
    <p:extLst>
      <p:ext uri="{BB962C8B-B14F-4D97-AF65-F5344CB8AC3E}">
        <p14:creationId xmlns:p14="http://schemas.microsoft.com/office/powerpoint/2010/main" val="3382501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A16E0-C593-4D41-939C-C432C144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Polymorfismus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953CB-5222-4F6F-9D9C-5094E68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/>
          <a:lstStyle/>
          <a:p>
            <a:r>
              <a:rPr lang="cs-CZ" dirty="0"/>
              <a:t>Možnost objektu volat metodu s různými vstupními parametry</a:t>
            </a:r>
          </a:p>
          <a:p>
            <a:pPr lvl="1"/>
            <a:r>
              <a:rPr lang="cs-CZ" dirty="0"/>
              <a:t>Již jsme se setkali – přetížení funkcí</a:t>
            </a:r>
          </a:p>
          <a:p>
            <a:r>
              <a:rPr lang="cs-CZ" dirty="0"/>
              <a:t>Volaní vlastní implementace funkce třídy, která danou metodu zdědila</a:t>
            </a:r>
          </a:p>
          <a:p>
            <a:pPr lvl="1"/>
            <a:r>
              <a:rPr lang="cs-CZ" dirty="0"/>
              <a:t>Nadřazená třída nám může vytvářet rozhraní pro třídy odvozené</a:t>
            </a:r>
          </a:p>
          <a:p>
            <a:r>
              <a:rPr lang="cs-CZ" dirty="0"/>
              <a:t>Na třídy, které jsou odvozené ze stejné super třídy můžeme nahlížet jako na stejný typ objektu</a:t>
            </a:r>
          </a:p>
          <a:p>
            <a:r>
              <a:rPr lang="cs-CZ" dirty="0"/>
              <a:t>Třídy auto, autobus, motocykl jsou odvozené z třídy vozidlo – pokud například vytváříme pole vozidel, tak toto pole může obsahovat objekt třídy vozidlo, ale stejně tak objekty ze tříd auto, autobus a motocykl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16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389E0-02AE-4609-883E-F61987734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1575"/>
          </a:xfrm>
        </p:spPr>
        <p:txBody>
          <a:bodyPr/>
          <a:lstStyle/>
          <a:p>
            <a:r>
              <a:rPr lang="cs-CZ" dirty="0"/>
              <a:t>Objektově orientovaný přístup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1441F1-D873-4903-83BF-16A12AE95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649"/>
            <a:ext cx="8596668" cy="4451713"/>
          </a:xfrm>
        </p:spPr>
        <p:txBody>
          <a:bodyPr/>
          <a:lstStyle/>
          <a:p>
            <a:r>
              <a:rPr lang="cs-CZ" dirty="0"/>
              <a:t>Přístup ve kterém jednotlivé problémy dělíme na menší části</a:t>
            </a:r>
          </a:p>
          <a:p>
            <a:r>
              <a:rPr lang="cs-CZ" dirty="0"/>
              <a:t>Těmto částem říkáme objekty</a:t>
            </a:r>
          </a:p>
          <a:p>
            <a:r>
              <a:rPr lang="cs-CZ" dirty="0"/>
              <a:t>Zmíněné objekty spolu na příslušné úrovní interagují (komunikují)</a:t>
            </a:r>
          </a:p>
          <a:p>
            <a:r>
              <a:rPr lang="cs-CZ" dirty="0"/>
              <a:t>Objekty jsou modelovány jako předlohy skutečných věcí</a:t>
            </a:r>
          </a:p>
          <a:p>
            <a:r>
              <a:rPr lang="cs-CZ" dirty="0"/>
              <a:t>Objekty mají své specifické vlastnosti a funkce</a:t>
            </a:r>
          </a:p>
          <a:p>
            <a:r>
              <a:rPr lang="cs-CZ" dirty="0"/>
              <a:t>Objekty poskytují služby a jejich funkcionalitu dalším objektům</a:t>
            </a:r>
          </a:p>
          <a:p>
            <a:r>
              <a:rPr lang="cs-CZ" dirty="0"/>
              <a:t>V závislosti na míře abstrakce určujeme, jak je třeba mít modelované objekty přesné</a:t>
            </a:r>
          </a:p>
          <a:p>
            <a:r>
              <a:rPr lang="cs-CZ" dirty="0"/>
              <a:t>Žádný model není úplně přesný – potřebujeme vyvážit přesnost modelu mezi abstrakcí (model je velmi nepřesný) a absolutní kopií (model je zbytečně přesný)</a:t>
            </a:r>
          </a:p>
        </p:txBody>
      </p:sp>
    </p:spTree>
    <p:extLst>
      <p:ext uri="{BB962C8B-B14F-4D97-AF65-F5344CB8AC3E}">
        <p14:creationId xmlns:p14="http://schemas.microsoft.com/office/powerpoint/2010/main" val="2534580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8389E0-02AE-4609-883E-F61987734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Objektové modelování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81441F1-D873-4903-83BF-16A12AE95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Modelování</a:t>
            </a:r>
            <a:r>
              <a:rPr lang="cs-CZ" dirty="0"/>
              <a:t> = vytváření abstrakce skutečného objektu</a:t>
            </a:r>
          </a:p>
          <a:p>
            <a:r>
              <a:rPr lang="cs-CZ" dirty="0"/>
              <a:t>Principy modelování:</a:t>
            </a:r>
          </a:p>
          <a:p>
            <a:pPr lvl="1"/>
            <a:r>
              <a:rPr lang="cs-CZ" b="1" dirty="0"/>
              <a:t>Abstrakce </a:t>
            </a:r>
            <a:r>
              <a:rPr lang="cs-CZ" dirty="0"/>
              <a:t>– umožnit identifikovat podobnosti potřebné v modelu a odstínit se od nedůležitých rozdílů</a:t>
            </a:r>
          </a:p>
          <a:p>
            <a:pPr lvl="1"/>
            <a:r>
              <a:rPr lang="cs-CZ" b="1" dirty="0"/>
              <a:t>Formalizace</a:t>
            </a:r>
            <a:r>
              <a:rPr lang="cs-CZ" dirty="0"/>
              <a:t> – umožnit efektivní komunikaci během vývoje nejen v týmu, ale i se zákazníkem (přesné vyjadřování)</a:t>
            </a:r>
          </a:p>
          <a:p>
            <a:pPr lvl="1"/>
            <a:r>
              <a:rPr lang="cs-CZ" b="1" dirty="0"/>
              <a:t>Jednoznačnost</a:t>
            </a:r>
            <a:r>
              <a:rPr lang="cs-CZ" dirty="0"/>
              <a:t> – díky formalizaci můžeme přesně popsat jednotlivé části vytvářeného systému (data, funkce, vlastnosti, …)</a:t>
            </a:r>
          </a:p>
          <a:p>
            <a:pPr lvl="1"/>
            <a:r>
              <a:rPr lang="cs-CZ" b="1" dirty="0"/>
              <a:t>Zamezení redundancím </a:t>
            </a:r>
            <a:r>
              <a:rPr lang="cs-CZ" dirty="0"/>
              <a:t>– modelování by mělo zamezit výskytu dvojího, vzájemně se vyvracejícímu tvrzení, případně duplicit</a:t>
            </a:r>
          </a:p>
        </p:txBody>
      </p:sp>
    </p:spTree>
    <p:extLst>
      <p:ext uri="{BB962C8B-B14F-4D97-AF65-F5344CB8AC3E}">
        <p14:creationId xmlns:p14="http://schemas.microsoft.com/office/powerpoint/2010/main" val="85062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1B30575-8F64-47A1-B008-8C3EC727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cs-CZ" dirty="0"/>
              <a:t>Objekt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6F8D59D-6A17-4274-8DEB-389761AB7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2702"/>
            <a:ext cx="8596668" cy="5465298"/>
          </a:xfrm>
        </p:spPr>
        <p:txBody>
          <a:bodyPr>
            <a:normAutofit/>
          </a:bodyPr>
          <a:lstStyle/>
          <a:p>
            <a:r>
              <a:rPr lang="cs-CZ" dirty="0"/>
              <a:t>Celý svět vnímáme jako objekty</a:t>
            </a:r>
          </a:p>
          <a:p>
            <a:r>
              <a:rPr lang="cs-CZ" dirty="0"/>
              <a:t>Objekty mají svůj </a:t>
            </a:r>
            <a:r>
              <a:rPr lang="cs-CZ" b="1" dirty="0"/>
              <a:t>stav</a:t>
            </a:r>
            <a:r>
              <a:rPr lang="cs-CZ" dirty="0"/>
              <a:t>, </a:t>
            </a:r>
            <a:r>
              <a:rPr lang="cs-CZ" b="1" dirty="0"/>
              <a:t>identitu</a:t>
            </a:r>
            <a:r>
              <a:rPr lang="cs-CZ" dirty="0"/>
              <a:t>, příslušné </a:t>
            </a:r>
            <a:r>
              <a:rPr lang="cs-CZ" b="1" dirty="0"/>
              <a:t>chování</a:t>
            </a:r>
            <a:r>
              <a:rPr lang="cs-CZ" dirty="0"/>
              <a:t> a </a:t>
            </a:r>
            <a:r>
              <a:rPr lang="cs-CZ" b="1" dirty="0"/>
              <a:t>vztahy</a:t>
            </a:r>
            <a:r>
              <a:rPr lang="cs-CZ" dirty="0"/>
              <a:t> ke svému okolí</a:t>
            </a:r>
          </a:p>
          <a:p>
            <a:r>
              <a:rPr lang="cs-CZ" dirty="0"/>
              <a:t>V programování každý objekt ví v jakém stavu se nachází a na základě vnitřního mechanizmu ví, jak se má v konkrétních situacích zachovat</a:t>
            </a:r>
          </a:p>
          <a:p>
            <a:r>
              <a:rPr lang="cs-CZ" dirty="0"/>
              <a:t>Každý objekt je jedinečný s vlastní identitou</a:t>
            </a:r>
          </a:p>
          <a:p>
            <a:r>
              <a:rPr lang="cs-CZ" dirty="0"/>
              <a:t>Vlastnosti objektu nám umožňují specifikovat identitu objektu</a:t>
            </a:r>
          </a:p>
          <a:p>
            <a:r>
              <a:rPr lang="cs-CZ" b="1" dirty="0"/>
              <a:t>Vlastnost</a:t>
            </a:r>
            <a:r>
              <a:rPr lang="cs-CZ" dirty="0"/>
              <a:t> = pojmenování vztahu objekt : hodnota (abstrakce stavu objektu)</a:t>
            </a:r>
          </a:p>
          <a:p>
            <a:pPr lvl="1"/>
            <a:r>
              <a:rPr lang="cs-CZ" dirty="0"/>
              <a:t>Příklad: 21 let -&gt; abstrakcí získáváme vlastnost věk</a:t>
            </a:r>
          </a:p>
          <a:p>
            <a:r>
              <a:rPr lang="cs-CZ" dirty="0"/>
              <a:t>Specifikace vlastnosti objektu nazýváme </a:t>
            </a:r>
            <a:r>
              <a:rPr lang="cs-CZ" b="1" dirty="0"/>
              <a:t>atribut</a:t>
            </a:r>
          </a:p>
          <a:p>
            <a:r>
              <a:rPr lang="cs-CZ" dirty="0"/>
              <a:t>Chování objektu lze popsat jako posloupnost změn stavu vyvolaného impulzem – co konkrétní objekt dělá, na které impulzy umí reagovat</a:t>
            </a:r>
          </a:p>
          <a:p>
            <a:r>
              <a:rPr lang="cs-CZ" dirty="0"/>
              <a:t>Operace nám popisuje konkrétní chování objektu</a:t>
            </a:r>
          </a:p>
          <a:p>
            <a:r>
              <a:rPr lang="cs-CZ" dirty="0"/>
              <a:t>Konkrétní způsob provedení operace nazýváme </a:t>
            </a:r>
            <a:r>
              <a:rPr lang="cs-CZ" b="1" dirty="0"/>
              <a:t>metoda</a:t>
            </a:r>
          </a:p>
          <a:p>
            <a:r>
              <a:rPr lang="cs-CZ" b="1" dirty="0"/>
              <a:t>Objekt je instancí třídy</a:t>
            </a:r>
          </a:p>
        </p:txBody>
      </p:sp>
    </p:spTree>
    <p:extLst>
      <p:ext uri="{BB962C8B-B14F-4D97-AF65-F5344CB8AC3E}">
        <p14:creationId xmlns:p14="http://schemas.microsoft.com/office/powerpoint/2010/main" val="186689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61ED46-EFEA-4465-8E19-53A1BC98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25305"/>
          </a:xfrm>
        </p:spPr>
        <p:txBody>
          <a:bodyPr/>
          <a:lstStyle/>
          <a:p>
            <a:r>
              <a:rPr lang="cs-CZ" dirty="0"/>
              <a:t>Třída (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46C9466-8496-44C0-8AFD-282BF863D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717"/>
            <a:ext cx="8596668" cy="4437645"/>
          </a:xfrm>
        </p:spPr>
        <p:txBody>
          <a:bodyPr/>
          <a:lstStyle/>
          <a:p>
            <a:r>
              <a:rPr lang="cs-CZ" dirty="0"/>
              <a:t>Třída je předpisem (šablonou) pro objekt</a:t>
            </a:r>
          </a:p>
          <a:p>
            <a:r>
              <a:rPr lang="cs-CZ" dirty="0"/>
              <a:t>Specifikuje veškeré metody a atributy, které bude objekt mít</a:t>
            </a:r>
          </a:p>
          <a:p>
            <a:r>
              <a:rPr lang="cs-CZ" dirty="0"/>
              <a:t>Objekty, které jsou vytvořeny na základě konkrétní třídy mají stejné vlastnosti a chování</a:t>
            </a:r>
          </a:p>
          <a:p>
            <a:r>
              <a:rPr lang="cs-CZ" dirty="0"/>
              <a:t>Jedná se o abstraktní datový typ popisující vnitřní strukturu objektu</a:t>
            </a:r>
          </a:p>
          <a:p>
            <a:pPr marL="0" indent="0">
              <a:buNone/>
            </a:pPr>
            <a:endParaRPr lang="cs-CZ" dirty="0"/>
          </a:p>
          <a:p>
            <a:r>
              <a:rPr lang="cs-CZ" dirty="0"/>
              <a:t>Definuje množinu objektů na základě:</a:t>
            </a:r>
          </a:p>
          <a:p>
            <a:pPr lvl="1"/>
            <a:r>
              <a:rPr lang="cs-CZ" dirty="0"/>
              <a:t>Jaké jsou (atributy)</a:t>
            </a:r>
          </a:p>
          <a:p>
            <a:pPr lvl="1"/>
            <a:r>
              <a:rPr lang="cs-CZ" dirty="0"/>
              <a:t>Co umí (metody)</a:t>
            </a:r>
          </a:p>
          <a:p>
            <a:pPr lvl="1"/>
            <a:r>
              <a:rPr lang="cs-CZ" dirty="0"/>
              <a:t>Jak to, co umí provádí (implementace metod)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298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5CC5B9-5E91-4FD1-996F-F0F7FE638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1237"/>
          </a:xfrm>
        </p:spPr>
        <p:txBody>
          <a:bodyPr/>
          <a:lstStyle/>
          <a:p>
            <a:r>
              <a:rPr lang="cs-CZ" dirty="0"/>
              <a:t>Objekt vs třída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F70EF3D2-F78D-4AD4-90DE-C6CA5FFC2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5" y="1502779"/>
            <a:ext cx="4185623" cy="576262"/>
          </a:xfrm>
        </p:spPr>
        <p:txBody>
          <a:bodyPr/>
          <a:lstStyle/>
          <a:p>
            <a:pPr algn="ctr"/>
            <a:r>
              <a:rPr lang="cs-CZ" dirty="0"/>
              <a:t>Třída – popis deklarace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D5C734CE-8CB6-434E-B666-B92A1EB51A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88384" y="1488711"/>
            <a:ext cx="4185618" cy="576262"/>
          </a:xfrm>
        </p:spPr>
        <p:txBody>
          <a:bodyPr/>
          <a:lstStyle/>
          <a:p>
            <a:pPr algn="ctr"/>
            <a:r>
              <a:rPr lang="cs-CZ" dirty="0"/>
              <a:t>Konkrétní objekt</a:t>
            </a:r>
          </a:p>
        </p:txBody>
      </p:sp>
      <p:sp>
        <p:nvSpPr>
          <p:cNvPr id="10" name="AutoShape 2" descr="Image result for pes šablona">
            <a:extLst>
              <a:ext uri="{FF2B5EF4-FFF2-40B4-BE49-F238E27FC236}">
                <a16:creationId xmlns:a16="http://schemas.microsoft.com/office/drawing/2014/main" id="{CEB64D7B-FE37-4F04-89BF-F8474B3BAFDC}"/>
              </a:ext>
            </a:extLst>
          </p:cNvPr>
          <p:cNvSpPr>
            <a:spLocks noGrp="1" noChangeAspect="1" noChangeArrowheads="1"/>
          </p:cNvSpPr>
          <p:nvPr>
            <p:ph sz="half" idx="2"/>
          </p:nvPr>
        </p:nvSpPr>
        <p:spPr bwMode="auto">
          <a:xfrm>
            <a:off x="676275" y="2160588"/>
            <a:ext cx="4184650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Seznam atributů</a:t>
            </a:r>
          </a:p>
          <a:p>
            <a:pPr lvl="1"/>
            <a:r>
              <a:rPr lang="cs-CZ" dirty="0"/>
              <a:t>Jméno</a:t>
            </a:r>
          </a:p>
          <a:p>
            <a:pPr lvl="1"/>
            <a:r>
              <a:rPr lang="cs-CZ" dirty="0"/>
              <a:t>Výška</a:t>
            </a:r>
          </a:p>
          <a:p>
            <a:pPr lvl="1"/>
            <a:r>
              <a:rPr lang="cs-CZ" dirty="0"/>
              <a:t>Váha</a:t>
            </a:r>
          </a:p>
          <a:p>
            <a:pPr lvl="1"/>
            <a:r>
              <a:rPr lang="cs-CZ" dirty="0"/>
              <a:t>barva</a:t>
            </a:r>
          </a:p>
          <a:p>
            <a:endParaRPr lang="cs-CZ" dirty="0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DD6B6882-995E-40AE-9B48-6444D40E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39" y="2099627"/>
            <a:ext cx="1958633" cy="1958633"/>
          </a:xfrm>
          <a:prstGeom prst="rect">
            <a:avLst/>
          </a:prstGeom>
        </p:spPr>
      </p:pic>
      <p:sp>
        <p:nvSpPr>
          <p:cNvPr id="18" name="Zástupný obsah 17">
            <a:extLst>
              <a:ext uri="{FF2B5EF4-FFF2-40B4-BE49-F238E27FC236}">
                <a16:creationId xmlns:a16="http://schemas.microsoft.com/office/drawing/2014/main" id="{C7F66286-6ED1-4E07-BBEC-BF5AFE5B6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159927"/>
            <a:ext cx="4185617" cy="3881436"/>
          </a:xfrm>
        </p:spPr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Konkrétní hodnoty</a:t>
            </a:r>
          </a:p>
          <a:p>
            <a:pPr lvl="1"/>
            <a:r>
              <a:rPr lang="cs-CZ" dirty="0"/>
              <a:t>Čenda</a:t>
            </a:r>
          </a:p>
          <a:p>
            <a:pPr lvl="1"/>
            <a:r>
              <a:rPr lang="cs-CZ" dirty="0"/>
              <a:t>30 cm</a:t>
            </a:r>
          </a:p>
          <a:p>
            <a:pPr lvl="1"/>
            <a:r>
              <a:rPr lang="cs-CZ" dirty="0"/>
              <a:t>12 kg</a:t>
            </a:r>
          </a:p>
          <a:p>
            <a:pPr lvl="1"/>
            <a:r>
              <a:rPr lang="cs-CZ" dirty="0"/>
              <a:t>Hnědo bíla</a:t>
            </a:r>
          </a:p>
          <a:p>
            <a:endParaRPr lang="cs-CZ" dirty="0"/>
          </a:p>
        </p:txBody>
      </p:sp>
      <p:pic>
        <p:nvPicPr>
          <p:cNvPr id="19" name="Zástupný obsah 15" descr="Obsah obrázku pes, vsedě, stojící, interiér&#10;&#10;Popis byl vytvořen automaticky">
            <a:extLst>
              <a:ext uri="{FF2B5EF4-FFF2-40B4-BE49-F238E27FC236}">
                <a16:creationId xmlns:a16="http://schemas.microsoft.com/office/drawing/2014/main" id="{AD499ECF-73AC-48F3-BC2A-0AF3FCE45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358" y="2160588"/>
            <a:ext cx="1265114" cy="189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C933EC82-53D6-4122-934E-46C2E902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 dirty="0"/>
              <a:t>Koncepce OOP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54811FFA-2678-4700-8A88-CF184CBA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3949"/>
            <a:ext cx="8596668" cy="4437414"/>
          </a:xfrm>
        </p:spPr>
        <p:txBody>
          <a:bodyPr/>
          <a:lstStyle/>
          <a:p>
            <a:r>
              <a:rPr lang="cs-CZ" dirty="0"/>
              <a:t>Způsob programování s důrazem na znovu použitelnost a snadnou rozšiřitelnost</a:t>
            </a:r>
          </a:p>
          <a:p>
            <a:r>
              <a:rPr lang="cs-CZ" dirty="0"/>
              <a:t>Objekty – základní stavební prvek OOP</a:t>
            </a:r>
          </a:p>
          <a:p>
            <a:r>
              <a:rPr lang="cs-CZ" dirty="0"/>
              <a:t>Abstrakce – zjednodušení skutečného objektu (zůstávají pouze potřebná data)</a:t>
            </a:r>
          </a:p>
          <a:p>
            <a:r>
              <a:rPr lang="cs-CZ" dirty="0"/>
              <a:t>Kompozice – objekt může být součástí jiného objektu</a:t>
            </a:r>
          </a:p>
          <a:p>
            <a:r>
              <a:rPr lang="cs-CZ" dirty="0"/>
              <a:t>Tři hlavní pilíře OOP:</a:t>
            </a:r>
          </a:p>
          <a:p>
            <a:pPr lvl="1"/>
            <a:r>
              <a:rPr lang="cs-CZ" b="1" dirty="0"/>
              <a:t>Dědičnost</a:t>
            </a:r>
          </a:p>
          <a:p>
            <a:pPr lvl="1"/>
            <a:r>
              <a:rPr lang="cs-CZ" b="1" dirty="0"/>
              <a:t>Zapouzdření</a:t>
            </a:r>
          </a:p>
          <a:p>
            <a:pPr lvl="1"/>
            <a:r>
              <a:rPr lang="cs-CZ" b="1" dirty="0"/>
              <a:t>Polymorfismus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2115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1A16E0-C593-4D41-939C-C432C1443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9372"/>
          </a:xfrm>
        </p:spPr>
        <p:txBody>
          <a:bodyPr/>
          <a:lstStyle/>
          <a:p>
            <a:r>
              <a:rPr lang="cs-CZ" dirty="0"/>
              <a:t>Dědičnost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E953CB-5222-4F6F-9D9C-5094E688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4395"/>
            <a:ext cx="8596668" cy="4296968"/>
          </a:xfrm>
        </p:spPr>
        <p:txBody>
          <a:bodyPr/>
          <a:lstStyle/>
          <a:p>
            <a:r>
              <a:rPr lang="cs-CZ" dirty="0"/>
              <a:t>Dědičnost v OOP nám umožňuje vytvářet hierarchii mezi jednotlivými třídami</a:t>
            </a:r>
          </a:p>
          <a:p>
            <a:r>
              <a:rPr lang="cs-CZ" dirty="0"/>
              <a:t>Třídy mohou z předcházející , již existující, třídy dědit atributy a metody</a:t>
            </a:r>
          </a:p>
          <a:p>
            <a:r>
              <a:rPr lang="cs-CZ" dirty="0"/>
              <a:t>Vznikají nám tak podtřídy a super třídy</a:t>
            </a:r>
          </a:p>
          <a:p>
            <a:r>
              <a:rPr lang="cs-CZ" b="1" dirty="0"/>
              <a:t>Podtřída</a:t>
            </a:r>
            <a:r>
              <a:rPr lang="cs-CZ" dirty="0"/>
              <a:t> – třída, která je odvozena z některé třídy</a:t>
            </a:r>
          </a:p>
          <a:p>
            <a:r>
              <a:rPr lang="cs-CZ" b="1" dirty="0"/>
              <a:t>Super třída </a:t>
            </a:r>
            <a:r>
              <a:rPr lang="cs-CZ" dirty="0"/>
              <a:t>– třída, ze které je odvozováno, může vytvářet rozhraní pro odvozené třídy</a:t>
            </a:r>
          </a:p>
          <a:p>
            <a:r>
              <a:rPr lang="cs-CZ" dirty="0"/>
              <a:t>Odvozené metody z nadřazené třídy mohou být </a:t>
            </a:r>
            <a:r>
              <a:rPr lang="cs-CZ" dirty="0" err="1"/>
              <a:t>reimplementovány</a:t>
            </a:r>
            <a:endParaRPr lang="cs-CZ" dirty="0"/>
          </a:p>
          <a:p>
            <a:pPr lvl="1"/>
            <a:r>
              <a:rPr lang="cs-CZ" dirty="0"/>
              <a:t>Pro objekt vytvořený z této třídy se pak funkce chová odlišně</a:t>
            </a:r>
          </a:p>
          <a:p>
            <a:r>
              <a:rPr lang="cs-CZ" dirty="0"/>
              <a:t>C# umožňuje některé metody nebo atributy označit jako neděditelné a </a:t>
            </a:r>
            <a:r>
              <a:rPr lang="cs-CZ" dirty="0" err="1"/>
              <a:t>odovozené</a:t>
            </a:r>
            <a:r>
              <a:rPr lang="cs-CZ" dirty="0"/>
              <a:t> třídy tak tyto části neobsahují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04306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3A72A0C-DEE3-4B4E-96D5-B365CC10F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3102"/>
          </a:xfrm>
        </p:spPr>
        <p:txBody>
          <a:bodyPr/>
          <a:lstStyle/>
          <a:p>
            <a:r>
              <a:rPr lang="cs-CZ" dirty="0"/>
              <a:t>Dědičnost v OOP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A035B7B-F1D0-48FB-B25A-819FEC2F3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45921"/>
            <a:ext cx="8596668" cy="4395442"/>
          </a:xfrm>
        </p:spPr>
        <p:txBody>
          <a:bodyPr/>
          <a:lstStyle/>
          <a:p>
            <a:r>
              <a:rPr lang="cs-CZ" dirty="0"/>
              <a:t>Mějme třídu člověk – každý člověk má nějaké jméno, příjmení a datum narození</a:t>
            </a:r>
          </a:p>
          <a:p>
            <a:r>
              <a:rPr lang="cs-CZ" dirty="0"/>
              <a:t>Odvozenými třídami z třídy člověk pak mohou být třídy, které jsou konkrétnější – student, zaměstnanec, učitel</a:t>
            </a:r>
          </a:p>
          <a:p>
            <a:r>
              <a:rPr lang="cs-CZ" dirty="0"/>
              <a:t>Třída student je odvozena z třídy člověk – zdědí její atributy a přidáme ji vlastní atributy, třída, ročník, obor</a:t>
            </a:r>
          </a:p>
          <a:p>
            <a:r>
              <a:rPr lang="cs-CZ" dirty="0"/>
              <a:t>Třída zaměstnanec je také odvozena z třídy člověk – zdědí atributy a přidáme vlastní atributy plat, pozice</a:t>
            </a:r>
          </a:p>
          <a:p>
            <a:r>
              <a:rPr lang="cs-CZ" dirty="0"/>
              <a:t>Student, zaměstnanec jsou tedy třídy odvozené a třída člověk je pro třídy student a zaměstnanec super třídou</a:t>
            </a:r>
          </a:p>
          <a:p>
            <a:r>
              <a:rPr lang="cs-CZ" dirty="0"/>
              <a:t>V C# je super třídou pro všechny ostatní odvozené třída </a:t>
            </a:r>
            <a:r>
              <a:rPr lang="cs-CZ" b="1" dirty="0" err="1"/>
              <a:t>class</a:t>
            </a:r>
            <a:r>
              <a:rPr lang="cs-CZ" b="1" dirty="0"/>
              <a:t> </a:t>
            </a:r>
            <a:r>
              <a:rPr lang="cs-CZ" b="1" dirty="0" err="1"/>
              <a:t>Object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32260433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2559</TotalTime>
  <Words>824</Words>
  <Application>Microsoft Office PowerPoint</Application>
  <PresentationFormat>Širokoúhlá obrazovka</PresentationFormat>
  <Paragraphs>105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Fazeta</vt:lpstr>
      <vt:lpstr>Programování</vt:lpstr>
      <vt:lpstr>Objektově orientovaný přístup</vt:lpstr>
      <vt:lpstr>Objektové modelování</vt:lpstr>
      <vt:lpstr>Objekt</vt:lpstr>
      <vt:lpstr>Třída (class)</vt:lpstr>
      <vt:lpstr>Objekt vs třída</vt:lpstr>
      <vt:lpstr>Koncepce OOP</vt:lpstr>
      <vt:lpstr>Dědičnost v OOP</vt:lpstr>
      <vt:lpstr>Dědičnost v OOP</vt:lpstr>
      <vt:lpstr>Zapouzdření v OOP</vt:lpstr>
      <vt:lpstr>Polymorfismus v 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153</cp:revision>
  <dcterms:created xsi:type="dcterms:W3CDTF">2020-10-25T17:23:37Z</dcterms:created>
  <dcterms:modified xsi:type="dcterms:W3CDTF">2021-02-07T15:33:24Z</dcterms:modified>
</cp:coreProperties>
</file>