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19.09.2021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EFFFF"/>
                </a:solidFill>
              </a:rPr>
              <a:t>Letem světem </a:t>
            </a:r>
            <a:r>
              <a:rPr lang="cs-CZ" dirty="0" err="1">
                <a:solidFill>
                  <a:srgbClr val="FEFFFF"/>
                </a:solidFill>
              </a:rPr>
              <a:t>programkem</a:t>
            </a:r>
            <a:r>
              <a:rPr lang="cs-CZ" dirty="0">
                <a:solidFill>
                  <a:srgbClr val="FEFFFF"/>
                </a:solidFill>
              </a:rPr>
              <a:t> - pokračování</a:t>
            </a: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B91B5-A3C4-43F5-909D-16EB149D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cs-CZ" dirty="0"/>
            </a:br>
            <a:r>
              <a:rPr lang="cs-CZ" dirty="0"/>
              <a:t>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E758E0-3CB3-4FE5-98EE-3A285979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Funkce/metody, které používáme pro volání podprogramů</a:t>
            </a:r>
          </a:p>
          <a:p>
            <a:r>
              <a:rPr lang="cs-CZ" dirty="0"/>
              <a:t>Knihovny MSDN obsahují mnoho užitečných funkcí</a:t>
            </a:r>
          </a:p>
          <a:p>
            <a:r>
              <a:rPr lang="cs-CZ" dirty="0"/>
              <a:t>Lze vytvářet i vlastní funkce</a:t>
            </a:r>
          </a:p>
          <a:p>
            <a:r>
              <a:rPr lang="cs-CZ" dirty="0"/>
              <a:t>Náležitosti každé funkce:</a:t>
            </a:r>
          </a:p>
          <a:p>
            <a:pPr lvl="1"/>
            <a:r>
              <a:rPr lang="cs-CZ" dirty="0"/>
              <a:t>Jméno (začíná velkým písmenem)</a:t>
            </a:r>
          </a:p>
          <a:p>
            <a:pPr lvl="1"/>
            <a:r>
              <a:rPr lang="cs-CZ" dirty="0"/>
              <a:t>Návratový datový typ</a:t>
            </a:r>
          </a:p>
          <a:p>
            <a:pPr lvl="1"/>
            <a:r>
              <a:rPr lang="cs-CZ" dirty="0"/>
              <a:t>Viditelnost funkce</a:t>
            </a:r>
          </a:p>
          <a:p>
            <a:pPr lvl="1"/>
            <a:r>
              <a:rPr lang="cs-CZ" dirty="0"/>
              <a:t>Volitelně u funkce uvádíme seznam vstupních parametrů a další speciální modifikátory funkce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163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112320-4C32-40F3-9B90-9FD854CF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Enumerace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F050B7-0D2E-4BFC-81E4-0D4DF1E3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Výčtový datový typ, speciální datový typ</a:t>
            </a:r>
          </a:p>
          <a:p>
            <a:r>
              <a:rPr lang="cs-CZ" dirty="0"/>
              <a:t>Umožňuje programátorům vytvořit lépe čitelný seznam hodnot, které jsou reprezentovány jako číselné hodnoty</a:t>
            </a:r>
          </a:p>
          <a:p>
            <a:r>
              <a:rPr lang="cs-CZ" dirty="0"/>
              <a:t>Pro vytvoření enumerace využíváme klíčové slovo </a:t>
            </a:r>
            <a:r>
              <a:rPr lang="cs-CZ" b="1" dirty="0" err="1"/>
              <a:t>enum</a:t>
            </a:r>
            <a:endParaRPr lang="cs-CZ" b="1" dirty="0"/>
          </a:p>
          <a:p>
            <a:r>
              <a:rPr lang="cs-CZ" dirty="0"/>
              <a:t>Jakmile máme definovaný výčtový typ, lze vytvořit proměnnou odpovídající tomuto výčtu</a:t>
            </a:r>
          </a:p>
          <a:p>
            <a:r>
              <a:rPr lang="cs-CZ" dirty="0"/>
              <a:t>Bez dodatečných zásahů jsou jednotlivé položky číslovány od 0</a:t>
            </a:r>
          </a:p>
          <a:p>
            <a:pPr lvl="1"/>
            <a:r>
              <a:rPr lang="cs-CZ" dirty="0"/>
              <a:t>Máme ovšem možnost změnit výchozí hodnotu</a:t>
            </a:r>
          </a:p>
          <a:p>
            <a:r>
              <a:rPr lang="cs-CZ" dirty="0"/>
              <a:t>Následující hodnota je automaticky větší o hodnotu 1</a:t>
            </a:r>
          </a:p>
        </p:txBody>
      </p:sp>
    </p:spTree>
    <p:extLst>
      <p:ext uri="{BB962C8B-B14F-4D97-AF65-F5344CB8AC3E}">
        <p14:creationId xmlns:p14="http://schemas.microsoft.com/office/powerpoint/2010/main" val="21812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75CD14-1BFD-47D2-A407-2571DFE8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02E268-048F-4CF0-A033-107BEE99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Datový typ, který nám umožňuje vytvořit vlastní strukturu</a:t>
            </a:r>
          </a:p>
          <a:p>
            <a:r>
              <a:rPr lang="cs-CZ" dirty="0"/>
              <a:t>Struktura je podobná třídě (OOP), ale má omezené možnosti</a:t>
            </a:r>
          </a:p>
          <a:p>
            <a:r>
              <a:rPr lang="cs-CZ" dirty="0"/>
              <a:t>Vhodná pro definici vlastních komplexnějších datových typů</a:t>
            </a:r>
          </a:p>
          <a:p>
            <a:r>
              <a:rPr lang="cs-CZ" dirty="0"/>
              <a:t>Struktura obsahuje několik atributů, které ji charakterizují</a:t>
            </a:r>
          </a:p>
          <a:p>
            <a:pPr lvl="1"/>
            <a:r>
              <a:rPr lang="cs-CZ" dirty="0"/>
              <a:t>Atributy jsou definovány pomocí jednoduchých datových typů</a:t>
            </a:r>
          </a:p>
          <a:p>
            <a:r>
              <a:rPr lang="cs-CZ" dirty="0"/>
              <a:t>Pro vytváření struktury využíváme klíčového slova </a:t>
            </a:r>
            <a:r>
              <a:rPr lang="cs-CZ" b="1" dirty="0" err="1"/>
              <a:t>struct</a:t>
            </a:r>
            <a:endParaRPr lang="cs-CZ" b="1" dirty="0"/>
          </a:p>
          <a:p>
            <a:r>
              <a:rPr lang="cs-CZ" dirty="0"/>
              <a:t>Struktura nám umožňuje vytvořit vlastní přidružené funkce se strukturou spojné včetně konstruktoru</a:t>
            </a:r>
          </a:p>
          <a:p>
            <a:pPr lvl="1"/>
            <a:r>
              <a:rPr lang="cs-CZ" dirty="0"/>
              <a:t>Konstruktor je funkcí, které nám vytváří novou instanci struktury</a:t>
            </a:r>
          </a:p>
        </p:txBody>
      </p:sp>
    </p:spTree>
    <p:extLst>
      <p:ext uri="{BB962C8B-B14F-4D97-AF65-F5344CB8AC3E}">
        <p14:creationId xmlns:p14="http://schemas.microsoft.com/office/powerpoint/2010/main" val="260339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A74071-13B3-426C-B581-5B4F5C46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a metody Pole (</a:t>
            </a:r>
            <a:r>
              <a:rPr lang="cs-CZ" dirty="0" err="1"/>
              <a:t>Array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03784D-1677-41C3-8F6D-516D0295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Lenght</a:t>
            </a:r>
            <a:r>
              <a:rPr lang="cs-CZ" b="1" dirty="0"/>
              <a:t> </a:t>
            </a:r>
            <a:r>
              <a:rPr lang="cs-CZ" dirty="0"/>
              <a:t>– atribut pole obsahující počet prvků v poli</a:t>
            </a:r>
          </a:p>
          <a:p>
            <a:r>
              <a:rPr lang="cs-CZ" b="1" dirty="0"/>
              <a:t>Copy() </a:t>
            </a:r>
            <a:r>
              <a:rPr lang="cs-CZ" dirty="0"/>
              <a:t>– metoda, která zkopíruje obsah pole do jiného pole</a:t>
            </a:r>
          </a:p>
          <a:p>
            <a:r>
              <a:rPr lang="cs-CZ" b="1" dirty="0"/>
              <a:t>Sort() </a:t>
            </a:r>
            <a:r>
              <a:rPr lang="cs-CZ" dirty="0"/>
              <a:t>– metody, která seřadí prvky v poli</a:t>
            </a:r>
          </a:p>
          <a:p>
            <a:r>
              <a:rPr lang="cs-CZ" b="1" dirty="0" err="1"/>
              <a:t>IndexOf</a:t>
            </a:r>
            <a:r>
              <a:rPr lang="cs-CZ" b="1" dirty="0"/>
              <a:t>() </a:t>
            </a:r>
            <a:r>
              <a:rPr lang="cs-CZ" dirty="0"/>
              <a:t>– metoda, sloužící k nalezení pozice daného prvku v poli</a:t>
            </a:r>
          </a:p>
          <a:p>
            <a:pPr lvl="1"/>
            <a:r>
              <a:rPr lang="cs-CZ" dirty="0"/>
              <a:t>Pokud se zde prvek nenachází vrací se hodnota -1</a:t>
            </a:r>
          </a:p>
          <a:p>
            <a:r>
              <a:rPr lang="cs-CZ" dirty="0"/>
              <a:t>Všechny uvedené metody se volají skrze třídu </a:t>
            </a:r>
            <a:r>
              <a:rPr lang="cs-CZ" dirty="0" err="1"/>
              <a:t>Array</a:t>
            </a:r>
            <a:r>
              <a:rPr lang="cs-CZ" dirty="0"/>
              <a:t>, která tyto funkce obsahuje</a:t>
            </a:r>
          </a:p>
          <a:p>
            <a:r>
              <a:rPr lang="cs-CZ" dirty="0"/>
              <a:t>Vstupním parametrem těchto funkcí je pole</a:t>
            </a:r>
          </a:p>
          <a:p>
            <a:r>
              <a:rPr lang="cs-CZ" dirty="0"/>
              <a:t>Např.: </a:t>
            </a:r>
            <a:r>
              <a:rPr lang="cs-CZ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727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9AA246-F91F-4857-8517-420F389B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a metody </a:t>
            </a:r>
            <a:r>
              <a:rPr lang="cs-CZ" dirty="0" err="1"/>
              <a:t>String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64A1CF-6A0D-4BB1-AE9E-46377F37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string</a:t>
            </a:r>
            <a:r>
              <a:rPr lang="cs-CZ" dirty="0"/>
              <a:t> nepatří mezi jednoduché datové typy</a:t>
            </a:r>
          </a:p>
          <a:p>
            <a:r>
              <a:rPr lang="cs-CZ" dirty="0"/>
              <a:t>Spojování řetězců lze provádět pomocí operátoru </a:t>
            </a:r>
            <a:r>
              <a:rPr lang="cs-CZ" b="1" dirty="0"/>
              <a:t>+</a:t>
            </a:r>
          </a:p>
          <a:p>
            <a:r>
              <a:rPr lang="cs-CZ" b="1" dirty="0" err="1"/>
              <a:t>Length</a:t>
            </a:r>
            <a:r>
              <a:rPr lang="cs-CZ" b="1" dirty="0"/>
              <a:t> </a:t>
            </a:r>
            <a:r>
              <a:rPr lang="cs-CZ" dirty="0"/>
              <a:t>–</a:t>
            </a:r>
            <a:r>
              <a:rPr lang="cs-CZ" b="1" dirty="0"/>
              <a:t> </a:t>
            </a:r>
            <a:r>
              <a:rPr lang="cs-CZ" dirty="0"/>
              <a:t>atribut délky řetězce</a:t>
            </a:r>
          </a:p>
          <a:p>
            <a:r>
              <a:rPr lang="cs-CZ" b="1" dirty="0" err="1"/>
              <a:t>Substring</a:t>
            </a:r>
            <a:r>
              <a:rPr lang="cs-CZ" b="1" dirty="0"/>
              <a:t>()</a:t>
            </a:r>
            <a:r>
              <a:rPr lang="cs-CZ" dirty="0"/>
              <a:t> – metoda pro nalezení podřetězce v řetězci</a:t>
            </a:r>
          </a:p>
          <a:p>
            <a:r>
              <a:rPr lang="cs-CZ" b="1" dirty="0" err="1"/>
              <a:t>Equals</a:t>
            </a:r>
            <a:r>
              <a:rPr lang="cs-CZ" b="1" dirty="0"/>
              <a:t>() </a:t>
            </a:r>
            <a:r>
              <a:rPr lang="cs-CZ" dirty="0"/>
              <a:t>– metoda pro porovnání řetězců</a:t>
            </a:r>
          </a:p>
          <a:p>
            <a:r>
              <a:rPr lang="cs-CZ" b="1" dirty="0"/>
              <a:t>Split() </a:t>
            </a:r>
            <a:r>
              <a:rPr lang="cs-CZ" dirty="0"/>
              <a:t>– metoda, která na základě rozdělovacího znaku rozdělí řetězec a vloží jej do příslušného pole</a:t>
            </a:r>
          </a:p>
          <a:p>
            <a:r>
              <a:rPr lang="cs-CZ" dirty="0"/>
              <a:t>Všechny funkce datového typu </a:t>
            </a:r>
            <a:r>
              <a:rPr lang="cs-CZ" b="1" dirty="0" err="1"/>
              <a:t>string</a:t>
            </a:r>
            <a:r>
              <a:rPr lang="cs-CZ" dirty="0"/>
              <a:t> se volají jako metody konkrétního řetězce</a:t>
            </a:r>
          </a:p>
          <a:p>
            <a:r>
              <a:rPr lang="cs-CZ" sz="1800" dirty="0">
                <a:solidFill>
                  <a:schemeClr val="accent1"/>
                </a:solidFill>
                <a:latin typeface="+mj-lt"/>
              </a:rPr>
              <a:t>Např.: </a:t>
            </a:r>
            <a:r>
              <a:rPr lang="cs-CZ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</a:t>
            </a:r>
            <a:r>
              <a:rPr lang="cs-CZ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.Split();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321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6EFF83-FFE4-44C1-916A-33140857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a metody Seznamu (List)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D26EA2-3561-4FA3-A231-1EBDA00C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Dynamická datová struktura</a:t>
            </a:r>
          </a:p>
          <a:p>
            <a:r>
              <a:rPr lang="cs-CZ" b="1" dirty="0" err="1"/>
              <a:t>Count</a:t>
            </a:r>
            <a:r>
              <a:rPr lang="cs-CZ" b="1" dirty="0"/>
              <a:t> </a:t>
            </a:r>
            <a:r>
              <a:rPr lang="cs-CZ" dirty="0"/>
              <a:t>– vlastnost seznamu, obsahující počet položek v listu</a:t>
            </a:r>
          </a:p>
          <a:p>
            <a:r>
              <a:rPr lang="cs-CZ" b="1" dirty="0" err="1"/>
              <a:t>Add</a:t>
            </a:r>
            <a:r>
              <a:rPr lang="cs-CZ" b="1" dirty="0"/>
              <a:t>() </a:t>
            </a:r>
            <a:r>
              <a:rPr lang="cs-CZ" dirty="0"/>
              <a:t>– vložení položky na konec seznamu</a:t>
            </a:r>
          </a:p>
          <a:p>
            <a:r>
              <a:rPr lang="cs-CZ" b="1" dirty="0"/>
              <a:t>Insert() </a:t>
            </a:r>
            <a:r>
              <a:rPr lang="cs-CZ" dirty="0"/>
              <a:t>– vložení položky na konkrétní místo</a:t>
            </a:r>
          </a:p>
          <a:p>
            <a:r>
              <a:rPr lang="cs-CZ" b="1" dirty="0" err="1"/>
              <a:t>Remove</a:t>
            </a:r>
            <a:r>
              <a:rPr lang="cs-CZ" b="1" dirty="0"/>
              <a:t>() </a:t>
            </a:r>
            <a:r>
              <a:rPr lang="cs-CZ" dirty="0"/>
              <a:t>– odstranění prvního výskytu položky</a:t>
            </a:r>
          </a:p>
          <a:p>
            <a:r>
              <a:rPr lang="cs-CZ" b="1" dirty="0" err="1"/>
              <a:t>RemoveAt</a:t>
            </a:r>
            <a:r>
              <a:rPr lang="cs-CZ" b="1" dirty="0"/>
              <a:t>() </a:t>
            </a:r>
            <a:r>
              <a:rPr lang="cs-CZ" dirty="0"/>
              <a:t>– odstranění položky na konkrétní pozici</a:t>
            </a:r>
          </a:p>
          <a:p>
            <a:r>
              <a:rPr lang="cs-CZ" b="1" dirty="0" err="1"/>
              <a:t>Contains</a:t>
            </a:r>
            <a:r>
              <a:rPr lang="cs-CZ" b="1" dirty="0"/>
              <a:t>() </a:t>
            </a:r>
            <a:r>
              <a:rPr lang="cs-CZ" dirty="0"/>
              <a:t>– metoda zjišťující, zda se v seznamu nachází konkrétní položka</a:t>
            </a:r>
          </a:p>
          <a:p>
            <a:r>
              <a:rPr lang="cs-CZ" b="1" dirty="0" err="1"/>
              <a:t>Clear</a:t>
            </a:r>
            <a:r>
              <a:rPr lang="cs-CZ" b="1" dirty="0"/>
              <a:t>() </a:t>
            </a:r>
            <a:r>
              <a:rPr lang="cs-CZ" dirty="0"/>
              <a:t>– odstranění všech položek ze </a:t>
            </a:r>
            <a:r>
              <a:rPr lang="cs-CZ" dirty="0" err="1"/>
              <a:t>senzamu</a:t>
            </a:r>
            <a:endParaRPr lang="cs-CZ" dirty="0"/>
          </a:p>
          <a:p>
            <a:r>
              <a:rPr lang="cs-CZ" dirty="0"/>
              <a:t>Všechny funkce List jsou volány skrze konkrétní seznam</a:t>
            </a:r>
          </a:p>
        </p:txBody>
      </p:sp>
    </p:spTree>
    <p:extLst>
      <p:ext uri="{BB962C8B-B14F-4D97-AF65-F5344CB8AC3E}">
        <p14:creationId xmlns:p14="http://schemas.microsoft.com/office/powerpoint/2010/main" val="326249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480ABD-1B70-4A39-AFC5-9E3FB1C8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Rekurze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61D34F-2A0F-4D83-9E2C-3D5EE7FE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Programovací princip jehož hlavní myšlenkou je opakování něčeho</a:t>
            </a:r>
          </a:p>
          <a:p>
            <a:r>
              <a:rPr lang="cs-CZ" dirty="0"/>
              <a:t>V našem případě pro rekurzi platí, že funkce ve svém těle volá samu sebe</a:t>
            </a:r>
          </a:p>
          <a:p>
            <a:r>
              <a:rPr lang="cs-CZ" dirty="0"/>
              <a:t>Musíme si dát pozor na zacyklení</a:t>
            </a:r>
          </a:p>
          <a:p>
            <a:r>
              <a:rPr lang="cs-CZ" dirty="0"/>
              <a:t>Vždy musí existovat něco, čemu říkáme rekurzívní zarážka</a:t>
            </a:r>
          </a:p>
          <a:p>
            <a:r>
              <a:rPr lang="cs-CZ" dirty="0"/>
              <a:t>Soubor dat, který se v rekurzi volá se nesmí zvětšovat</a:t>
            </a:r>
          </a:p>
          <a:p>
            <a:r>
              <a:rPr lang="cs-CZ" dirty="0"/>
              <a:t>Funkce můžeme volat rekurzivně buď přímo nebo nepřímo</a:t>
            </a:r>
          </a:p>
        </p:txBody>
      </p:sp>
    </p:spTree>
    <p:extLst>
      <p:ext uri="{BB962C8B-B14F-4D97-AF65-F5344CB8AC3E}">
        <p14:creationId xmlns:p14="http://schemas.microsoft.com/office/powerpoint/2010/main" val="143878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350B39-DEA6-4B2F-B9E6-9DFD13DE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Třídy </a:t>
            </a:r>
            <a:r>
              <a:rPr lang="cs-CZ" dirty="0" err="1"/>
              <a:t>Math</a:t>
            </a:r>
            <a:r>
              <a:rPr lang="cs-CZ" dirty="0"/>
              <a:t>, </a:t>
            </a:r>
            <a:r>
              <a:rPr lang="cs-CZ" dirty="0" err="1"/>
              <a:t>Random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FEAF76-1D35-491B-A880-1F91802C9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Další z tříd, které nám ulehčují práci</a:t>
            </a:r>
          </a:p>
          <a:p>
            <a:r>
              <a:rPr lang="cs-CZ" dirty="0"/>
              <a:t>Třída </a:t>
            </a:r>
            <a:r>
              <a:rPr lang="cs-CZ" dirty="0" err="1"/>
              <a:t>Math</a:t>
            </a:r>
            <a:r>
              <a:rPr lang="cs-CZ" dirty="0"/>
              <a:t> obsahuje matematické konstanty a běžně používané funkce</a:t>
            </a:r>
          </a:p>
          <a:p>
            <a:r>
              <a:rPr lang="cs-CZ" dirty="0"/>
              <a:t>Goniometrické funkce, mocniny, statistické funkce, …</a:t>
            </a:r>
          </a:p>
          <a:p>
            <a:r>
              <a:rPr lang="cs-CZ" dirty="0"/>
              <a:t>Třída </a:t>
            </a:r>
            <a:r>
              <a:rPr lang="cs-CZ" dirty="0" err="1"/>
              <a:t>Random</a:t>
            </a:r>
            <a:r>
              <a:rPr lang="cs-CZ" dirty="0"/>
              <a:t> nám umožňuje vytvářet náhodné a pseudonáhodné hodnoty</a:t>
            </a:r>
          </a:p>
          <a:p>
            <a:r>
              <a:rPr lang="cs-CZ" dirty="0"/>
              <a:t>Vhodné jsou například pro generování náhodného pořadí</a:t>
            </a:r>
          </a:p>
          <a:p>
            <a:r>
              <a:rPr lang="cs-CZ" dirty="0"/>
              <a:t>Na tyto třídy lze pohlížet jako na knihovny funkcí </a:t>
            </a:r>
            <a:r>
              <a:rPr lang="cs-CZ"/>
              <a:t>a konstant</a:t>
            </a:r>
          </a:p>
        </p:txBody>
      </p:sp>
    </p:spTree>
    <p:extLst>
      <p:ext uri="{BB962C8B-B14F-4D97-AF65-F5344CB8AC3E}">
        <p14:creationId xmlns:p14="http://schemas.microsoft.com/office/powerpoint/2010/main" val="717845041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</TotalTime>
  <Words>546</Words>
  <Application>Microsoft Office PowerPoint</Application>
  <PresentationFormat>Širokoúhlá obrazovka</PresentationFormat>
  <Paragraphs>70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Consolas</vt:lpstr>
      <vt:lpstr>Wingdings 3</vt:lpstr>
      <vt:lpstr>Stébla</vt:lpstr>
      <vt:lpstr>Programování</vt:lpstr>
      <vt:lpstr> Funkce</vt:lpstr>
      <vt:lpstr>Enumerace</vt:lpstr>
      <vt:lpstr>Struktura</vt:lpstr>
      <vt:lpstr>Vlastnosti a metody Pole (Array)</vt:lpstr>
      <vt:lpstr>Vlastnosti a metody String</vt:lpstr>
      <vt:lpstr>Vlastnosti a metody Seznamu (List)</vt:lpstr>
      <vt:lpstr>Rekurze</vt:lpstr>
      <vt:lpstr>Třídy Math, Random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14</cp:revision>
  <dcterms:created xsi:type="dcterms:W3CDTF">2021-08-28T14:09:11Z</dcterms:created>
  <dcterms:modified xsi:type="dcterms:W3CDTF">2021-09-19T14:21:45Z</dcterms:modified>
</cp:coreProperties>
</file>