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8C5A3-3AA9-47A0-BCCE-F4E4D5BF336E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A68E61-9909-4B6C-8FD9-52A771D1E2FF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cs-CZ" dirty="0"/>
            <a:t>Dělení programovacích jazyků</a:t>
          </a:r>
          <a:endParaRPr lang="en-US" dirty="0"/>
        </a:p>
      </dgm:t>
    </dgm:pt>
    <dgm:pt modelId="{716F2FF0-9CF4-46A2-9ABC-940E37EC0EA4}" type="parTrans" cxnId="{3FD21C9C-DDEE-4496-A5F6-32E2E333ADBF}">
      <dgm:prSet/>
      <dgm:spPr/>
      <dgm:t>
        <a:bodyPr/>
        <a:lstStyle/>
        <a:p>
          <a:endParaRPr lang="en-US"/>
        </a:p>
      </dgm:t>
    </dgm:pt>
    <dgm:pt modelId="{FDE167D5-5F2B-44B3-82C2-FD1EE4ACA6D1}" type="sibTrans" cxnId="{3FD21C9C-DDEE-4496-A5F6-32E2E333ADBF}">
      <dgm:prSet/>
      <dgm:spPr/>
      <dgm:t>
        <a:bodyPr/>
        <a:lstStyle/>
        <a:p>
          <a:endParaRPr lang="en-US"/>
        </a:p>
      </dgm:t>
    </dgm:pt>
    <dgm:pt modelId="{B79807A5-B1EB-4FF3-B808-5538C9064206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cs-CZ" dirty="0"/>
            <a:t>Vývojové prostředí</a:t>
          </a:r>
          <a:endParaRPr lang="en-US" dirty="0"/>
        </a:p>
      </dgm:t>
    </dgm:pt>
    <dgm:pt modelId="{C14BCC82-A39E-4CAD-BB7C-B2BDC8CB9076}" type="parTrans" cxnId="{CBE11C57-01B9-4240-81E9-90C585B2ADAD}">
      <dgm:prSet/>
      <dgm:spPr/>
      <dgm:t>
        <a:bodyPr/>
        <a:lstStyle/>
        <a:p>
          <a:endParaRPr lang="en-US"/>
        </a:p>
      </dgm:t>
    </dgm:pt>
    <dgm:pt modelId="{78891A6A-76C7-4B49-9526-1B7B116D5500}" type="sibTrans" cxnId="{CBE11C57-01B9-4240-81E9-90C585B2ADAD}">
      <dgm:prSet/>
      <dgm:spPr/>
      <dgm:t>
        <a:bodyPr/>
        <a:lstStyle/>
        <a:p>
          <a:endParaRPr lang="en-US"/>
        </a:p>
      </dgm:t>
    </dgm:pt>
    <dgm:pt modelId="{03CFC8D2-74B2-450D-9294-3D5537AE1D9E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cs-CZ"/>
            <a:t>Editor</a:t>
          </a:r>
          <a:endParaRPr lang="en-US"/>
        </a:p>
      </dgm:t>
    </dgm:pt>
    <dgm:pt modelId="{7D1741E8-B7CC-47B5-9205-7B5E754BE5E2}" type="parTrans" cxnId="{2E2A9F15-7567-46F9-A6C6-CDA8185625F5}">
      <dgm:prSet/>
      <dgm:spPr/>
      <dgm:t>
        <a:bodyPr/>
        <a:lstStyle/>
        <a:p>
          <a:endParaRPr lang="en-US"/>
        </a:p>
      </dgm:t>
    </dgm:pt>
    <dgm:pt modelId="{7B013693-76E6-4C30-BD7E-60DD6B4F19DA}" type="sibTrans" cxnId="{2E2A9F15-7567-46F9-A6C6-CDA8185625F5}">
      <dgm:prSet/>
      <dgm:spPr/>
      <dgm:t>
        <a:bodyPr/>
        <a:lstStyle/>
        <a:p>
          <a:endParaRPr lang="en-US"/>
        </a:p>
      </dgm:t>
    </dgm:pt>
    <dgm:pt modelId="{7664E665-8A32-4AA0-8245-CA67B5296A2E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cs-CZ" dirty="0"/>
            <a:t>Překladač</a:t>
          </a:r>
          <a:endParaRPr lang="en-US" dirty="0"/>
        </a:p>
      </dgm:t>
    </dgm:pt>
    <dgm:pt modelId="{32DBA07D-5013-4D72-BC6C-7F510CA239E4}" type="parTrans" cxnId="{1AE4295D-6212-42D8-9D67-1DA31F581202}">
      <dgm:prSet/>
      <dgm:spPr/>
      <dgm:t>
        <a:bodyPr/>
        <a:lstStyle/>
        <a:p>
          <a:endParaRPr lang="en-US"/>
        </a:p>
      </dgm:t>
    </dgm:pt>
    <dgm:pt modelId="{43066BB7-813D-45C6-A20C-39E42C682432}" type="sibTrans" cxnId="{1AE4295D-6212-42D8-9D67-1DA31F581202}">
      <dgm:prSet/>
      <dgm:spPr/>
      <dgm:t>
        <a:bodyPr/>
        <a:lstStyle/>
        <a:p>
          <a:endParaRPr lang="en-US"/>
        </a:p>
      </dgm:t>
    </dgm:pt>
    <dgm:pt modelId="{619E24C7-2A34-4CAD-A0B5-6C2875FE9585}" type="pres">
      <dgm:prSet presAssocID="{55A8C5A3-3AA9-47A0-BCCE-F4E4D5BF336E}" presName="diagram" presStyleCnt="0">
        <dgm:presLayoutVars>
          <dgm:dir/>
          <dgm:resizeHandles val="exact"/>
        </dgm:presLayoutVars>
      </dgm:prSet>
      <dgm:spPr/>
    </dgm:pt>
    <dgm:pt modelId="{6232C43B-F314-4241-8AE8-DA1F47A7C931}" type="pres">
      <dgm:prSet presAssocID="{20A68E61-9909-4B6C-8FD9-52A771D1E2FF}" presName="node" presStyleLbl="node1" presStyleIdx="0" presStyleCnt="4">
        <dgm:presLayoutVars>
          <dgm:bulletEnabled val="1"/>
        </dgm:presLayoutVars>
      </dgm:prSet>
      <dgm:spPr/>
    </dgm:pt>
    <dgm:pt modelId="{05D4D491-3499-46B3-A592-EAA3EE28C481}" type="pres">
      <dgm:prSet presAssocID="{FDE167D5-5F2B-44B3-82C2-FD1EE4ACA6D1}" presName="sibTrans" presStyleCnt="0"/>
      <dgm:spPr/>
    </dgm:pt>
    <dgm:pt modelId="{4E4E3EC2-D523-4924-884E-095E403E1D09}" type="pres">
      <dgm:prSet presAssocID="{B79807A5-B1EB-4FF3-B808-5538C9064206}" presName="node" presStyleLbl="node1" presStyleIdx="1" presStyleCnt="4">
        <dgm:presLayoutVars>
          <dgm:bulletEnabled val="1"/>
        </dgm:presLayoutVars>
      </dgm:prSet>
      <dgm:spPr/>
    </dgm:pt>
    <dgm:pt modelId="{8E48E75E-25BE-48CA-92AA-5F478BA00E3F}" type="pres">
      <dgm:prSet presAssocID="{78891A6A-76C7-4B49-9526-1B7B116D5500}" presName="sibTrans" presStyleCnt="0"/>
      <dgm:spPr/>
    </dgm:pt>
    <dgm:pt modelId="{7C6C4970-E2DC-4DB4-977F-6650EA48DCEC}" type="pres">
      <dgm:prSet presAssocID="{03CFC8D2-74B2-450D-9294-3D5537AE1D9E}" presName="node" presStyleLbl="node1" presStyleIdx="2" presStyleCnt="4">
        <dgm:presLayoutVars>
          <dgm:bulletEnabled val="1"/>
        </dgm:presLayoutVars>
      </dgm:prSet>
      <dgm:spPr/>
    </dgm:pt>
    <dgm:pt modelId="{691A1B03-2ACD-46BD-9939-2EA8DFE97933}" type="pres">
      <dgm:prSet presAssocID="{7B013693-76E6-4C30-BD7E-60DD6B4F19DA}" presName="sibTrans" presStyleCnt="0"/>
      <dgm:spPr/>
    </dgm:pt>
    <dgm:pt modelId="{F44FA4EB-73AB-4BAB-8BB8-C6967B70B87C}" type="pres">
      <dgm:prSet presAssocID="{7664E665-8A32-4AA0-8245-CA67B5296A2E}" presName="node" presStyleLbl="node1" presStyleIdx="3" presStyleCnt="4">
        <dgm:presLayoutVars>
          <dgm:bulletEnabled val="1"/>
        </dgm:presLayoutVars>
      </dgm:prSet>
      <dgm:spPr/>
    </dgm:pt>
  </dgm:ptLst>
  <dgm:cxnLst>
    <dgm:cxn modelId="{2E2A9F15-7567-46F9-A6C6-CDA8185625F5}" srcId="{55A8C5A3-3AA9-47A0-BCCE-F4E4D5BF336E}" destId="{03CFC8D2-74B2-450D-9294-3D5537AE1D9E}" srcOrd="2" destOrd="0" parTransId="{7D1741E8-B7CC-47B5-9205-7B5E754BE5E2}" sibTransId="{7B013693-76E6-4C30-BD7E-60DD6B4F19DA}"/>
    <dgm:cxn modelId="{7F84F126-3EBE-4D30-93D6-49CA800DA2C4}" type="presOf" srcId="{20A68E61-9909-4B6C-8FD9-52A771D1E2FF}" destId="{6232C43B-F314-4241-8AE8-DA1F47A7C931}" srcOrd="0" destOrd="0" presId="urn:microsoft.com/office/officeart/2005/8/layout/default"/>
    <dgm:cxn modelId="{1AE4295D-6212-42D8-9D67-1DA31F581202}" srcId="{55A8C5A3-3AA9-47A0-BCCE-F4E4D5BF336E}" destId="{7664E665-8A32-4AA0-8245-CA67B5296A2E}" srcOrd="3" destOrd="0" parTransId="{32DBA07D-5013-4D72-BC6C-7F510CA239E4}" sibTransId="{43066BB7-813D-45C6-A20C-39E42C682432}"/>
    <dgm:cxn modelId="{ABB05968-EF9D-4071-A8E7-01DCE0CDA9D4}" type="presOf" srcId="{B79807A5-B1EB-4FF3-B808-5538C9064206}" destId="{4E4E3EC2-D523-4924-884E-095E403E1D09}" srcOrd="0" destOrd="0" presId="urn:microsoft.com/office/officeart/2005/8/layout/default"/>
    <dgm:cxn modelId="{78549551-5321-474A-9281-CD60BE040FA9}" type="presOf" srcId="{03CFC8D2-74B2-450D-9294-3D5537AE1D9E}" destId="{7C6C4970-E2DC-4DB4-977F-6650EA48DCEC}" srcOrd="0" destOrd="0" presId="urn:microsoft.com/office/officeart/2005/8/layout/default"/>
    <dgm:cxn modelId="{CBE11C57-01B9-4240-81E9-90C585B2ADAD}" srcId="{55A8C5A3-3AA9-47A0-BCCE-F4E4D5BF336E}" destId="{B79807A5-B1EB-4FF3-B808-5538C9064206}" srcOrd="1" destOrd="0" parTransId="{C14BCC82-A39E-4CAD-BB7C-B2BDC8CB9076}" sibTransId="{78891A6A-76C7-4B49-9526-1B7B116D5500}"/>
    <dgm:cxn modelId="{9D42B57D-670C-419D-B705-5F7D266FF03B}" type="presOf" srcId="{55A8C5A3-3AA9-47A0-BCCE-F4E4D5BF336E}" destId="{619E24C7-2A34-4CAD-A0B5-6C2875FE9585}" srcOrd="0" destOrd="0" presId="urn:microsoft.com/office/officeart/2005/8/layout/default"/>
    <dgm:cxn modelId="{3FD21C9C-DDEE-4496-A5F6-32E2E333ADBF}" srcId="{55A8C5A3-3AA9-47A0-BCCE-F4E4D5BF336E}" destId="{20A68E61-9909-4B6C-8FD9-52A771D1E2FF}" srcOrd="0" destOrd="0" parTransId="{716F2FF0-9CF4-46A2-9ABC-940E37EC0EA4}" sibTransId="{FDE167D5-5F2B-44B3-82C2-FD1EE4ACA6D1}"/>
    <dgm:cxn modelId="{AC7777FA-2F88-4715-8698-B3CF426EE6BD}" type="presOf" srcId="{7664E665-8A32-4AA0-8245-CA67B5296A2E}" destId="{F44FA4EB-73AB-4BAB-8BB8-C6967B70B87C}" srcOrd="0" destOrd="0" presId="urn:microsoft.com/office/officeart/2005/8/layout/default"/>
    <dgm:cxn modelId="{DBE70CEB-9376-4BF4-98BB-436B2287C963}" type="presParOf" srcId="{619E24C7-2A34-4CAD-A0B5-6C2875FE9585}" destId="{6232C43B-F314-4241-8AE8-DA1F47A7C931}" srcOrd="0" destOrd="0" presId="urn:microsoft.com/office/officeart/2005/8/layout/default"/>
    <dgm:cxn modelId="{1D267F50-1388-41AA-80DC-1B88FC51BE58}" type="presParOf" srcId="{619E24C7-2A34-4CAD-A0B5-6C2875FE9585}" destId="{05D4D491-3499-46B3-A592-EAA3EE28C481}" srcOrd="1" destOrd="0" presId="urn:microsoft.com/office/officeart/2005/8/layout/default"/>
    <dgm:cxn modelId="{7CA6366D-4F6C-49D0-9C1A-AAFBF83D17E0}" type="presParOf" srcId="{619E24C7-2A34-4CAD-A0B5-6C2875FE9585}" destId="{4E4E3EC2-D523-4924-884E-095E403E1D09}" srcOrd="2" destOrd="0" presId="urn:microsoft.com/office/officeart/2005/8/layout/default"/>
    <dgm:cxn modelId="{52CB753B-CF42-4178-9029-13AE17E52135}" type="presParOf" srcId="{619E24C7-2A34-4CAD-A0B5-6C2875FE9585}" destId="{8E48E75E-25BE-48CA-92AA-5F478BA00E3F}" srcOrd="3" destOrd="0" presId="urn:microsoft.com/office/officeart/2005/8/layout/default"/>
    <dgm:cxn modelId="{C2996D6A-1686-4087-BCBB-F256D11DF16B}" type="presParOf" srcId="{619E24C7-2A34-4CAD-A0B5-6C2875FE9585}" destId="{7C6C4970-E2DC-4DB4-977F-6650EA48DCEC}" srcOrd="4" destOrd="0" presId="urn:microsoft.com/office/officeart/2005/8/layout/default"/>
    <dgm:cxn modelId="{72E70071-8C98-4DEF-873B-EF27DFB0532C}" type="presParOf" srcId="{619E24C7-2A34-4CAD-A0B5-6C2875FE9585}" destId="{691A1B03-2ACD-46BD-9939-2EA8DFE97933}" srcOrd="5" destOrd="0" presId="urn:microsoft.com/office/officeart/2005/8/layout/default"/>
    <dgm:cxn modelId="{1E7CFAA2-EE4E-4597-81A7-39664F4F588D}" type="presParOf" srcId="{619E24C7-2A34-4CAD-A0B5-6C2875FE9585}" destId="{F44FA4EB-73AB-4BAB-8BB8-C6967B70B87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2C43B-F314-4241-8AE8-DA1F47A7C931}">
      <dsp:nvSpPr>
        <dsp:cNvPr id="0" name=""/>
        <dsp:cNvSpPr/>
      </dsp:nvSpPr>
      <dsp:spPr>
        <a:xfrm>
          <a:off x="0" y="1404"/>
          <a:ext cx="2808563" cy="1685138"/>
        </a:xfrm>
        <a:prstGeom prst="rect">
          <a:avLst/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Dělení programovacích jazyků</a:t>
          </a:r>
          <a:endParaRPr lang="en-US" sz="2500" kern="1200" dirty="0"/>
        </a:p>
      </dsp:txBody>
      <dsp:txXfrm>
        <a:off x="0" y="1404"/>
        <a:ext cx="2808563" cy="1685138"/>
      </dsp:txXfrm>
    </dsp:sp>
    <dsp:sp modelId="{4E4E3EC2-D523-4924-884E-095E403E1D09}">
      <dsp:nvSpPr>
        <dsp:cNvPr id="0" name=""/>
        <dsp:cNvSpPr/>
      </dsp:nvSpPr>
      <dsp:spPr>
        <a:xfrm>
          <a:off x="3089420" y="1404"/>
          <a:ext cx="2808563" cy="1685138"/>
        </a:xfrm>
        <a:prstGeom prst="rect">
          <a:avLst/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Vývojové prostředí</a:t>
          </a:r>
          <a:endParaRPr lang="en-US" sz="2500" kern="1200" dirty="0"/>
        </a:p>
      </dsp:txBody>
      <dsp:txXfrm>
        <a:off x="3089420" y="1404"/>
        <a:ext cx="2808563" cy="1685138"/>
      </dsp:txXfrm>
    </dsp:sp>
    <dsp:sp modelId="{7C6C4970-E2DC-4DB4-977F-6650EA48DCEC}">
      <dsp:nvSpPr>
        <dsp:cNvPr id="0" name=""/>
        <dsp:cNvSpPr/>
      </dsp:nvSpPr>
      <dsp:spPr>
        <a:xfrm>
          <a:off x="6178840" y="1404"/>
          <a:ext cx="2808563" cy="1685138"/>
        </a:xfrm>
        <a:prstGeom prst="rect">
          <a:avLst/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Editor</a:t>
          </a:r>
          <a:endParaRPr lang="en-US" sz="2500" kern="1200"/>
        </a:p>
      </dsp:txBody>
      <dsp:txXfrm>
        <a:off x="6178840" y="1404"/>
        <a:ext cx="2808563" cy="1685138"/>
      </dsp:txXfrm>
    </dsp:sp>
    <dsp:sp modelId="{F44FA4EB-73AB-4BAB-8BB8-C6967B70B87C}">
      <dsp:nvSpPr>
        <dsp:cNvPr id="0" name=""/>
        <dsp:cNvSpPr/>
      </dsp:nvSpPr>
      <dsp:spPr>
        <a:xfrm>
          <a:off x="3089420" y="1967398"/>
          <a:ext cx="2808563" cy="1685138"/>
        </a:xfrm>
        <a:prstGeom prst="rect">
          <a:avLst/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Překladač</a:t>
          </a:r>
          <a:endParaRPr lang="en-US" sz="2500" kern="1200" dirty="0"/>
        </a:p>
      </dsp:txBody>
      <dsp:txXfrm>
        <a:off x="3089420" y="1967398"/>
        <a:ext cx="2808563" cy="1685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A65BDAB9-42B9-4804-8008-D12F332BA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AB646C-DDAF-4266-A8C5-84777B9D2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7" r="19528"/>
          <a:stretch/>
        </p:blipFill>
        <p:spPr>
          <a:xfrm>
            <a:off x="6111242" y="-5534"/>
            <a:ext cx="6080758" cy="6863534"/>
          </a:xfrm>
          <a:prstGeom prst="rect">
            <a:avLst/>
          </a:prstGeom>
        </p:spPr>
      </p:pic>
      <p:sp>
        <p:nvSpPr>
          <p:cNvPr id="22" name="Freeform 27">
            <a:extLst>
              <a:ext uri="{FF2B5EF4-FFF2-40B4-BE49-F238E27FC236}">
                <a16:creationId xmlns:a16="http://schemas.microsoft.com/office/drawing/2014/main" id="{FD806A9B-2314-4181-A38D-D5B6445B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r>
              <a:rPr lang="cs-CZ" sz="1600" dirty="0">
                <a:solidFill>
                  <a:srgbClr val="FEFFFF"/>
                </a:solidFill>
              </a:rPr>
              <a:t>Programovací jazyk, vývojové prostředí</a:t>
            </a: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C9F670-D457-4F9E-BDA1-B6468C778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98F3FFC-7A86-0E9F-BF6D-CB0AD2A8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cs-CZ" dirty="0"/>
              <a:t>Programovací jazyk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0E2333-C7BB-42CB-A674-0BE0C8ED7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CADF7DA-72EF-4990-9F27-D443BAF7D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B4ACE161-983A-4839-8E7E-5AF27B8ED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04193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32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E2F18-0551-DEE2-B922-C62E8038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Programovací jazyk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9A579B-83C8-FB17-6123-EC062714F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umělý jazyk sloužící, pro definování sekvence příkazů, které lze zpracovat počítačem</a:t>
            </a:r>
          </a:p>
          <a:p>
            <a:r>
              <a:rPr lang="cs-CZ" dirty="0"/>
              <a:t>Slouží pro implementaci programu, řešící algoritmus</a:t>
            </a:r>
          </a:p>
          <a:p>
            <a:r>
              <a:rPr lang="cs-CZ" dirty="0"/>
              <a:t>Dělní programovacích jazyků:</a:t>
            </a:r>
          </a:p>
          <a:p>
            <a:pPr lvl="1"/>
            <a:r>
              <a:rPr lang="cs-CZ" b="1" dirty="0"/>
              <a:t>Míra abstrakce</a:t>
            </a:r>
          </a:p>
          <a:p>
            <a:pPr lvl="2"/>
            <a:r>
              <a:rPr lang="cs-CZ" dirty="0"/>
              <a:t>Vyšší, nižší</a:t>
            </a:r>
          </a:p>
          <a:p>
            <a:pPr lvl="1"/>
            <a:r>
              <a:rPr lang="cs-CZ" b="1" dirty="0"/>
              <a:t>Způsob překladu</a:t>
            </a:r>
          </a:p>
          <a:p>
            <a:pPr lvl="2"/>
            <a:r>
              <a:rPr lang="cs-CZ" dirty="0"/>
              <a:t>Kompilované, interpretované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81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A4CFB2-FEFD-F7C7-78A1-0A73B4AC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Dělení dle míry abstrakce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DECF66-255B-5899-E436-4AA3C6E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b="1" dirty="0"/>
              <a:t>Vyšší programovací jazyky</a:t>
            </a:r>
          </a:p>
          <a:p>
            <a:pPr lvl="1"/>
            <a:r>
              <a:rPr lang="cs-CZ" dirty="0"/>
              <a:t>Logická struktura</a:t>
            </a:r>
          </a:p>
          <a:p>
            <a:pPr lvl="1"/>
            <a:r>
              <a:rPr lang="cs-CZ" dirty="0"/>
              <a:t>Lépe chápatelné pro člověka</a:t>
            </a:r>
          </a:p>
          <a:p>
            <a:pPr lvl="1"/>
            <a:r>
              <a:rPr lang="cs-CZ" dirty="0"/>
              <a:t>Přenositelné na různé platformy OS i HW</a:t>
            </a:r>
          </a:p>
          <a:p>
            <a:pPr lvl="1"/>
            <a:r>
              <a:rPr lang="cs-CZ" dirty="0"/>
              <a:t>Do strojového jazyka se překládají za pomocí kompilátoru</a:t>
            </a:r>
          </a:p>
          <a:p>
            <a:pPr lvl="1"/>
            <a:r>
              <a:rPr lang="cs-CZ" dirty="0"/>
              <a:t>Java, C#, C++, Kotlin a jiné</a:t>
            </a:r>
          </a:p>
          <a:p>
            <a:r>
              <a:rPr lang="cs-CZ" b="1" dirty="0"/>
              <a:t>Nižší programovací jazyky</a:t>
            </a:r>
          </a:p>
          <a:p>
            <a:pPr lvl="1"/>
            <a:r>
              <a:rPr lang="cs-CZ" dirty="0"/>
              <a:t>Jazyk je blízky strojovému kód</a:t>
            </a:r>
          </a:p>
          <a:p>
            <a:pPr lvl="1"/>
            <a:r>
              <a:rPr lang="cs-CZ" dirty="0"/>
              <a:t>Špatně chápatelný pro člověka</a:t>
            </a:r>
          </a:p>
          <a:p>
            <a:pPr lvl="1"/>
            <a:r>
              <a:rPr lang="cs-CZ" dirty="0"/>
              <a:t>Často spjatý s konkrétním HW a OS</a:t>
            </a:r>
          </a:p>
          <a:p>
            <a:pPr lvl="1"/>
            <a:r>
              <a:rPr lang="cs-CZ" dirty="0"/>
              <a:t>Assembler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7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594FE9-744B-806F-6B24-1012D04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Dělení dle způsobu kompilace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96D818-2A7E-CAE8-DEC5-327B8232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Kompilované</a:t>
            </a:r>
          </a:p>
          <a:p>
            <a:pPr lvl="1"/>
            <a:r>
              <a:rPr lang="cs-CZ" dirty="0"/>
              <a:t>Celé přeloženy kompilátorem a až následně je lze spouštět</a:t>
            </a:r>
          </a:p>
          <a:p>
            <a:pPr lvl="1"/>
            <a:r>
              <a:rPr lang="cs-CZ" dirty="0"/>
              <a:t>Vyšší nároky na formální správnost kódu</a:t>
            </a:r>
          </a:p>
          <a:p>
            <a:pPr lvl="1"/>
            <a:r>
              <a:rPr lang="cs-CZ" dirty="0"/>
              <a:t>Překlad do strojového nebo do </a:t>
            </a:r>
            <a:r>
              <a:rPr lang="cs-CZ" dirty="0" err="1"/>
              <a:t>pseudo</a:t>
            </a:r>
            <a:r>
              <a:rPr lang="cs-CZ" dirty="0"/>
              <a:t> strojového kódu</a:t>
            </a:r>
          </a:p>
          <a:p>
            <a:pPr lvl="1"/>
            <a:r>
              <a:rPr lang="cs-CZ" dirty="0"/>
              <a:t>C, C++, C#, Java</a:t>
            </a:r>
          </a:p>
          <a:p>
            <a:r>
              <a:rPr lang="cs-CZ" b="1" dirty="0"/>
              <a:t>Interpretované</a:t>
            </a:r>
          </a:p>
          <a:p>
            <a:pPr lvl="1"/>
            <a:r>
              <a:rPr lang="cs-CZ" dirty="0"/>
              <a:t>Interpretované</a:t>
            </a:r>
          </a:p>
          <a:p>
            <a:pPr lvl="1"/>
            <a:r>
              <a:rPr lang="cs-CZ" dirty="0"/>
              <a:t>Překlad probíhá za běhu programu</a:t>
            </a:r>
          </a:p>
          <a:p>
            <a:pPr lvl="1"/>
            <a:r>
              <a:rPr lang="cs-CZ" dirty="0"/>
              <a:t>Překládají se pomocí interpretu – zajišťuje provádění instrukcí</a:t>
            </a:r>
          </a:p>
          <a:p>
            <a:pPr lvl="1"/>
            <a:r>
              <a:rPr lang="cs-CZ" dirty="0"/>
              <a:t>PHP, Python, Perl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393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038FE3-271A-A5DD-68BB-D650EC32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dělení programovacích jazyků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9A96B8-E63C-2E17-0A24-BE9AF255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Procedurální</a:t>
            </a:r>
            <a:r>
              <a:rPr lang="cs-CZ" dirty="0"/>
              <a:t> (imperativní)</a:t>
            </a:r>
          </a:p>
          <a:p>
            <a:pPr lvl="1"/>
            <a:r>
              <a:rPr lang="cs-CZ" dirty="0"/>
              <a:t>posloupnost příkazů, která určuje algoritmus</a:t>
            </a:r>
          </a:p>
          <a:p>
            <a:pPr lvl="1"/>
            <a:r>
              <a:rPr lang="cs-CZ" b="1" dirty="0"/>
              <a:t>Strukturované</a:t>
            </a:r>
            <a:r>
              <a:rPr lang="cs-CZ" dirty="0"/>
              <a:t> – dělení algoritmu na menší části tvořící celkovou strukturu</a:t>
            </a:r>
          </a:p>
          <a:p>
            <a:pPr lvl="1"/>
            <a:r>
              <a:rPr lang="cs-CZ" b="1" dirty="0"/>
              <a:t>Objektově orientované </a:t>
            </a:r>
            <a:r>
              <a:rPr lang="cs-CZ" dirty="0"/>
              <a:t>– dodržuje objektové paradigma</a:t>
            </a:r>
          </a:p>
          <a:p>
            <a:r>
              <a:rPr lang="cs-CZ" b="1" dirty="0"/>
              <a:t>Neprocedurální</a:t>
            </a:r>
            <a:r>
              <a:rPr lang="cs-CZ" dirty="0"/>
              <a:t> (deklarativní)</a:t>
            </a:r>
          </a:p>
          <a:p>
            <a:pPr lvl="1"/>
            <a:r>
              <a:rPr lang="cs-CZ" dirty="0"/>
              <a:t>vytváření definic/pravidel, co se má udělat, ne jak</a:t>
            </a:r>
          </a:p>
          <a:p>
            <a:pPr lvl="1"/>
            <a:r>
              <a:rPr lang="cs-CZ" b="1" dirty="0"/>
              <a:t>Funkcionální</a:t>
            </a:r>
            <a:r>
              <a:rPr lang="cs-CZ" dirty="0"/>
              <a:t> – </a:t>
            </a:r>
            <a:r>
              <a:rPr lang="cs-CZ" dirty="0" err="1"/>
              <a:t>lamba</a:t>
            </a:r>
            <a:r>
              <a:rPr lang="cs-CZ" dirty="0"/>
              <a:t> kalkul (</a:t>
            </a:r>
            <a:r>
              <a:rPr lang="cs-CZ" dirty="0" err="1"/>
              <a:t>Haskell</a:t>
            </a:r>
            <a:r>
              <a:rPr lang="cs-CZ" dirty="0"/>
              <a:t>, </a:t>
            </a:r>
            <a:r>
              <a:rPr lang="cs-CZ" dirty="0" err="1"/>
              <a:t>Lisp</a:t>
            </a:r>
            <a:r>
              <a:rPr lang="cs-CZ" dirty="0"/>
              <a:t>, F#)</a:t>
            </a:r>
          </a:p>
          <a:p>
            <a:pPr lvl="1"/>
            <a:r>
              <a:rPr lang="cs-CZ" b="1" dirty="0"/>
              <a:t>Logické</a:t>
            </a:r>
            <a:r>
              <a:rPr lang="cs-CZ" dirty="0"/>
              <a:t> – využití matematické logiky (Prolog, </a:t>
            </a:r>
            <a:r>
              <a:rPr lang="cs-CZ" dirty="0" err="1"/>
              <a:t>Gödel</a:t>
            </a:r>
            <a:r>
              <a:rPr lang="cs-CZ" dirty="0"/>
              <a:t>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23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4B90B7-A5E4-0747-63EC-46F4FA0D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cs-CZ" dirty="0"/>
              <a:t>Vývojové prostředí a Editor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A0DB36-772C-9D4B-3058-559B18FE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cs-CZ" dirty="0"/>
              <a:t>Pro C# je ideální </a:t>
            </a:r>
            <a:r>
              <a:rPr lang="cs-CZ" dirty="0" err="1"/>
              <a:t>Visual</a:t>
            </a:r>
            <a:r>
              <a:rPr lang="cs-CZ" dirty="0"/>
              <a:t> Studio</a:t>
            </a:r>
          </a:p>
          <a:p>
            <a:r>
              <a:rPr lang="cs-CZ" dirty="0"/>
              <a:t>Umožňuje vytváření konzolových a formulářových aplikací</a:t>
            </a:r>
          </a:p>
          <a:p>
            <a:r>
              <a:rPr lang="cs-CZ" dirty="0"/>
              <a:t>Formulářové aplikace obsahují Designer pro návrh aplikace</a:t>
            </a:r>
          </a:p>
          <a:p>
            <a:r>
              <a:rPr lang="cs-CZ" dirty="0"/>
              <a:t>Projekty vytvořené ve VS obsahují některé ze základních knihoven</a:t>
            </a:r>
          </a:p>
          <a:p>
            <a:pPr lvl="1"/>
            <a:r>
              <a:rPr lang="cs-CZ" dirty="0"/>
              <a:t>Tyto knihovny obsluhují předdefinované metody</a:t>
            </a:r>
          </a:p>
          <a:p>
            <a:r>
              <a:rPr lang="cs-CZ" dirty="0"/>
              <a:t>Novější verze již podporují integraci </a:t>
            </a:r>
            <a:r>
              <a:rPr lang="cs-CZ" dirty="0" err="1"/>
              <a:t>versovacích</a:t>
            </a:r>
            <a:r>
              <a:rPr lang="cs-CZ" dirty="0"/>
              <a:t> systémů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5D4BB71-DDE9-6155-84A1-58E41E36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20183"/>
            <a:ext cx="5451627" cy="4497592"/>
          </a:xfrm>
          <a:prstGeom prst="rect">
            <a:avLst/>
          </a:prstGeom>
        </p:spPr>
      </p:pic>
      <p:sp>
        <p:nvSpPr>
          <p:cNvPr id="14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196EFB-FCB8-EEE1-97EB-E14D2721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Překladač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4481BD-FA9E-1396-3E98-5693E57C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cs-CZ" dirty="0"/>
              <a:t>Slouží k překladu (kompilaci) z vyššího programovacího jazyku do strojového kódu</a:t>
            </a:r>
          </a:p>
          <a:p>
            <a:r>
              <a:rPr lang="cs-CZ" dirty="0"/>
              <a:t>Zdrojový kód je přeložen pomocí kompilátoru do mezikódu</a:t>
            </a:r>
          </a:p>
          <a:p>
            <a:pPr lvl="1"/>
            <a:r>
              <a:rPr lang="cs-CZ" b="1" dirty="0"/>
              <a:t>CIL</a:t>
            </a:r>
            <a:r>
              <a:rPr lang="cs-CZ" dirty="0"/>
              <a:t> (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Intermediate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)</a:t>
            </a:r>
          </a:p>
          <a:p>
            <a:r>
              <a:rPr lang="cs-CZ" dirty="0"/>
              <a:t>Kód v mezikódu je následně snadno interpretován interpretem</a:t>
            </a:r>
          </a:p>
          <a:p>
            <a:pPr lvl="1"/>
            <a:r>
              <a:rPr lang="cs-CZ" b="1" dirty="0"/>
              <a:t>CLR</a:t>
            </a:r>
            <a:r>
              <a:rPr lang="cs-CZ" dirty="0"/>
              <a:t> (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Runtime)</a:t>
            </a:r>
          </a:p>
          <a:p>
            <a:r>
              <a:rPr lang="cs-CZ" dirty="0"/>
              <a:t>Tím získáme výslednou aplikaci ve formátu .</a:t>
            </a:r>
            <a:r>
              <a:rPr lang="cs-CZ" dirty="0" err="1"/>
              <a:t>exe</a:t>
            </a:r>
            <a:r>
              <a:rPr lang="cs-CZ" dirty="0"/>
              <a:t> nebo .dll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34DB113-36AC-EB49-93BC-AC297942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771446"/>
            <a:ext cx="8371458" cy="11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35630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1074</TotalTime>
  <Words>330</Words>
  <Application>Microsoft Office PowerPoint</Application>
  <PresentationFormat>Širokoúhlá obrazovka</PresentationFormat>
  <Paragraphs>62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Stébla</vt:lpstr>
      <vt:lpstr>Programování</vt:lpstr>
      <vt:lpstr>Programovací jazyk</vt:lpstr>
      <vt:lpstr>Programovací jazyk</vt:lpstr>
      <vt:lpstr>Dělení dle míry abstrakce</vt:lpstr>
      <vt:lpstr>Dělení dle způsobu kompilace</vt:lpstr>
      <vt:lpstr>Další dělení programovacích jazyků</vt:lpstr>
      <vt:lpstr>Vývojové prostředí a Editor</vt:lpstr>
      <vt:lpstr>Překladač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50</cp:revision>
  <dcterms:created xsi:type="dcterms:W3CDTF">2022-09-21T15:44:15Z</dcterms:created>
  <dcterms:modified xsi:type="dcterms:W3CDTF">2022-11-27T20:16:23Z</dcterms:modified>
</cp:coreProperties>
</file>