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A65BDAB9-42B9-4804-8008-D12F332BA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AB646C-DDAF-4266-A8C5-84777B9D2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7" r="19528"/>
          <a:stretch/>
        </p:blipFill>
        <p:spPr>
          <a:xfrm>
            <a:off x="6111242" y="-5534"/>
            <a:ext cx="6080758" cy="6863534"/>
          </a:xfrm>
          <a:prstGeom prst="rect">
            <a:avLst/>
          </a:prstGeom>
        </p:spPr>
      </p:pic>
      <p:sp>
        <p:nvSpPr>
          <p:cNvPr id="22" name="Freeform 27">
            <a:extLst>
              <a:ext uri="{FF2B5EF4-FFF2-40B4-BE49-F238E27FC236}">
                <a16:creationId xmlns:a16="http://schemas.microsoft.com/office/drawing/2014/main" id="{FD806A9B-2314-4181-A38D-D5B6445B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r>
              <a:rPr lang="cs-CZ" sz="1600" dirty="0">
                <a:solidFill>
                  <a:srgbClr val="FEFFFF"/>
                </a:solidFill>
              </a:rPr>
              <a:t>Vývojové diagramy – základní a složené konstrukce</a:t>
            </a: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9112A4A-41C9-0889-6D3A-324EB86F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800" dirty="0"/>
              <a:t>Přehled používaných symbolů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142D1196-D10E-5BEA-0EA0-B87BC6C4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Symboly jsou standardizované</a:t>
            </a:r>
          </a:p>
          <a:p>
            <a:r>
              <a:rPr lang="cs-CZ" dirty="0"/>
              <a:t>Jejich použití není odvislé od použitého programovacího jazyku</a:t>
            </a:r>
          </a:p>
          <a:p>
            <a:r>
              <a:rPr lang="cs-CZ" dirty="0"/>
              <a:t>Cykly s podmínkou na konci/začátku lze nahradit kombinací příkazu a podmíněného větvení</a:t>
            </a:r>
            <a:endParaRPr lang="en-US" dirty="0"/>
          </a:p>
        </p:txBody>
      </p:sp>
      <p:pic>
        <p:nvPicPr>
          <p:cNvPr id="4" name="Zástupný obsah 4">
            <a:extLst>
              <a:ext uri="{FF2B5EF4-FFF2-40B4-BE49-F238E27FC236}">
                <a16:creationId xmlns:a16="http://schemas.microsoft.com/office/drawing/2014/main" id="{85BD5683-C1E2-C0FC-B2F8-CD36F98C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745795"/>
            <a:ext cx="6953577" cy="5041343"/>
          </a:xfrm>
          <a:prstGeom prst="rect">
            <a:avLst/>
          </a:prstGeom>
        </p:spPr>
      </p:pic>
      <p:sp>
        <p:nvSpPr>
          <p:cNvPr id="20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3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30">
            <a:extLst>
              <a:ext uri="{FF2B5EF4-FFF2-40B4-BE49-F238E27FC236}">
                <a16:creationId xmlns:a16="http://schemas.microsoft.com/office/drawing/2014/main" id="{63C85234-2815-43E0-B6D4-85768D072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29" name="Group 1032">
            <a:extLst>
              <a:ext uri="{FF2B5EF4-FFF2-40B4-BE49-F238E27FC236}">
                <a16:creationId xmlns:a16="http://schemas.microsoft.com/office/drawing/2014/main" id="{3020C834-9D29-48AC-A91B-934900769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31574" y="228600"/>
            <a:ext cx="2851523" cy="6638625"/>
            <a:chOff x="2487613" y="285750"/>
            <a:chExt cx="2428875" cy="5654676"/>
          </a:xfrm>
        </p:grpSpPr>
        <p:sp>
          <p:nvSpPr>
            <p:cNvPr id="1034" name="Freeform 11">
              <a:extLst>
                <a:ext uri="{FF2B5EF4-FFF2-40B4-BE49-F238E27FC236}">
                  <a16:creationId xmlns:a16="http://schemas.microsoft.com/office/drawing/2014/main" id="{77276475-4AA2-49BE-AC37-C54F8F88F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5" name="Freeform 12">
              <a:extLst>
                <a:ext uri="{FF2B5EF4-FFF2-40B4-BE49-F238E27FC236}">
                  <a16:creationId xmlns:a16="http://schemas.microsoft.com/office/drawing/2014/main" id="{09BD2472-4721-46D7-9E28-C57E06EA7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6" name="Freeform 13">
              <a:extLst>
                <a:ext uri="{FF2B5EF4-FFF2-40B4-BE49-F238E27FC236}">
                  <a16:creationId xmlns:a16="http://schemas.microsoft.com/office/drawing/2014/main" id="{0FC4CBE8-76C4-411F-8B9C-2ECC0AD84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7" name="Freeform 14">
              <a:extLst>
                <a:ext uri="{FF2B5EF4-FFF2-40B4-BE49-F238E27FC236}">
                  <a16:creationId xmlns:a16="http://schemas.microsoft.com/office/drawing/2014/main" id="{07C14349-849D-4732-B91C-5D08257B7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8" name="Freeform 15">
              <a:extLst>
                <a:ext uri="{FF2B5EF4-FFF2-40B4-BE49-F238E27FC236}">
                  <a16:creationId xmlns:a16="http://schemas.microsoft.com/office/drawing/2014/main" id="{A592B5A4-A197-4E19-8F85-3C52EC898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9" name="Freeform 16">
              <a:extLst>
                <a:ext uri="{FF2B5EF4-FFF2-40B4-BE49-F238E27FC236}">
                  <a16:creationId xmlns:a16="http://schemas.microsoft.com/office/drawing/2014/main" id="{90712CB6-0CDF-428B-BAD1-07EA1AC68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0" name="Freeform 17">
              <a:extLst>
                <a:ext uri="{FF2B5EF4-FFF2-40B4-BE49-F238E27FC236}">
                  <a16:creationId xmlns:a16="http://schemas.microsoft.com/office/drawing/2014/main" id="{EDE68759-CC9D-487D-BD1C-346D8E696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1" name="Freeform 18">
              <a:extLst>
                <a:ext uri="{FF2B5EF4-FFF2-40B4-BE49-F238E27FC236}">
                  <a16:creationId xmlns:a16="http://schemas.microsoft.com/office/drawing/2014/main" id="{9E6BEA2D-6BDB-4D13-8400-EA48D0D9D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2" name="Freeform 19">
              <a:extLst>
                <a:ext uri="{FF2B5EF4-FFF2-40B4-BE49-F238E27FC236}">
                  <a16:creationId xmlns:a16="http://schemas.microsoft.com/office/drawing/2014/main" id="{AB404E8B-9F1E-46FF-A871-73DD1D5BD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3" name="Freeform 20">
              <a:extLst>
                <a:ext uri="{FF2B5EF4-FFF2-40B4-BE49-F238E27FC236}">
                  <a16:creationId xmlns:a16="http://schemas.microsoft.com/office/drawing/2014/main" id="{02ECB5FB-3D55-4049-BE34-409E695D5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4" name="Freeform 21">
              <a:extLst>
                <a:ext uri="{FF2B5EF4-FFF2-40B4-BE49-F238E27FC236}">
                  <a16:creationId xmlns:a16="http://schemas.microsoft.com/office/drawing/2014/main" id="{E93DC0E9-E61E-4657-8163-94992BF22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5" name="Freeform 22">
              <a:extLst>
                <a:ext uri="{FF2B5EF4-FFF2-40B4-BE49-F238E27FC236}">
                  <a16:creationId xmlns:a16="http://schemas.microsoft.com/office/drawing/2014/main" id="{0729A208-2B8A-49CB-A1D8-7B76821E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30" name="Group 1046">
            <a:extLst>
              <a:ext uri="{FF2B5EF4-FFF2-40B4-BE49-F238E27FC236}">
                <a16:creationId xmlns:a16="http://schemas.microsoft.com/office/drawing/2014/main" id="{76E08E07-5618-4A92-AEEC-3091E3780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1048" name="Freeform 27">
              <a:extLst>
                <a:ext uri="{FF2B5EF4-FFF2-40B4-BE49-F238E27FC236}">
                  <a16:creationId xmlns:a16="http://schemas.microsoft.com/office/drawing/2014/main" id="{D15C806C-4F60-4B97-B21C-D5CB43968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9" name="Freeform 28">
              <a:extLst>
                <a:ext uri="{FF2B5EF4-FFF2-40B4-BE49-F238E27FC236}">
                  <a16:creationId xmlns:a16="http://schemas.microsoft.com/office/drawing/2014/main" id="{3D774D9C-4224-46FD-BEAD-0A49CC88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0" name="Freeform 29">
              <a:extLst>
                <a:ext uri="{FF2B5EF4-FFF2-40B4-BE49-F238E27FC236}">
                  <a16:creationId xmlns:a16="http://schemas.microsoft.com/office/drawing/2014/main" id="{AF5C1558-FA8A-4146-9015-B70BD70AF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1" name="Freeform 30">
              <a:extLst>
                <a:ext uri="{FF2B5EF4-FFF2-40B4-BE49-F238E27FC236}">
                  <a16:creationId xmlns:a16="http://schemas.microsoft.com/office/drawing/2014/main" id="{534F605C-EBB6-4EBE-B9A2-587FE0E30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2" name="Freeform 31">
              <a:extLst>
                <a:ext uri="{FF2B5EF4-FFF2-40B4-BE49-F238E27FC236}">
                  <a16:creationId xmlns:a16="http://schemas.microsoft.com/office/drawing/2014/main" id="{4079F38C-5941-4C49-96B9-4FD2A706A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3" name="Freeform 32">
              <a:extLst>
                <a:ext uri="{FF2B5EF4-FFF2-40B4-BE49-F238E27FC236}">
                  <a16:creationId xmlns:a16="http://schemas.microsoft.com/office/drawing/2014/main" id="{90047C1C-5410-427D-881C-0882A5759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4" name="Freeform 33">
              <a:extLst>
                <a:ext uri="{FF2B5EF4-FFF2-40B4-BE49-F238E27FC236}">
                  <a16:creationId xmlns:a16="http://schemas.microsoft.com/office/drawing/2014/main" id="{15A4A584-B446-485D-B913-BD193A87B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5" name="Freeform 34">
              <a:extLst>
                <a:ext uri="{FF2B5EF4-FFF2-40B4-BE49-F238E27FC236}">
                  <a16:creationId xmlns:a16="http://schemas.microsoft.com/office/drawing/2014/main" id="{69C5EDF0-3CA0-476C-A5C7-E22D79741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6" name="Freeform 35">
              <a:extLst>
                <a:ext uri="{FF2B5EF4-FFF2-40B4-BE49-F238E27FC236}">
                  <a16:creationId xmlns:a16="http://schemas.microsoft.com/office/drawing/2014/main" id="{D7D7B886-8B64-4529-A910-B50806D51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7" name="Freeform 36">
              <a:extLst>
                <a:ext uri="{FF2B5EF4-FFF2-40B4-BE49-F238E27FC236}">
                  <a16:creationId xmlns:a16="http://schemas.microsoft.com/office/drawing/2014/main" id="{65E6865E-28BC-4418-9BD9-4AE29CE8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8" name="Freeform 37">
              <a:extLst>
                <a:ext uri="{FF2B5EF4-FFF2-40B4-BE49-F238E27FC236}">
                  <a16:creationId xmlns:a16="http://schemas.microsoft.com/office/drawing/2014/main" id="{FD8FC825-C6BF-4406-BC65-55FFD5BBF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59" name="Freeform 38">
              <a:extLst>
                <a:ext uri="{FF2B5EF4-FFF2-40B4-BE49-F238E27FC236}">
                  <a16:creationId xmlns:a16="http://schemas.microsoft.com/office/drawing/2014/main" id="{5A5FE50F-24A9-4AFD-AF1E-FBA45FD4E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1F2FF1C-77FA-3EB6-581E-85DDDF0F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cs-CZ" dirty="0"/>
              <a:t>Algoritmické konstrukce - sekvence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122986-118A-0A1D-A16F-C0C830EF0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48"/>
          <a:stretch/>
        </p:blipFill>
        <p:spPr bwMode="auto">
          <a:xfrm>
            <a:off x="-1554" y="1730"/>
            <a:ext cx="27205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1060">
            <a:extLst>
              <a:ext uri="{FF2B5EF4-FFF2-40B4-BE49-F238E27FC236}">
                <a16:creationId xmlns:a16="http://schemas.microsoft.com/office/drawing/2014/main" id="{926D9C90-73C9-40EA-869D-5EB849F5F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6" name="Freeform 11">
            <a:extLst>
              <a:ext uri="{FF2B5EF4-FFF2-40B4-BE49-F238E27FC236}">
                <a16:creationId xmlns:a16="http://schemas.microsoft.com/office/drawing/2014/main" id="{44779D36-BCBC-4639-8333-249431E2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ADFEE4-E60D-2570-5A6D-CF96AF3F9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cs-CZ" dirty="0"/>
              <a:t>Základní algoritmická konstrukce</a:t>
            </a:r>
          </a:p>
          <a:p>
            <a:r>
              <a:rPr lang="cs-CZ" dirty="0"/>
              <a:t>Po sobě jdoucí příkazy bez skoků, větvení, cyklů</a:t>
            </a:r>
          </a:p>
          <a:p>
            <a:r>
              <a:rPr lang="cs-CZ" dirty="0"/>
              <a:t>Ukázka sekvence v kódu: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6377D40-F16E-F404-99D0-F1DAAB59E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09" y="3408724"/>
            <a:ext cx="3600860" cy="33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0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FBB7748-2D90-47F9-B603-E5BBDF0D9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2D10F1-1328-DED5-2606-B2CC863B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800"/>
              <a:t>Algoritmické konstrukce - větvení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C20C5A4-6D50-41E8-9A9F-5333A0B3A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8F24BB-51EF-939D-B9FA-AB5085C2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Program se větví na několik částí</a:t>
            </a:r>
          </a:p>
          <a:p>
            <a:r>
              <a:rPr lang="cs-CZ" dirty="0"/>
              <a:t>Následující příkaz k vykonání závisí na splnění podmínky</a:t>
            </a:r>
          </a:p>
          <a:p>
            <a:r>
              <a:rPr lang="cs-CZ" dirty="0"/>
              <a:t>V implementaci se jedná o </a:t>
            </a:r>
            <a:r>
              <a:rPr lang="cs-CZ" dirty="0" err="1"/>
              <a:t>konsrtukce</a:t>
            </a:r>
            <a:r>
              <a:rPr lang="cs-CZ" dirty="0"/>
              <a:t> </a:t>
            </a:r>
            <a:r>
              <a:rPr lang="cs-CZ" b="1" dirty="0" err="1"/>
              <a:t>if-else</a:t>
            </a:r>
            <a:r>
              <a:rPr lang="cs-CZ" dirty="0"/>
              <a:t> a </a:t>
            </a:r>
            <a:r>
              <a:rPr lang="cs-CZ" b="1" dirty="0"/>
              <a:t>switch-case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5CB78A-6FC0-08A1-36BF-0208F8513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8458" y="640080"/>
            <a:ext cx="2157094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8D0014A-7F15-0633-FEEA-ACC616B85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9585" y="640080"/>
            <a:ext cx="3112144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 11">
            <a:extLst>
              <a:ext uri="{FF2B5EF4-FFF2-40B4-BE49-F238E27FC236}">
                <a16:creationId xmlns:a16="http://schemas.microsoft.com/office/drawing/2014/main" id="{FFE5CE31-B04A-4257-8666-7E23A80B1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6FBB7748-2D90-47F9-B603-E5BBDF0D9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8B2B02-BF54-F464-1D2D-D9E05387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100"/>
              <a:t>Algoritmické konstrukce - cykly</a:t>
            </a: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AC20C5A4-6D50-41E8-9A9F-5333A0B3A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58E36A-2A3E-DC2D-B8AF-C1331E97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Cykly se vstupní/výstupní podmínkou</a:t>
            </a:r>
          </a:p>
          <a:p>
            <a:r>
              <a:rPr lang="cs-CZ" dirty="0"/>
              <a:t>Neznámý počet opakování</a:t>
            </a:r>
          </a:p>
          <a:p>
            <a:r>
              <a:rPr lang="cs-CZ" dirty="0"/>
              <a:t>Cykly </a:t>
            </a:r>
            <a:r>
              <a:rPr lang="cs-CZ" b="1" dirty="0"/>
              <a:t>do-</a:t>
            </a:r>
            <a:r>
              <a:rPr lang="cs-CZ" b="1" dirty="0" err="1"/>
              <a:t>while</a:t>
            </a:r>
            <a:r>
              <a:rPr lang="cs-CZ" dirty="0"/>
              <a:t> a </a:t>
            </a:r>
            <a:r>
              <a:rPr lang="cs-CZ" b="1" dirty="0" err="1"/>
              <a:t>while</a:t>
            </a:r>
            <a:endParaRPr lang="cs-CZ" b="1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7DB2783-54AF-06B9-4D96-20973508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7879" y="640080"/>
            <a:ext cx="2538252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DA3BD76-CD0B-120D-D950-3B259FD4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7683" y="640080"/>
            <a:ext cx="3075948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Freeform 11">
            <a:extLst>
              <a:ext uri="{FF2B5EF4-FFF2-40B4-BE49-F238E27FC236}">
                <a16:creationId xmlns:a16="http://schemas.microsoft.com/office/drawing/2014/main" id="{FFE5CE31-B04A-4257-8666-7E23A80B1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D60EB-D732-43A4-3B51-57207C07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Kombinované algoritmické konstrukce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6B5AE7-9500-6C56-6DBB-6E901A98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Představené konstrukce lze libovolně kombinovat</a:t>
            </a:r>
          </a:p>
          <a:p>
            <a:r>
              <a:rPr lang="cs-CZ" dirty="0"/>
              <a:t>Vnoření jednoho typu konstrukce do druhé</a:t>
            </a:r>
          </a:p>
          <a:p>
            <a:r>
              <a:rPr lang="cs-CZ" dirty="0"/>
              <a:t>Větvení ve větvení</a:t>
            </a:r>
          </a:p>
          <a:p>
            <a:r>
              <a:rPr lang="cs-CZ" dirty="0"/>
              <a:t>Cyklus ve větvení</a:t>
            </a:r>
          </a:p>
          <a:p>
            <a:r>
              <a:rPr lang="cs-CZ" dirty="0"/>
              <a:t>Větvení v cyklu</a:t>
            </a:r>
          </a:p>
          <a:p>
            <a:r>
              <a:rPr lang="cs-CZ" dirty="0"/>
              <a:t>Cyklus v cyklu</a:t>
            </a:r>
          </a:p>
          <a:p>
            <a:r>
              <a:rPr lang="cs-CZ" dirty="0"/>
              <a:t>Hloubka vnoření konstrukcí není omezena nicméně přidává na složitosti při čtení</a:t>
            </a:r>
          </a:p>
          <a:p>
            <a:r>
              <a:rPr lang="cs-CZ" dirty="0"/>
              <a:t>Stejné míry kombinací konstrukcí dosahujeme u finální implementace</a:t>
            </a:r>
          </a:p>
        </p:txBody>
      </p:sp>
    </p:spTree>
    <p:extLst>
      <p:ext uri="{BB962C8B-B14F-4D97-AF65-F5344CB8AC3E}">
        <p14:creationId xmlns:p14="http://schemas.microsoft.com/office/powerpoint/2010/main" val="147740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FAFBE8-A3E4-5FB3-B762-9D249982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4906"/>
          </a:xfrm>
        </p:spPr>
        <p:txBody>
          <a:bodyPr/>
          <a:lstStyle/>
          <a:p>
            <a:r>
              <a:rPr lang="cs-CZ" dirty="0"/>
              <a:t>Procvičování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24723F-8565-44CE-D121-A4F56FFB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8938"/>
            <a:ext cx="8915400" cy="4292284"/>
          </a:xfrm>
        </p:spPr>
        <p:txBody>
          <a:bodyPr/>
          <a:lstStyle/>
          <a:p>
            <a:r>
              <a:rPr lang="cs-CZ" dirty="0"/>
              <a:t>Uveďte příklad algoritmu, který obsahuje pouze sekvenci</a:t>
            </a:r>
          </a:p>
          <a:p>
            <a:r>
              <a:rPr lang="cs-CZ" dirty="0"/>
              <a:t>Uveďte příklad algoritmu, který obsahuje větvení</a:t>
            </a:r>
          </a:p>
          <a:p>
            <a:r>
              <a:rPr lang="cs-CZ" dirty="0"/>
              <a:t>Uveďte příklad algoritmu, který obsahuje cyklus</a:t>
            </a:r>
          </a:p>
          <a:p>
            <a:r>
              <a:rPr lang="cs-CZ" dirty="0"/>
              <a:t>Uveďte příklad algoritmu, který kombinuje větvení</a:t>
            </a:r>
          </a:p>
          <a:p>
            <a:r>
              <a:rPr lang="cs-CZ" dirty="0"/>
              <a:t>Uveďte příklad algoritmu, který kombinuje cykly</a:t>
            </a:r>
          </a:p>
          <a:p>
            <a:r>
              <a:rPr lang="cs-CZ" dirty="0"/>
              <a:t>Uveďte příklad algoritmu, který kombinuje cyklus a větvení</a:t>
            </a:r>
          </a:p>
          <a:p>
            <a:endParaRPr lang="cs-CZ" dirty="0"/>
          </a:p>
          <a:p>
            <a:r>
              <a:rPr lang="cs-CZ" dirty="0"/>
              <a:t>Příklady algoritmu se pokuste zakreslit pomocí vývojového diagramu a ověřte </a:t>
            </a:r>
            <a:r>
              <a:rPr lang="cs-CZ"/>
              <a:t>jeho funkčnost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5506456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1284</TotalTime>
  <Words>206</Words>
  <Application>Microsoft Office PowerPoint</Application>
  <PresentationFormat>Širokoúhlá obrazovka</PresentationFormat>
  <Paragraphs>37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Stébla</vt:lpstr>
      <vt:lpstr>Programování</vt:lpstr>
      <vt:lpstr>Přehled používaných symbolů</vt:lpstr>
      <vt:lpstr>Algoritmické konstrukce - sekvence</vt:lpstr>
      <vt:lpstr>Algoritmické konstrukce - větvení</vt:lpstr>
      <vt:lpstr>Algoritmické konstrukce - cykly</vt:lpstr>
      <vt:lpstr>Kombinované algoritmické konstrukce</vt:lpstr>
      <vt:lpstr>Procvičování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65</cp:revision>
  <dcterms:created xsi:type="dcterms:W3CDTF">2022-09-21T15:44:15Z</dcterms:created>
  <dcterms:modified xsi:type="dcterms:W3CDTF">2023-01-29T20:16:48Z</dcterms:modified>
</cp:coreProperties>
</file>