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yl s motivem 1 – zvýraznění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12.03.2023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A65BDAB9-42B9-4804-8008-D12F332BA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B646C-DDAF-4266-A8C5-84777B9D2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7" r="19528"/>
          <a:stretch/>
        </p:blipFill>
        <p:spPr>
          <a:xfrm>
            <a:off x="6111242" y="-5534"/>
            <a:ext cx="6080758" cy="6863534"/>
          </a:xfrm>
          <a:prstGeom prst="rect">
            <a:avLst/>
          </a:prstGeom>
        </p:spPr>
      </p:pic>
      <p:sp>
        <p:nvSpPr>
          <p:cNvPr id="22" name="Freeform 27">
            <a:extLst>
              <a:ext uri="{FF2B5EF4-FFF2-40B4-BE49-F238E27FC236}">
                <a16:creationId xmlns:a16="http://schemas.microsoft.com/office/drawing/2014/main" id="{FD806A9B-2314-4181-A38D-D5B6445B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Proměnná, konstanta, datové typy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10AC54-F9EF-4DE2-F1FE-45CEE119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Znakové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8C1200-4F9A-8CED-E907-813F5280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Jediným znakovým typem je </a:t>
            </a:r>
            <a:r>
              <a:rPr lang="cs-CZ" b="1" dirty="0" err="1"/>
              <a:t>char</a:t>
            </a:r>
            <a:endParaRPr lang="cs-CZ" dirty="0"/>
          </a:p>
          <a:p>
            <a:r>
              <a:rPr lang="cs-CZ" dirty="0"/>
              <a:t>V tomto datovém typu lze uchovat jeden znak</a:t>
            </a:r>
          </a:p>
          <a:p>
            <a:r>
              <a:rPr lang="cs-CZ" dirty="0"/>
              <a:t>V kódu odlišujeme hodnoty typu </a:t>
            </a:r>
            <a:r>
              <a:rPr lang="cs-CZ" dirty="0" err="1"/>
              <a:t>char</a:t>
            </a:r>
            <a:r>
              <a:rPr lang="cs-CZ" dirty="0"/>
              <a:t> pomocí jednoduchých uvozovek</a:t>
            </a:r>
          </a:p>
          <a:p>
            <a:r>
              <a:rPr lang="cs-CZ" dirty="0"/>
              <a:t>Jednotlivé znaky jsou reprezentovány pomocí Unicode</a:t>
            </a:r>
          </a:p>
          <a:p>
            <a:r>
              <a:rPr lang="cs-CZ" dirty="0" err="1"/>
              <a:t>Char</a:t>
            </a:r>
            <a:r>
              <a:rPr lang="cs-CZ" dirty="0"/>
              <a:t> je často využíván pro následnou práci s řetězci – iterování v řetězci</a:t>
            </a:r>
          </a:p>
          <a:p>
            <a:pPr marL="0" indent="0" algn="ctr">
              <a:buNone/>
            </a:pPr>
            <a:r>
              <a:rPr lang="cs-CZ" b="1" dirty="0" err="1"/>
              <a:t>char</a:t>
            </a:r>
            <a:r>
              <a:rPr lang="cs-CZ" b="1" dirty="0"/>
              <a:t> znak = ‘X‘;</a:t>
            </a:r>
          </a:p>
        </p:txBody>
      </p:sp>
    </p:spTree>
    <p:extLst>
      <p:ext uri="{BB962C8B-B14F-4D97-AF65-F5344CB8AC3E}">
        <p14:creationId xmlns:p14="http://schemas.microsoft.com/office/powerpoint/2010/main" val="304792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C9F670-D457-4F9E-BDA1-B6468C778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EC2093-F641-354D-2E82-61D3B601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cs-CZ"/>
              <a:t>Přehledová tabulka rozsahů datových typů a jejich bitová velikost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E2333-C7BB-42CB-A674-0BE0C8ED7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6CADF7DA-72EF-4990-9F27-D443BAF7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503357DB-3A18-E1E8-B423-BC593A92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841941"/>
              </p:ext>
            </p:extLst>
          </p:nvPr>
        </p:nvGraphicFramePr>
        <p:xfrm>
          <a:off x="1794897" y="2287911"/>
          <a:ext cx="8987405" cy="352408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86064">
                  <a:extLst>
                    <a:ext uri="{9D8B030D-6E8A-4147-A177-3AD203B41FA5}">
                      <a16:colId xmlns:a16="http://schemas.microsoft.com/office/drawing/2014/main" val="1349117463"/>
                    </a:ext>
                  </a:extLst>
                </a:gridCol>
                <a:gridCol w="2717335">
                  <a:extLst>
                    <a:ext uri="{9D8B030D-6E8A-4147-A177-3AD203B41FA5}">
                      <a16:colId xmlns:a16="http://schemas.microsoft.com/office/drawing/2014/main" val="1656860194"/>
                    </a:ext>
                  </a:extLst>
                </a:gridCol>
                <a:gridCol w="4084006">
                  <a:extLst>
                    <a:ext uri="{9D8B030D-6E8A-4147-A177-3AD203B41FA5}">
                      <a16:colId xmlns:a16="http://schemas.microsoft.com/office/drawing/2014/main" val="2169106609"/>
                    </a:ext>
                  </a:extLst>
                </a:gridCol>
              </a:tblGrid>
              <a:tr h="364939">
                <a:tc>
                  <a:txBody>
                    <a:bodyPr/>
                    <a:lstStyle/>
                    <a:p>
                      <a:pPr fontAlgn="b"/>
                      <a:r>
                        <a:rPr lang="cs-CZ" sz="1600" b="1">
                          <a:effectLst/>
                        </a:rPr>
                        <a:t>Datový typ</a:t>
                      </a:r>
                    </a:p>
                  </a:txBody>
                  <a:tcPr marL="81059" marR="81059" marT="40530" marB="4053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cs-CZ" sz="1600" b="1">
                          <a:effectLst/>
                        </a:rPr>
                        <a:t>Bitová velikost</a:t>
                      </a:r>
                    </a:p>
                  </a:txBody>
                  <a:tcPr marL="81059" marR="81059" marT="40530" marB="4053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cs-CZ" sz="1600" b="1">
                          <a:effectLst/>
                        </a:rPr>
                        <a:t>Rozsah hodnot</a:t>
                      </a:r>
                    </a:p>
                  </a:txBody>
                  <a:tcPr marL="81059" marR="81059" marT="40530" marB="40530" anchor="b"/>
                </a:tc>
                <a:extLst>
                  <a:ext uri="{0D108BD9-81ED-4DB2-BD59-A6C34878D82A}">
                    <a16:rowId xmlns:a16="http://schemas.microsoft.com/office/drawing/2014/main" val="2068350503"/>
                  </a:ext>
                </a:extLst>
              </a:tr>
              <a:tr h="364939"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byte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8 bitů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0 až 255</a:t>
                      </a:r>
                    </a:p>
                  </a:txBody>
                  <a:tcPr marL="81059" marR="81059" marT="40530" marB="40530" anchor="ctr"/>
                </a:tc>
                <a:extLst>
                  <a:ext uri="{0D108BD9-81ED-4DB2-BD59-A6C34878D82A}">
                    <a16:rowId xmlns:a16="http://schemas.microsoft.com/office/drawing/2014/main" val="1088985364"/>
                  </a:ext>
                </a:extLst>
              </a:tr>
              <a:tr h="364939"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short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16 bitů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-32 768 až 32 767</a:t>
                      </a:r>
                    </a:p>
                  </a:txBody>
                  <a:tcPr marL="81059" marR="81059" marT="40530" marB="40530" anchor="ctr"/>
                </a:tc>
                <a:extLst>
                  <a:ext uri="{0D108BD9-81ED-4DB2-BD59-A6C34878D82A}">
                    <a16:rowId xmlns:a16="http://schemas.microsoft.com/office/drawing/2014/main" val="3037617437"/>
                  </a:ext>
                </a:extLst>
              </a:tr>
              <a:tr h="364939"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int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32 bitů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-2 147 483 648 až 2 147 483 647</a:t>
                      </a:r>
                    </a:p>
                  </a:txBody>
                  <a:tcPr marL="81059" marR="81059" marT="40530" marB="40530" anchor="ctr"/>
                </a:tc>
                <a:extLst>
                  <a:ext uri="{0D108BD9-81ED-4DB2-BD59-A6C34878D82A}">
                    <a16:rowId xmlns:a16="http://schemas.microsoft.com/office/drawing/2014/main" val="990176973"/>
                  </a:ext>
                </a:extLst>
              </a:tr>
              <a:tr h="604577"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long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64 bitů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-9 223 372 036 854 775 808 až 9 223 372 036 854 775 807</a:t>
                      </a:r>
                    </a:p>
                  </a:txBody>
                  <a:tcPr marL="81059" marR="81059" marT="40530" marB="40530" anchor="ctr"/>
                </a:tc>
                <a:extLst>
                  <a:ext uri="{0D108BD9-81ED-4DB2-BD59-A6C34878D82A}">
                    <a16:rowId xmlns:a16="http://schemas.microsoft.com/office/drawing/2014/main" val="1324009418"/>
                  </a:ext>
                </a:extLst>
              </a:tr>
              <a:tr h="364939"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float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32 bitů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1,5 x 10^-45 až 3,4 x 10^38</a:t>
                      </a:r>
                    </a:p>
                  </a:txBody>
                  <a:tcPr marL="81059" marR="81059" marT="40530" marB="40530" anchor="ctr"/>
                </a:tc>
                <a:extLst>
                  <a:ext uri="{0D108BD9-81ED-4DB2-BD59-A6C34878D82A}">
                    <a16:rowId xmlns:a16="http://schemas.microsoft.com/office/drawing/2014/main" val="3750579905"/>
                  </a:ext>
                </a:extLst>
              </a:tr>
              <a:tr h="364939"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double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64 bitů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5,0 x 10^-324 až 1,7 x 10^308</a:t>
                      </a:r>
                    </a:p>
                  </a:txBody>
                  <a:tcPr marL="81059" marR="81059" marT="40530" marB="40530" anchor="ctr"/>
                </a:tc>
                <a:extLst>
                  <a:ext uri="{0D108BD9-81ED-4DB2-BD59-A6C34878D82A}">
                    <a16:rowId xmlns:a16="http://schemas.microsoft.com/office/drawing/2014/main" val="234559869"/>
                  </a:ext>
                </a:extLst>
              </a:tr>
              <a:tr h="364939"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bool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1 bit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true nebo false</a:t>
                      </a:r>
                    </a:p>
                  </a:txBody>
                  <a:tcPr marL="81059" marR="81059" marT="40530" marB="40530" anchor="ctr"/>
                </a:tc>
                <a:extLst>
                  <a:ext uri="{0D108BD9-81ED-4DB2-BD59-A6C34878D82A}">
                    <a16:rowId xmlns:a16="http://schemas.microsoft.com/office/drawing/2014/main" val="2378104707"/>
                  </a:ext>
                </a:extLst>
              </a:tr>
              <a:tr h="364939"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char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16 bitů</a:t>
                      </a:r>
                    </a:p>
                  </a:txBody>
                  <a:tcPr marL="81059" marR="81059" marT="40530" marB="4053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600">
                          <a:effectLst/>
                        </a:rPr>
                        <a:t>Unicode znaky</a:t>
                      </a:r>
                    </a:p>
                  </a:txBody>
                  <a:tcPr marL="81059" marR="81059" marT="40530" marB="40530" anchor="ctr"/>
                </a:tc>
                <a:extLst>
                  <a:ext uri="{0D108BD9-81ED-4DB2-BD59-A6C34878D82A}">
                    <a16:rowId xmlns:a16="http://schemas.microsoft.com/office/drawing/2014/main" val="56779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3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DE9BA4-464C-B179-E741-0EA60C3C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Pojmy k vysvětlení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A39352C-2E1B-D9D8-394A-912A675D5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4BB26A-719F-D80B-854D-B359DEECE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/>
              <a:t>Lokální</a:t>
            </a:r>
          </a:p>
          <a:p>
            <a:r>
              <a:rPr lang="cs-CZ" dirty="0"/>
              <a:t>Globální</a:t>
            </a:r>
          </a:p>
          <a:p>
            <a:r>
              <a:rPr lang="cs-CZ" dirty="0"/>
              <a:t>Konstanta</a:t>
            </a:r>
          </a:p>
          <a:p>
            <a:endParaRPr lang="cs-CZ" dirty="0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CC7582D-848E-27E0-4921-718D35CB4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b="1" dirty="0"/>
              <a:t>Datový typ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21E790E3-CC7D-AE91-DAF8-01C83C4E9B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Logický</a:t>
            </a:r>
          </a:p>
          <a:p>
            <a:r>
              <a:rPr lang="cs-CZ" dirty="0"/>
              <a:t>Číselný</a:t>
            </a:r>
          </a:p>
          <a:p>
            <a:pPr lvl="1"/>
            <a:r>
              <a:rPr lang="cs-CZ" dirty="0"/>
              <a:t>Celočíselný</a:t>
            </a:r>
          </a:p>
          <a:p>
            <a:pPr lvl="1"/>
            <a:r>
              <a:rPr lang="cs-CZ" dirty="0"/>
              <a:t>Reálný</a:t>
            </a:r>
          </a:p>
          <a:p>
            <a:r>
              <a:rPr lang="cs-CZ" dirty="0"/>
              <a:t>Znakový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310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05893-6CFE-338C-7904-8F67FC94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Proměnná, konstanta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034F6F-2BF2-82AE-CA98-EFB61B2B5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pojmenované místo v paměti počítače, která drží určitou informaci</a:t>
            </a:r>
          </a:p>
          <a:p>
            <a:r>
              <a:rPr lang="cs-CZ" dirty="0"/>
              <a:t>Typ informace v proměnné je určen datovým typem</a:t>
            </a:r>
          </a:p>
          <a:p>
            <a:r>
              <a:rPr lang="cs-CZ" dirty="0"/>
              <a:t>Hodnota v proměnné se může za běhu programu měnit</a:t>
            </a:r>
          </a:p>
          <a:p>
            <a:r>
              <a:rPr lang="cs-CZ" dirty="0"/>
              <a:t>Pokud je hodnota proměnné zafixována a nelze ji upravit (nemění se) říkáme takové proměnné </a:t>
            </a:r>
            <a:r>
              <a:rPr lang="cs-CZ" b="1" dirty="0"/>
              <a:t>konstanta</a:t>
            </a:r>
            <a:endParaRPr lang="cs-CZ" dirty="0"/>
          </a:p>
          <a:p>
            <a:endParaRPr lang="cs-CZ" b="1" dirty="0"/>
          </a:p>
          <a:p>
            <a:r>
              <a:rPr lang="cs-CZ" dirty="0"/>
              <a:t>Pojmenováním proměnné vytváříme referenci na danou hodnotu</a:t>
            </a:r>
          </a:p>
          <a:p>
            <a:r>
              <a:rPr lang="cs-CZ" dirty="0"/>
              <a:t>Pro pojmenování proměnných je nutné dodržovat jistá pravidla odvíjející se od programovacího jazyku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72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05921B-E488-1464-2FFB-595BB9BB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 proměnnou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8951CE-BFDE-5310-9068-D988BCDF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3849"/>
            <a:ext cx="8915400" cy="4601981"/>
          </a:xfrm>
        </p:spPr>
        <p:txBody>
          <a:bodyPr>
            <a:normAutofit/>
          </a:bodyPr>
          <a:lstStyle/>
          <a:p>
            <a:r>
              <a:rPr lang="cs-CZ" u="sng" dirty="0"/>
              <a:t>Deklarace proměnné</a:t>
            </a:r>
          </a:p>
          <a:p>
            <a:r>
              <a:rPr lang="cs-CZ" dirty="0"/>
              <a:t>Proces při kterém se v paměti počítače vyhrazuje prostor pro novou proměnnou</a:t>
            </a:r>
          </a:p>
          <a:p>
            <a:r>
              <a:rPr lang="cs-CZ" dirty="0"/>
              <a:t>Skládá se z určení datového typu a pojmenování</a:t>
            </a:r>
          </a:p>
          <a:p>
            <a:pPr marL="0" indent="0" algn="ctr">
              <a:buNone/>
            </a:pPr>
            <a:r>
              <a:rPr lang="cs-CZ" b="1" dirty="0"/>
              <a:t>double </a:t>
            </a:r>
            <a:r>
              <a:rPr lang="cs-CZ" b="1" dirty="0" err="1"/>
              <a:t>nova_promenna</a:t>
            </a:r>
            <a:r>
              <a:rPr lang="cs-CZ" b="1" dirty="0"/>
              <a:t>;</a:t>
            </a:r>
          </a:p>
          <a:p>
            <a:r>
              <a:rPr lang="cs-CZ" dirty="0"/>
              <a:t>Deklarovaná proměnná je často inicializována na výchozí hodnotu</a:t>
            </a:r>
          </a:p>
          <a:p>
            <a:r>
              <a:rPr lang="cs-CZ" u="sng" dirty="0"/>
              <a:t>Inicializace proměnné</a:t>
            </a:r>
          </a:p>
          <a:p>
            <a:r>
              <a:rPr lang="cs-CZ" dirty="0"/>
              <a:t>Přiřazení počáteční hodnoty proměnné (využití přiřazovacího operátoru </a:t>
            </a:r>
            <a:r>
              <a:rPr lang="cs-CZ" b="1" dirty="0"/>
              <a:t>=</a:t>
            </a:r>
            <a:r>
              <a:rPr lang="cs-CZ" dirty="0"/>
              <a:t>)</a:t>
            </a:r>
          </a:p>
          <a:p>
            <a:pPr marL="0" indent="0" algn="ctr">
              <a:buNone/>
            </a:pPr>
            <a:r>
              <a:rPr lang="cs-CZ" b="1" dirty="0"/>
              <a:t>double </a:t>
            </a:r>
            <a:r>
              <a:rPr lang="cs-CZ" b="1" dirty="0" err="1"/>
              <a:t>nova_hodnota</a:t>
            </a:r>
            <a:r>
              <a:rPr lang="cs-CZ" b="1" dirty="0"/>
              <a:t> = 27,31;</a:t>
            </a:r>
          </a:p>
          <a:p>
            <a:r>
              <a:rPr lang="cs-CZ" u="sng" dirty="0"/>
              <a:t>Vložení hodnoty do proměnné</a:t>
            </a:r>
          </a:p>
          <a:p>
            <a:r>
              <a:rPr lang="cs-CZ" dirty="0"/>
              <a:t>Vložení hodnoty do proměnné v dalších krocích programu provádíme s využitím přiřazovacího operátoru </a:t>
            </a:r>
            <a:r>
              <a:rPr lang="cs-CZ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974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4B100A-ACF8-9DEA-77D8-0CFB688F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Lokální a globální 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4BC7BD-9370-7D93-F6C5-7644D7D5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Určování viditelnosti proměnných v těle programu</a:t>
            </a:r>
          </a:p>
          <a:p>
            <a:r>
              <a:rPr lang="cs-CZ" b="1" dirty="0"/>
              <a:t>Lokální proměnná </a:t>
            </a:r>
            <a:r>
              <a:rPr lang="cs-CZ" dirty="0"/>
              <a:t>je viditelná uvnitř těla funkce případně samotné třídy</a:t>
            </a:r>
          </a:p>
          <a:p>
            <a:r>
              <a:rPr lang="cs-CZ" dirty="0"/>
              <a:t>Se vznikem funkce vzniká i proměnná a na konci funkce se informace o proměnné ztrácí</a:t>
            </a:r>
          </a:p>
          <a:p>
            <a:r>
              <a:rPr lang="cs-CZ" dirty="0"/>
              <a:t>Obdobné je to i u proměnných třídy struktury – lze dodatečně upravit modifikátory viditelnosti (</a:t>
            </a:r>
            <a:r>
              <a:rPr lang="cs-CZ" dirty="0" err="1"/>
              <a:t>private</a:t>
            </a:r>
            <a:r>
              <a:rPr lang="cs-CZ" dirty="0"/>
              <a:t>, </a:t>
            </a:r>
            <a:r>
              <a:rPr lang="cs-CZ" dirty="0" err="1"/>
              <a:t>packaged</a:t>
            </a:r>
            <a:r>
              <a:rPr lang="cs-CZ" dirty="0"/>
              <a:t>)</a:t>
            </a:r>
          </a:p>
          <a:p>
            <a:r>
              <a:rPr lang="cs-CZ" b="1" dirty="0"/>
              <a:t>Globální proměnná </a:t>
            </a:r>
            <a:r>
              <a:rPr lang="cs-CZ" dirty="0"/>
              <a:t>je přístupná z libovolné části programu</a:t>
            </a:r>
          </a:p>
          <a:p>
            <a:r>
              <a:rPr lang="cs-CZ" dirty="0"/>
              <a:t>Modifikátor viditelnosti public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29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861036-79A0-E3A5-0C32-574BCA2A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Konstantní 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5F3AFB-A586-D792-D3DB-D5CF5A0F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Proměnná, která je po své inicializaci neměnná</a:t>
            </a:r>
          </a:p>
          <a:p>
            <a:r>
              <a:rPr lang="cs-CZ" dirty="0"/>
              <a:t>Klíčové slovo </a:t>
            </a:r>
            <a:r>
              <a:rPr lang="cs-CZ" b="1" dirty="0" err="1"/>
              <a:t>const</a:t>
            </a:r>
            <a:endParaRPr lang="cs-CZ" b="1" dirty="0"/>
          </a:p>
          <a:p>
            <a:r>
              <a:rPr lang="cs-CZ" dirty="0"/>
              <a:t>Pro přehlednost v kódu se doporučuje konstantní hodnoty </a:t>
            </a:r>
            <a:r>
              <a:rPr lang="cs-CZ" dirty="0" err="1"/>
              <a:t>pojmenovávát</a:t>
            </a:r>
            <a:r>
              <a:rPr lang="cs-CZ" dirty="0"/>
              <a:t> pouze velkými písmeny</a:t>
            </a:r>
          </a:p>
          <a:p>
            <a:pPr marL="0" indent="0" algn="ctr">
              <a:buNone/>
            </a:pPr>
            <a:r>
              <a:rPr lang="cs-CZ" b="1" dirty="0" err="1"/>
              <a:t>int</a:t>
            </a:r>
            <a:r>
              <a:rPr lang="cs-CZ" b="1" dirty="0"/>
              <a:t> </a:t>
            </a:r>
            <a:r>
              <a:rPr lang="cs-CZ" b="1" dirty="0" err="1"/>
              <a:t>const</a:t>
            </a:r>
            <a:r>
              <a:rPr lang="cs-CZ" b="1" dirty="0"/>
              <a:t> KONSTANTNI_CISLO = 123;</a:t>
            </a:r>
          </a:p>
          <a:p>
            <a:r>
              <a:rPr lang="cs-CZ" dirty="0"/>
              <a:t>Při pokusu o změnu hodnoty v konstantní proměnné jsme kompilátorem upozornění na chybu</a:t>
            </a:r>
          </a:p>
          <a:p>
            <a:r>
              <a:rPr lang="cs-CZ" dirty="0"/>
              <a:t>Některé předdefinované knihovny, třídy mají své vlastní proměnné, které lze využit např. </a:t>
            </a:r>
            <a:r>
              <a:rPr lang="cs-CZ" b="1" dirty="0" err="1"/>
              <a:t>Math.PI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78171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DB6986-925D-78CB-9D64-98A21DC0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typ proměnné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496283-E83B-7E21-E874-38DEDDB4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Určuje jaký typ informace je v proměnné uložen</a:t>
            </a:r>
          </a:p>
          <a:p>
            <a:r>
              <a:rPr lang="cs-CZ" dirty="0"/>
              <a:t>V případě, že se pokusíme do takové proměnné vložit hodnotu jiného typu, jsme upozorněni kompilátorem</a:t>
            </a:r>
          </a:p>
          <a:p>
            <a:endParaRPr lang="cs-CZ" dirty="0"/>
          </a:p>
          <a:p>
            <a:r>
              <a:rPr lang="cs-CZ" dirty="0"/>
              <a:t>Implicitní konverze – neztrácíme informaci o hodnotě</a:t>
            </a:r>
          </a:p>
          <a:p>
            <a:r>
              <a:rPr lang="cs-CZ" dirty="0"/>
              <a:t>Explicitní konverze – ztráta informace o hodnotě</a:t>
            </a:r>
          </a:p>
          <a:p>
            <a:r>
              <a:rPr lang="cs-CZ" dirty="0"/>
              <a:t>Ke konverzi můžeme využít přetypování, </a:t>
            </a:r>
            <a:r>
              <a:rPr lang="cs-CZ" dirty="0" err="1"/>
              <a:t>parsovací</a:t>
            </a:r>
            <a:r>
              <a:rPr lang="cs-CZ" dirty="0"/>
              <a:t> funkce nebo funkce pro konverzi (</a:t>
            </a:r>
            <a:r>
              <a:rPr lang="cs-CZ" dirty="0" err="1"/>
              <a:t>Convert.ToX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004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123933-5247-A792-95AB-14C62AA4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Logické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94E12E-8AF6-88E2-7E0F-6BC41E87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Jediným logický datovým typem je </a:t>
            </a:r>
            <a:r>
              <a:rPr lang="cs-CZ" b="1" dirty="0" err="1"/>
              <a:t>bool</a:t>
            </a:r>
            <a:endParaRPr lang="cs-CZ" b="1" dirty="0"/>
          </a:p>
          <a:p>
            <a:r>
              <a:rPr lang="cs-CZ" dirty="0"/>
              <a:t>Může nabývat pouze hodnot </a:t>
            </a:r>
            <a:r>
              <a:rPr lang="cs-CZ" b="1" dirty="0" err="1"/>
              <a:t>true</a:t>
            </a:r>
            <a:r>
              <a:rPr lang="cs-CZ" dirty="0"/>
              <a:t> nebo </a:t>
            </a:r>
            <a:r>
              <a:rPr lang="cs-CZ" b="1" dirty="0" err="1"/>
              <a:t>false</a:t>
            </a:r>
            <a:endParaRPr lang="cs-CZ" b="1" dirty="0"/>
          </a:p>
          <a:p>
            <a:r>
              <a:rPr lang="cs-CZ" dirty="0"/>
              <a:t>Logický datový typ je požadován jako parametr podmínek v cyklech </a:t>
            </a:r>
            <a:r>
              <a:rPr lang="cs-CZ" b="1" dirty="0" err="1"/>
              <a:t>while</a:t>
            </a:r>
            <a:r>
              <a:rPr lang="cs-CZ" dirty="0"/>
              <a:t>, </a:t>
            </a:r>
            <a:r>
              <a:rPr lang="cs-CZ" b="1" dirty="0"/>
              <a:t>do-</a:t>
            </a:r>
            <a:r>
              <a:rPr lang="cs-CZ" b="1" dirty="0" err="1"/>
              <a:t>while</a:t>
            </a:r>
            <a:r>
              <a:rPr lang="cs-CZ" dirty="0"/>
              <a:t>, případně u rozhodovacího </a:t>
            </a:r>
            <a:r>
              <a:rPr lang="cs-CZ" b="1" dirty="0" err="1"/>
              <a:t>if-else</a:t>
            </a:r>
            <a:r>
              <a:rPr lang="cs-CZ" dirty="0"/>
              <a:t> bloku</a:t>
            </a:r>
          </a:p>
          <a:p>
            <a:r>
              <a:rPr lang="cs-CZ" dirty="0"/>
              <a:t>Logický datový typ je výsledek výrazů, u kterých lze rozhodnout o jejich pravdivosti – logické operátory</a:t>
            </a:r>
          </a:p>
          <a:p>
            <a:r>
              <a:rPr lang="cs-CZ" dirty="0"/>
              <a:t>Logický součin, součet, negace, ekvivalence, porovnávání</a:t>
            </a:r>
          </a:p>
        </p:txBody>
      </p:sp>
    </p:spTree>
    <p:extLst>
      <p:ext uri="{BB962C8B-B14F-4D97-AF65-F5344CB8AC3E}">
        <p14:creationId xmlns:p14="http://schemas.microsoft.com/office/powerpoint/2010/main" val="166004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E11230-80E3-8C5D-D105-9E6F510F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Číselné 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C4B646-26BB-B5F1-82A6-C75ED2E5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Datové typy, které drží informaci o čísle</a:t>
            </a:r>
          </a:p>
          <a:p>
            <a:r>
              <a:rPr lang="cs-CZ" b="1" dirty="0"/>
              <a:t>Celočíselné datové typy</a:t>
            </a:r>
          </a:p>
          <a:p>
            <a:pPr lvl="1"/>
            <a:r>
              <a:rPr lang="cs-CZ" dirty="0"/>
              <a:t>byte</a:t>
            </a:r>
          </a:p>
          <a:p>
            <a:pPr lvl="1"/>
            <a:r>
              <a:rPr lang="cs-CZ" dirty="0" err="1"/>
              <a:t>short</a:t>
            </a:r>
            <a:endParaRPr lang="cs-CZ" dirty="0"/>
          </a:p>
          <a:p>
            <a:pPr lvl="1"/>
            <a:r>
              <a:rPr lang="cs-CZ" dirty="0" err="1"/>
              <a:t>int</a:t>
            </a:r>
            <a:endParaRPr lang="cs-CZ" dirty="0"/>
          </a:p>
          <a:p>
            <a:pPr lvl="1"/>
            <a:r>
              <a:rPr lang="cs-CZ" dirty="0"/>
              <a:t>long</a:t>
            </a:r>
          </a:p>
          <a:p>
            <a:r>
              <a:rPr lang="cs-CZ" b="1" dirty="0"/>
              <a:t>Reálné datová typy</a:t>
            </a:r>
          </a:p>
          <a:p>
            <a:pPr lvl="1"/>
            <a:r>
              <a:rPr lang="cs-CZ" dirty="0" err="1"/>
              <a:t>float</a:t>
            </a:r>
            <a:endParaRPr lang="cs-CZ" dirty="0"/>
          </a:p>
          <a:p>
            <a:pPr lvl="1"/>
            <a:r>
              <a:rPr lang="cs-CZ" dirty="0"/>
              <a:t>double</a:t>
            </a:r>
          </a:p>
          <a:p>
            <a:r>
              <a:rPr lang="cs-CZ" dirty="0"/>
              <a:t>Jednotlivé datové typy jsou od sebe rozlišné svou bitovou velikostí a tedy i rozsahem / přesností</a:t>
            </a:r>
          </a:p>
        </p:txBody>
      </p:sp>
    </p:spTree>
    <p:extLst>
      <p:ext uri="{BB962C8B-B14F-4D97-AF65-F5344CB8AC3E}">
        <p14:creationId xmlns:p14="http://schemas.microsoft.com/office/powerpoint/2010/main" val="2214735555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1329</TotalTime>
  <Words>600</Words>
  <Application>Microsoft Office PowerPoint</Application>
  <PresentationFormat>Širokoúhlá obrazovka</PresentationFormat>
  <Paragraphs>106</Paragraphs>
  <Slides>11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Stébla</vt:lpstr>
      <vt:lpstr>Programování</vt:lpstr>
      <vt:lpstr>Pojmy k vysvětlení</vt:lpstr>
      <vt:lpstr>Proměnná, konstanta</vt:lpstr>
      <vt:lpstr>Práce s proměnnou</vt:lpstr>
      <vt:lpstr>Lokální a globální proměnná</vt:lpstr>
      <vt:lpstr>Konstantní proměnná</vt:lpstr>
      <vt:lpstr>Datový typ proměnné</vt:lpstr>
      <vt:lpstr>Logické datové typy</vt:lpstr>
      <vt:lpstr>Číselné datové typy</vt:lpstr>
      <vt:lpstr>Znakové datové typy</vt:lpstr>
      <vt:lpstr>Přehledová tabulka rozsahů datových typů a jejich bitová velikost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77</cp:revision>
  <dcterms:created xsi:type="dcterms:W3CDTF">2022-09-21T15:44:15Z</dcterms:created>
  <dcterms:modified xsi:type="dcterms:W3CDTF">2023-03-12T23:30:34Z</dcterms:modified>
</cp:coreProperties>
</file>