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31.01.2022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Od myšlenky k aplikaci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5504AD-5935-4683-AF3D-AB1E17A5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aplikace</a:t>
            </a:r>
          </a:p>
        </p:txBody>
      </p:sp>
      <p:pic>
        <p:nvPicPr>
          <p:cNvPr id="1026" name="Picture 2" descr="What is Application Lifecycle Management - Learn the Tools &amp;amp; Methods">
            <a:extLst>
              <a:ext uri="{FF2B5EF4-FFF2-40B4-BE49-F238E27FC236}">
                <a16:creationId xmlns:a16="http://schemas.microsoft.com/office/drawing/2014/main" id="{393B3105-DEAF-434D-9702-66740A852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20" y="1492409"/>
            <a:ext cx="7439961" cy="477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8CE9E-AAAC-46B7-B34F-73F38DAB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stojí za tvorbou aplikace z pohledu programátora?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794949-00E6-4BAD-AA92-10367BB2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Specifikace zadání</a:t>
            </a:r>
          </a:p>
          <a:p>
            <a:r>
              <a:rPr lang="cs-CZ" dirty="0"/>
              <a:t>Zjištění řešitelnosti</a:t>
            </a:r>
          </a:p>
          <a:p>
            <a:r>
              <a:rPr lang="cs-CZ" dirty="0"/>
              <a:t>Identifikace vstupů a výstupů</a:t>
            </a:r>
          </a:p>
          <a:p>
            <a:r>
              <a:rPr lang="cs-CZ" dirty="0"/>
              <a:t>Rozdělení funkcionality na menší, lépe řešitelné části</a:t>
            </a:r>
          </a:p>
          <a:p>
            <a:r>
              <a:rPr lang="cs-CZ" dirty="0"/>
              <a:t>Návrh modelů – databáze, třídy, struktura komunikace</a:t>
            </a:r>
          </a:p>
          <a:p>
            <a:r>
              <a:rPr lang="cs-CZ" dirty="0"/>
              <a:t>Volba technologií použité pro tvorbu aplikace</a:t>
            </a:r>
          </a:p>
          <a:p>
            <a:r>
              <a:rPr lang="cs-CZ" dirty="0"/>
              <a:t>Návrh algoritmů pro funkční části</a:t>
            </a:r>
          </a:p>
          <a:p>
            <a:r>
              <a:rPr lang="cs-CZ" dirty="0"/>
              <a:t>Implementace</a:t>
            </a:r>
          </a:p>
          <a:p>
            <a:r>
              <a:rPr lang="cs-CZ" dirty="0"/>
              <a:t>Testování aplikace – ověření, zda splňuje zadané požadavky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350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1BA614-7CB1-45E9-84B1-7B20A113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5D9205-2A19-4BF5-BE2E-2D59C9E21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Ujasnění požadavků na výsledek aplikace</a:t>
            </a:r>
          </a:p>
          <a:p>
            <a:pPr lvl="1"/>
            <a:r>
              <a:rPr lang="cs-CZ" dirty="0"/>
              <a:t>Co „zákazník“ požaduje</a:t>
            </a:r>
          </a:p>
          <a:p>
            <a:pPr lvl="1"/>
            <a:r>
              <a:rPr lang="cs-CZ" dirty="0"/>
              <a:t>Stanovení funkčních a nefunkčních požadavků</a:t>
            </a:r>
          </a:p>
          <a:p>
            <a:r>
              <a:rPr lang="cs-CZ" dirty="0"/>
              <a:t>Velmi kritická část při samotném procesu</a:t>
            </a:r>
          </a:p>
          <a:p>
            <a:pPr lvl="1"/>
            <a:r>
              <a:rPr lang="cs-CZ" dirty="0"/>
              <a:t>Špatně pochopené zadání je postupem času velmi drahé</a:t>
            </a:r>
          </a:p>
          <a:p>
            <a:pPr lvl="1"/>
            <a:r>
              <a:rPr lang="cs-CZ" dirty="0"/>
              <a:t>Uživatel/zákazník potřebuje jasně vymezit, co má aplikace splňovat</a:t>
            </a:r>
          </a:p>
          <a:p>
            <a:r>
              <a:rPr lang="cs-CZ" dirty="0"/>
              <a:t>V praxi se o shromažďování těchto specifikací a uživatelských scénářů stará tzv. </a:t>
            </a:r>
            <a:r>
              <a:rPr lang="cs-CZ" b="1" dirty="0"/>
              <a:t>PRODUCT OWNER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708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8AD70-F337-4FA5-B484-CED29E31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Zjištění řešitelnosti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2EA955-9028-4E34-B27C-1FF759AE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Částečně je samotná řešitelnost vyřešena již ve specifikaci</a:t>
            </a:r>
          </a:p>
          <a:p>
            <a:r>
              <a:rPr lang="cs-CZ" dirty="0"/>
              <a:t>Cílem této fáze je dopátrat se, zda existuje řešení na daný problém</a:t>
            </a:r>
          </a:p>
          <a:p>
            <a:r>
              <a:rPr lang="cs-CZ" dirty="0"/>
              <a:t>Aplikace, kterou tvoříme v zásadě řeší nějaký problém</a:t>
            </a:r>
          </a:p>
          <a:p>
            <a:r>
              <a:rPr lang="cs-CZ" dirty="0"/>
              <a:t>Řešitelnost potřebujeme posoudit nejen z pohledu algoritmu, ale i technického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112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459C2-0A12-468B-894E-4C35B972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Identifikace vstupů a výstupů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B5AC6C-7B5C-4CD4-90FC-C3B60250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Zásadní část nutná pro konstrukci algoritmu</a:t>
            </a:r>
          </a:p>
          <a:p>
            <a:r>
              <a:rPr lang="cs-CZ" dirty="0"/>
              <a:t>Tato část je rovněž naznačena při specifikaci problému</a:t>
            </a:r>
          </a:p>
          <a:p>
            <a:r>
              <a:rPr lang="cs-CZ" dirty="0"/>
              <a:t>Potřeba znát dostupné vstupy, se kterými lze pracovat</a:t>
            </a:r>
          </a:p>
          <a:p>
            <a:r>
              <a:rPr lang="cs-CZ" dirty="0"/>
              <a:t>Očekávaný výstup na základě vstupních dat</a:t>
            </a:r>
          </a:p>
          <a:p>
            <a:r>
              <a:rPr lang="cs-CZ" dirty="0"/>
              <a:t>V rámci identifikace vstupů řešíme i okrajové podmínky, které mohou nastat</a:t>
            </a:r>
          </a:p>
          <a:p>
            <a:pPr lvl="1"/>
            <a:r>
              <a:rPr lang="cs-CZ" dirty="0"/>
              <a:t>Rozsah vstupních hodnot a určení jeho typu</a:t>
            </a:r>
          </a:p>
          <a:p>
            <a:pPr lvl="1"/>
            <a:r>
              <a:rPr lang="cs-CZ" dirty="0"/>
              <a:t>Rozlišení platných a neplatných vstupů</a:t>
            </a:r>
          </a:p>
          <a:p>
            <a:r>
              <a:rPr lang="cs-CZ" dirty="0"/>
              <a:t>Jaké jsou požadavky na výstup – zejména jejich forma a jak je budeme zobrazovat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3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B58EED-CD3C-4FB9-8827-B973F8E4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Návrhy modelů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BB485-DF11-4917-8D3C-57466C04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praxi tuto činnost zajišťují SW architekti a analytici</a:t>
            </a:r>
          </a:p>
          <a:p>
            <a:r>
              <a:rPr lang="cs-CZ" dirty="0"/>
              <a:t>Během návrhu modelů řešíme:</a:t>
            </a:r>
          </a:p>
          <a:p>
            <a:pPr lvl="1"/>
            <a:r>
              <a:rPr lang="cs-CZ" dirty="0"/>
              <a:t>Specifikací rolí – uživatel, administrátor, super admin, …</a:t>
            </a:r>
          </a:p>
          <a:p>
            <a:pPr lvl="1"/>
            <a:r>
              <a:rPr lang="cs-CZ" dirty="0"/>
              <a:t>Určení tříd v databázovém modelu</a:t>
            </a:r>
          </a:p>
          <a:p>
            <a:pPr lvl="1"/>
            <a:r>
              <a:rPr lang="cs-CZ" dirty="0"/>
              <a:t>Určení tříd pro strukturu aplikace</a:t>
            </a:r>
          </a:p>
          <a:p>
            <a:pPr lvl="1"/>
            <a:r>
              <a:rPr lang="cs-CZ" dirty="0"/>
              <a:t>Specifikace akcí navazující na konkrétní události</a:t>
            </a:r>
          </a:p>
          <a:p>
            <a:pPr lvl="1"/>
            <a:r>
              <a:rPr lang="cs-CZ" dirty="0"/>
              <a:t>Popsání toku dat v aplikaci – co s čím komunikuje</a:t>
            </a:r>
          </a:p>
        </p:txBody>
      </p:sp>
    </p:spTree>
    <p:extLst>
      <p:ext uri="{BB962C8B-B14F-4D97-AF65-F5344CB8AC3E}">
        <p14:creationId xmlns:p14="http://schemas.microsoft.com/office/powerpoint/2010/main" val="235837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4113D9-2B12-491E-A158-6D5BD3BD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algoritmů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6CB38E-839D-404F-9156-55CF753F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Algoritmy v našich aplikací jsou ve výsledku malé aplikace v jedné velké aplikaci</a:t>
            </a:r>
          </a:p>
          <a:p>
            <a:r>
              <a:rPr lang="cs-CZ" dirty="0"/>
              <a:t>Postup návrhu algoritmu je totožný s celým životním cyklem samotné aplikace</a:t>
            </a:r>
          </a:p>
          <a:p>
            <a:r>
              <a:rPr lang="cs-CZ" dirty="0"/>
              <a:t>Analýza řešitelnosti -&gt; identifikace vstupů a výstupů -&gt; návrh -&gt; implementace -&gt; ladění</a:t>
            </a:r>
          </a:p>
          <a:p>
            <a:r>
              <a:rPr lang="cs-CZ" dirty="0"/>
              <a:t>Výstup jednoho dílčího algoritmu může být vstupem pro následující algoritmus – utváříme posloupnost akcí </a:t>
            </a:r>
          </a:p>
          <a:p>
            <a:pPr lvl="1"/>
            <a:r>
              <a:rPr lang="cs-CZ" dirty="0"/>
              <a:t>Příkladem je zpracování vstupních dat do formy, se kterou umíme pracovat</a:t>
            </a:r>
          </a:p>
        </p:txBody>
      </p:sp>
    </p:spTree>
    <p:extLst>
      <p:ext uri="{BB962C8B-B14F-4D97-AF65-F5344CB8AC3E}">
        <p14:creationId xmlns:p14="http://schemas.microsoft.com/office/powerpoint/2010/main" val="86674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86AB03-C4B4-4B4A-9194-DE50E274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98D52E-9616-4DA9-9330-A6B58193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Jedna z nejnákladnějších fází při vývoji aplikace</a:t>
            </a:r>
          </a:p>
          <a:p>
            <a:r>
              <a:rPr lang="cs-CZ" dirty="0"/>
              <a:t>Odstranění chyby, které se v průběhu implementace objeví je časově náročná – často se musíme vracet zpět do prvotních fází vývoje aplikace</a:t>
            </a:r>
          </a:p>
          <a:p>
            <a:r>
              <a:rPr lang="cs-CZ" dirty="0"/>
              <a:t>Jakýkoliv zásah do navržené struktury může dominovým efektem poškodit další části naší aplikace</a:t>
            </a:r>
          </a:p>
          <a:p>
            <a:r>
              <a:rPr lang="cs-CZ" dirty="0"/>
              <a:t>K implementaci se uchylujeme v momentě, kdy jsme si odsouhlasili výsledky v předešlých fázích</a:t>
            </a:r>
          </a:p>
          <a:p>
            <a:r>
              <a:rPr lang="cs-CZ" dirty="0"/>
              <a:t>Samotná implementace se skládá z převedení myšlenek, které jsme vytvořili při modelování a návrhů algoritmů, do kódu v příslušném programovacím jazyce</a:t>
            </a:r>
          </a:p>
        </p:txBody>
      </p:sp>
    </p:spTree>
    <p:extLst>
      <p:ext uri="{BB962C8B-B14F-4D97-AF65-F5344CB8AC3E}">
        <p14:creationId xmlns:p14="http://schemas.microsoft.com/office/powerpoint/2010/main" val="52898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F78398-029C-4617-98BD-5F028282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7092D-0427-48E8-B0AA-9EC6558A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mnoha případech přehlížená fáze při vývoji</a:t>
            </a:r>
          </a:p>
          <a:p>
            <a:r>
              <a:rPr lang="cs-CZ" dirty="0"/>
              <a:t>Testování aplikace neslouží pouze k ověření, že funkcionalita stanovená při specifikace je naplněna</a:t>
            </a:r>
          </a:p>
          <a:p>
            <a:r>
              <a:rPr lang="cs-CZ" dirty="0"/>
              <a:t>Na testování aplikací koukáme na více úrovních:</a:t>
            </a:r>
          </a:p>
          <a:p>
            <a:pPr lvl="1"/>
            <a:r>
              <a:rPr lang="cs-CZ" dirty="0"/>
              <a:t>Unit testování</a:t>
            </a:r>
          </a:p>
          <a:p>
            <a:pPr lvl="1"/>
            <a:r>
              <a:rPr lang="cs-CZ" dirty="0"/>
              <a:t>Integrační testování</a:t>
            </a:r>
          </a:p>
          <a:p>
            <a:pPr lvl="1"/>
            <a:r>
              <a:rPr lang="cs-CZ" dirty="0"/>
              <a:t>Behaviorální testování</a:t>
            </a:r>
          </a:p>
          <a:p>
            <a:r>
              <a:rPr lang="cs-CZ" dirty="0"/>
              <a:t>V ideálním případě jsou lidé zodpovídající za testování přítomní v nějaké míře v každé fázi a dohlíží na kvalitu doručené práce - </a:t>
            </a:r>
            <a:r>
              <a:rPr lang="cs-CZ" b="1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14239538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4839</TotalTime>
  <Words>494</Words>
  <Application>Microsoft Office PowerPoint</Application>
  <PresentationFormat>Širokoúhlá obrazovka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Stébla</vt:lpstr>
      <vt:lpstr>Programování</vt:lpstr>
      <vt:lpstr>Co stojí za tvorbou aplikace z pohledu programátora?</vt:lpstr>
      <vt:lpstr>Specifikace zadání</vt:lpstr>
      <vt:lpstr>Zjištění řešitelnosti</vt:lpstr>
      <vt:lpstr>Identifikace vstupů a výstupů</vt:lpstr>
      <vt:lpstr>Návrhy modelů</vt:lpstr>
      <vt:lpstr>Návrh algoritmů</vt:lpstr>
      <vt:lpstr>Implementace</vt:lpstr>
      <vt:lpstr>Testování aplikace</vt:lpstr>
      <vt:lpstr>Životní cyklus aplikace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David Sládeček</cp:lastModifiedBy>
  <cp:revision>79</cp:revision>
  <dcterms:created xsi:type="dcterms:W3CDTF">2021-08-28T14:09:11Z</dcterms:created>
  <dcterms:modified xsi:type="dcterms:W3CDTF">2022-01-31T18:51:32Z</dcterms:modified>
</cp:coreProperties>
</file>