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763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3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628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289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74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988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047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227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10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419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48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28.06.2023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6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28.06.2023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832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28.06.2023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517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86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28.06.2023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02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59ED-9BFA-4F71-8132-5C6DFE8C59B7}" type="datetimeFigureOut">
              <a:rPr lang="cs-CZ" smtClean="0"/>
              <a:t>28.06.2023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788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bstraktní pozadí dat">
            <a:extLst>
              <a:ext uri="{FF2B5EF4-FFF2-40B4-BE49-F238E27FC236}">
                <a16:creationId xmlns:a16="http://schemas.microsoft.com/office/drawing/2014/main" id="{256076A9-2FE7-462F-8AA7-63603D64E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-1" y="3632297"/>
            <a:ext cx="8609045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3B4751">
              <a:alpha val="9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13EF5E-D86E-487D-AAC7-BB92A256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889218"/>
            <a:ext cx="6368312" cy="1032094"/>
          </a:xfrm>
        </p:spPr>
        <p:txBody>
          <a:bodyPr>
            <a:normAutofit/>
          </a:bodyPr>
          <a:lstStyle/>
          <a:p>
            <a:r>
              <a:rPr lang="cs-CZ" sz="4100">
                <a:solidFill>
                  <a:srgbClr val="FEFFFF"/>
                </a:solidFill>
              </a:rPr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9E3B79-1D13-410B-AA2C-AA2AC6E3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6368312" cy="524935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EFFFF"/>
                </a:solidFill>
              </a:rPr>
              <a:t>Práce s pamětí</a:t>
            </a:r>
          </a:p>
        </p:txBody>
      </p:sp>
    </p:spTree>
    <p:extLst>
      <p:ext uri="{BB962C8B-B14F-4D97-AF65-F5344CB8AC3E}">
        <p14:creationId xmlns:p14="http://schemas.microsoft.com/office/powerpoint/2010/main" val="35418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A5BD0E-CA9F-43CD-B383-FA247CE47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Referenční a hodnotové datové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0079A8-CECF-42EA-95EE-231262DD7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Hodnotové</a:t>
            </a:r>
          </a:p>
          <a:p>
            <a:pPr lvl="1"/>
            <a:r>
              <a:rPr lang="cs-CZ" dirty="0"/>
              <a:t>Numerické (</a:t>
            </a:r>
            <a:r>
              <a:rPr lang="cs-CZ" dirty="0" err="1"/>
              <a:t>int</a:t>
            </a:r>
            <a:r>
              <a:rPr lang="cs-CZ" dirty="0"/>
              <a:t>, long, double, …)</a:t>
            </a:r>
          </a:p>
          <a:p>
            <a:pPr lvl="1"/>
            <a:r>
              <a:rPr lang="cs-CZ" dirty="0"/>
              <a:t>Logické (</a:t>
            </a:r>
            <a:r>
              <a:rPr lang="cs-CZ" dirty="0" err="1"/>
              <a:t>bool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Textové (</a:t>
            </a:r>
            <a:r>
              <a:rPr lang="cs-CZ" dirty="0" err="1"/>
              <a:t>char</a:t>
            </a:r>
            <a:r>
              <a:rPr lang="cs-CZ" dirty="0"/>
              <a:t>, </a:t>
            </a:r>
            <a:r>
              <a:rPr lang="cs-CZ" dirty="0" err="1"/>
              <a:t>string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Výčtový typ (</a:t>
            </a:r>
            <a:r>
              <a:rPr lang="cs-CZ" dirty="0" err="1"/>
              <a:t>enum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Struktury</a:t>
            </a:r>
          </a:p>
          <a:p>
            <a:r>
              <a:rPr lang="cs-CZ" b="1" dirty="0"/>
              <a:t>Referenční</a:t>
            </a:r>
          </a:p>
          <a:p>
            <a:pPr lvl="1"/>
            <a:r>
              <a:rPr lang="cs-CZ" dirty="0"/>
              <a:t>Objekty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232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0F434A-30D5-AEBF-EC47-29C4196B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Ukládání do paměti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C5080B-6B92-9E67-2A71-6B2E74A8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Hodnotové datové typy jsou ukládány přímo na zásobník (LIFO)</a:t>
            </a:r>
          </a:p>
          <a:p>
            <a:r>
              <a:rPr lang="cs-CZ"/>
              <a:t>Data jsou uložena přímo v paměti, na kterou odkazuje proměnná</a:t>
            </a:r>
          </a:p>
          <a:p>
            <a:endParaRPr lang="cs-CZ"/>
          </a:p>
          <a:p>
            <a:r>
              <a:rPr lang="cs-CZ"/>
              <a:t>Referenční datové typy mají hodnotu uloženou na haldě (heap)</a:t>
            </a:r>
          </a:p>
          <a:p>
            <a:r>
              <a:rPr lang="cs-CZ"/>
              <a:t>V zásobníku je uložen pouze referenční odkaz na haldu</a:t>
            </a:r>
          </a:p>
          <a:p>
            <a:endParaRPr lang="cs-CZ"/>
          </a:p>
          <a:p>
            <a:r>
              <a:rPr lang="cs-CZ"/>
              <a:t>Každá aplikace má vyhrazenou kapacitu zásobníku</a:t>
            </a:r>
          </a:p>
          <a:p>
            <a:r>
              <a:rPr lang="cs-CZ"/>
              <a:t>Pro praktickou činnost není samotné uložení proměnných zásadní</a:t>
            </a:r>
          </a:p>
          <a:p>
            <a:pPr lvl="1"/>
            <a:r>
              <a:rPr lang="cs-CZ"/>
              <a:t>Je ovšem třeba mít tento fakt na paměti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007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D0EE764-D61F-0F72-D661-AF2BAD14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cs-CZ"/>
              <a:t>Ukládání do paměti </a:t>
            </a:r>
            <a:endParaRPr lang="cs-CZ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0DA47A-BC59-3809-04B8-766B7C49A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cs-CZ"/>
              <a:t>S využitím adresace (pointer) lze mít více referenčních proměnných ukazující na stejnou hodnotu</a:t>
            </a:r>
          </a:p>
          <a:p>
            <a:r>
              <a:rPr lang="cs-CZ"/>
              <a:t>Reference tak zůstává odkazovat na stejnou část v paměti, ale hodnota se může měnit </a:t>
            </a:r>
          </a:p>
          <a:p>
            <a:r>
              <a:rPr lang="cs-CZ"/>
              <a:t>O správu paměti, zejména její uvolňování se stará </a:t>
            </a:r>
            <a:r>
              <a:rPr lang="cs-CZ" b="1"/>
              <a:t>GARBAGE COLLECTOR</a:t>
            </a:r>
            <a:endParaRPr lang="en-US" b="1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B1359973-EE78-DEE6-3A91-7216A591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797523"/>
            <a:ext cx="6953577" cy="2937886"/>
          </a:xfrm>
          <a:prstGeom prst="rect">
            <a:avLst/>
          </a:prstGeom>
        </p:spPr>
      </p:pic>
      <p:sp>
        <p:nvSpPr>
          <p:cNvPr id="27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5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77DC2D-246A-7D6D-DB6B-A8461794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cs-CZ" dirty="0"/>
              <a:t>Zásobník (</a:t>
            </a:r>
            <a:r>
              <a:rPr lang="cs-CZ" dirty="0" err="1"/>
              <a:t>stack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BA370C-F09A-1F1D-47AF-ED6489E8A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cs-CZ" dirty="0"/>
              <a:t>Datová struktura pro dočasné ukládání paměti</a:t>
            </a:r>
          </a:p>
          <a:p>
            <a:r>
              <a:rPr lang="cs-CZ" dirty="0"/>
              <a:t>Každý námi vytvářený program má pevně stanovenou velikost zásobníku</a:t>
            </a:r>
          </a:p>
          <a:p>
            <a:r>
              <a:rPr lang="cs-CZ" dirty="0"/>
              <a:t>Poslední uložená položka do paměti je první vybrána (LIFO)</a:t>
            </a:r>
          </a:p>
          <a:p>
            <a:r>
              <a:rPr lang="cs-CZ" dirty="0"/>
              <a:t>Zásobník má definované dno (prázdný zásobník) a vrchol</a:t>
            </a:r>
          </a:p>
          <a:p>
            <a:r>
              <a:rPr lang="cs-CZ" dirty="0"/>
              <a:t>Pro práci se zásobníkem se využívají funkce </a:t>
            </a:r>
            <a:r>
              <a:rPr lang="cs-CZ" b="1" dirty="0" err="1"/>
              <a:t>push</a:t>
            </a:r>
            <a:r>
              <a:rPr lang="cs-CZ" b="1" dirty="0"/>
              <a:t> </a:t>
            </a:r>
            <a:r>
              <a:rPr lang="cs-CZ" dirty="0"/>
              <a:t>(vložení) a </a:t>
            </a:r>
            <a:r>
              <a:rPr lang="cs-CZ" b="1" dirty="0"/>
              <a:t>pop</a:t>
            </a:r>
            <a:r>
              <a:rPr lang="cs-CZ" dirty="0"/>
              <a:t> (vyjmutí)</a:t>
            </a:r>
          </a:p>
        </p:txBody>
      </p:sp>
      <p:pic>
        <p:nvPicPr>
          <p:cNvPr id="1026" name="Picture 2" descr="Zásobník">
            <a:extLst>
              <a:ext uri="{FF2B5EF4-FFF2-40B4-BE49-F238E27FC236}">
                <a16:creationId xmlns:a16="http://schemas.microsoft.com/office/drawing/2014/main" id="{C1138D18-D49C-884B-0A4C-E4046C12F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1452" y="2561913"/>
            <a:ext cx="2873159" cy="287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67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1A87C6-09D7-233F-24CB-99996FAF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Halda (heap)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6253CA-3DCE-DD89-8B20-83B7E6DEC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Vkládáme na první volnou pozici – následně dochází k úpravě haldy</a:t>
            </a:r>
          </a:p>
          <a:p>
            <a:r>
              <a:rPr lang="cs-CZ" dirty="0"/>
              <a:t>Jednotlivé vložené prvky se nazývají uzly</a:t>
            </a:r>
          </a:p>
          <a:p>
            <a:endParaRPr lang="cs-CZ" dirty="0"/>
          </a:p>
          <a:p>
            <a:r>
              <a:rPr lang="cs-CZ" dirty="0"/>
              <a:t>Rozlišujeme maximální haldu a minimální haldu</a:t>
            </a:r>
          </a:p>
          <a:p>
            <a:r>
              <a:rPr lang="cs-CZ" dirty="0"/>
              <a:t>Rozdíl je zda je v kořenu nejnižší nebo nejvyšší hodnota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476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8D44E099-FC66-4167-A593-8F6FBB5EE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3084" name="Freeform 11">
              <a:extLst>
                <a:ext uri="{FF2B5EF4-FFF2-40B4-BE49-F238E27FC236}">
                  <a16:creationId xmlns:a16="http://schemas.microsoft.com/office/drawing/2014/main" id="{47171E04-FEC4-4208-A619-A786E423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5" name="Freeform 12">
              <a:extLst>
                <a:ext uri="{FF2B5EF4-FFF2-40B4-BE49-F238E27FC236}">
                  <a16:creationId xmlns:a16="http://schemas.microsoft.com/office/drawing/2014/main" id="{F3DE8019-884E-41C9-A54C-AC668CA52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6" name="Freeform 13">
              <a:extLst>
                <a:ext uri="{FF2B5EF4-FFF2-40B4-BE49-F238E27FC236}">
                  <a16:creationId xmlns:a16="http://schemas.microsoft.com/office/drawing/2014/main" id="{462C1647-5880-4037-8FCE-16E1F646C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7" name="Freeform 14">
              <a:extLst>
                <a:ext uri="{FF2B5EF4-FFF2-40B4-BE49-F238E27FC236}">
                  <a16:creationId xmlns:a16="http://schemas.microsoft.com/office/drawing/2014/main" id="{C91082BE-FDAA-4A80-88B6-C5F5AD0C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8" name="Freeform 15">
              <a:extLst>
                <a:ext uri="{FF2B5EF4-FFF2-40B4-BE49-F238E27FC236}">
                  <a16:creationId xmlns:a16="http://schemas.microsoft.com/office/drawing/2014/main" id="{059FE918-3CB9-43E6-8025-22A9C21C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89" name="Freeform 16">
              <a:extLst>
                <a:ext uri="{FF2B5EF4-FFF2-40B4-BE49-F238E27FC236}">
                  <a16:creationId xmlns:a16="http://schemas.microsoft.com/office/drawing/2014/main" id="{E30464D7-34FF-42C8-8686-C3A865E9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90" name="Freeform 17">
              <a:extLst>
                <a:ext uri="{FF2B5EF4-FFF2-40B4-BE49-F238E27FC236}">
                  <a16:creationId xmlns:a16="http://schemas.microsoft.com/office/drawing/2014/main" id="{07281894-7888-434B-BC17-FB67B4879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91" name="Freeform 18">
              <a:extLst>
                <a:ext uri="{FF2B5EF4-FFF2-40B4-BE49-F238E27FC236}">
                  <a16:creationId xmlns:a16="http://schemas.microsoft.com/office/drawing/2014/main" id="{7CDF6636-2EE5-4477-B1E7-136C9B4F3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92" name="Freeform 19">
              <a:extLst>
                <a:ext uri="{FF2B5EF4-FFF2-40B4-BE49-F238E27FC236}">
                  <a16:creationId xmlns:a16="http://schemas.microsoft.com/office/drawing/2014/main" id="{6A01C238-0F7D-4DF5-A879-329020008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93" name="Freeform 20">
              <a:extLst>
                <a:ext uri="{FF2B5EF4-FFF2-40B4-BE49-F238E27FC236}">
                  <a16:creationId xmlns:a16="http://schemas.microsoft.com/office/drawing/2014/main" id="{AA10B8D3-BE6D-40AB-BA54-12C4758E5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94" name="Freeform 21">
              <a:extLst>
                <a:ext uri="{FF2B5EF4-FFF2-40B4-BE49-F238E27FC236}">
                  <a16:creationId xmlns:a16="http://schemas.microsoft.com/office/drawing/2014/main" id="{4CD8C1DF-88C2-4F11-AA23-36D5B5BD3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95" name="Freeform 22">
              <a:extLst>
                <a:ext uri="{FF2B5EF4-FFF2-40B4-BE49-F238E27FC236}">
                  <a16:creationId xmlns:a16="http://schemas.microsoft.com/office/drawing/2014/main" id="{9AF01696-99FF-4093-938A-38D0C7223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097" name="Group 3096">
            <a:extLst>
              <a:ext uri="{FF2B5EF4-FFF2-40B4-BE49-F238E27FC236}">
                <a16:creationId xmlns:a16="http://schemas.microsoft.com/office/drawing/2014/main" id="{629FAB3C-6A93-4306-8525-B9FC787B1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098" name="Freeform 27">
              <a:extLst>
                <a:ext uri="{FF2B5EF4-FFF2-40B4-BE49-F238E27FC236}">
                  <a16:creationId xmlns:a16="http://schemas.microsoft.com/office/drawing/2014/main" id="{8838005D-B3A9-4E56-9BFB-3DD99E4BB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99" name="Freeform 28">
              <a:extLst>
                <a:ext uri="{FF2B5EF4-FFF2-40B4-BE49-F238E27FC236}">
                  <a16:creationId xmlns:a16="http://schemas.microsoft.com/office/drawing/2014/main" id="{6450237E-A2DE-4BA3-AF9F-06399E5CF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0" name="Freeform 29">
              <a:extLst>
                <a:ext uri="{FF2B5EF4-FFF2-40B4-BE49-F238E27FC236}">
                  <a16:creationId xmlns:a16="http://schemas.microsoft.com/office/drawing/2014/main" id="{A643E849-3FBA-4248-B0DF-9D6737E2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1" name="Freeform 30">
              <a:extLst>
                <a:ext uri="{FF2B5EF4-FFF2-40B4-BE49-F238E27FC236}">
                  <a16:creationId xmlns:a16="http://schemas.microsoft.com/office/drawing/2014/main" id="{231C0782-59AA-4C4F-8B86-85102F701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2" name="Freeform 31">
              <a:extLst>
                <a:ext uri="{FF2B5EF4-FFF2-40B4-BE49-F238E27FC236}">
                  <a16:creationId xmlns:a16="http://schemas.microsoft.com/office/drawing/2014/main" id="{E19975F5-4F93-41BF-9A6D-1E6CFDFF1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3" name="Freeform 32">
              <a:extLst>
                <a:ext uri="{FF2B5EF4-FFF2-40B4-BE49-F238E27FC236}">
                  <a16:creationId xmlns:a16="http://schemas.microsoft.com/office/drawing/2014/main" id="{AE6458FC-D3D9-469F-A8FB-0431BD15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4" name="Freeform 33">
              <a:extLst>
                <a:ext uri="{FF2B5EF4-FFF2-40B4-BE49-F238E27FC236}">
                  <a16:creationId xmlns:a16="http://schemas.microsoft.com/office/drawing/2014/main" id="{90B9693F-2248-4DB8-A528-52C13C63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5" name="Freeform 34">
              <a:extLst>
                <a:ext uri="{FF2B5EF4-FFF2-40B4-BE49-F238E27FC236}">
                  <a16:creationId xmlns:a16="http://schemas.microsoft.com/office/drawing/2014/main" id="{11CC5E15-09A8-41A0-930D-434F7D8D6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6" name="Freeform 35">
              <a:extLst>
                <a:ext uri="{FF2B5EF4-FFF2-40B4-BE49-F238E27FC236}">
                  <a16:creationId xmlns:a16="http://schemas.microsoft.com/office/drawing/2014/main" id="{B5566C56-67EC-43D7-A3D2-3CCBEDAFC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7" name="Freeform 36">
              <a:extLst>
                <a:ext uri="{FF2B5EF4-FFF2-40B4-BE49-F238E27FC236}">
                  <a16:creationId xmlns:a16="http://schemas.microsoft.com/office/drawing/2014/main" id="{CF74AC36-5E17-4D3B-A93B-1645741EB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8" name="Freeform 37">
              <a:extLst>
                <a:ext uri="{FF2B5EF4-FFF2-40B4-BE49-F238E27FC236}">
                  <a16:creationId xmlns:a16="http://schemas.microsoft.com/office/drawing/2014/main" id="{39818481-D2FB-4507-B11D-8C6342AC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09" name="Freeform 38">
              <a:extLst>
                <a:ext uri="{FF2B5EF4-FFF2-40B4-BE49-F238E27FC236}">
                  <a16:creationId xmlns:a16="http://schemas.microsoft.com/office/drawing/2014/main" id="{E996F5F0-3979-44D1-9AE3-1251DA5D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111" name="Rectangle 3110">
            <a:extLst>
              <a:ext uri="{FF2B5EF4-FFF2-40B4-BE49-F238E27FC236}">
                <a16:creationId xmlns:a16="http://schemas.microsoft.com/office/drawing/2014/main" id="{05C469C2-FE8F-491E-9139-7E7F8BB38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13" name="Freeform 11">
            <a:extLst>
              <a:ext uri="{FF2B5EF4-FFF2-40B4-BE49-F238E27FC236}">
                <a16:creationId xmlns:a16="http://schemas.microsoft.com/office/drawing/2014/main" id="{0D31E63E-1DE1-4400-9D1A-FA0378B29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4791BBE-B42A-B5A1-E26F-A2A4C5B7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79000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Minimální a maximální halda</a:t>
            </a:r>
          </a:p>
        </p:txBody>
      </p:sp>
      <p:sp>
        <p:nvSpPr>
          <p:cNvPr id="3080" name="Content Placeholder 3079">
            <a:extLst>
              <a:ext uri="{FF2B5EF4-FFF2-40B4-BE49-F238E27FC236}">
                <a16:creationId xmlns:a16="http://schemas.microsoft.com/office/drawing/2014/main" id="{2F62D650-43F9-DB34-ED47-B44F8300D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3" y="2040467"/>
            <a:ext cx="4802188" cy="38707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dirty="0"/>
              <a:t>Každý nově vkládaný prvek vložíme na první volné místo (postupujeme postupně do hloubky</a:t>
            </a:r>
          </a:p>
          <a:p>
            <a:r>
              <a:rPr lang="cs-CZ" dirty="0"/>
              <a:t>Začínáme přiřazením pod kořen</a:t>
            </a:r>
          </a:p>
          <a:p>
            <a:r>
              <a:rPr lang="cs-CZ" dirty="0"/>
              <a:t>Samotné umístění prvku závisí o který typ haldy (MIN/MAX) se jedná</a:t>
            </a:r>
          </a:p>
          <a:p>
            <a:r>
              <a:rPr lang="cs-CZ" dirty="0"/>
              <a:t>Po vložení prvku je halda postupně upravována tak, aby odpovídala MIN/MAX haldě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9B63CE-B5DD-9171-57CC-0DC966ED4A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 r="6123" b="1"/>
          <a:stretch/>
        </p:blipFill>
        <p:spPr bwMode="auto">
          <a:xfrm>
            <a:off x="7736146" y="624111"/>
            <a:ext cx="3768466" cy="262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x heap">
            <a:extLst>
              <a:ext uri="{FF2B5EF4-FFF2-40B4-BE49-F238E27FC236}">
                <a16:creationId xmlns:a16="http://schemas.microsoft.com/office/drawing/2014/main" id="{498F01F6-D2BB-7714-6A26-2FC7BF1841C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" r="6293" b="1"/>
          <a:stretch/>
        </p:blipFill>
        <p:spPr bwMode="auto">
          <a:xfrm>
            <a:off x="7736146" y="3416024"/>
            <a:ext cx="3768466" cy="26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09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8437FBB8-EB03-E16F-2A95-08505970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Binární vyhledávací strom (BST)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929B2A6-69BF-779B-323D-38C524E97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Binární stromová </a:t>
            </a:r>
            <a:r>
              <a:rPr lang="cs-CZ" dirty="0"/>
              <a:t>datová struktura</a:t>
            </a:r>
          </a:p>
          <a:p>
            <a:r>
              <a:rPr lang="cs-CZ" dirty="0"/>
              <a:t>Na vrcholu je tzv. </a:t>
            </a:r>
            <a:r>
              <a:rPr lang="cs-CZ" b="1" dirty="0"/>
              <a:t>kořen stromu</a:t>
            </a:r>
          </a:p>
          <a:p>
            <a:r>
              <a:rPr lang="cs-CZ" dirty="0"/>
              <a:t>Nové hodnoty se vkládají do tzv. </a:t>
            </a:r>
            <a:r>
              <a:rPr lang="cs-CZ" b="1" dirty="0"/>
              <a:t>listů</a:t>
            </a:r>
          </a:p>
          <a:p>
            <a:endParaRPr lang="cs-CZ" dirty="0"/>
          </a:p>
          <a:p>
            <a:r>
              <a:rPr lang="cs-CZ" dirty="0"/>
              <a:t>Oproti haldě se nově vložené prvky umisťují na první volnou pozici dle pravidla vyhledávacího stromu</a:t>
            </a:r>
          </a:p>
          <a:p>
            <a:r>
              <a:rPr lang="cs-CZ" dirty="0"/>
              <a:t>Nově vkládanou hodnotu postupně porovnáváme s hodnotou v uzlu</a:t>
            </a:r>
          </a:p>
          <a:p>
            <a:pPr lvl="1"/>
            <a:r>
              <a:rPr lang="cs-CZ" dirty="0"/>
              <a:t>Pokud je hodnota menší, pokračujeme na levý podstrom</a:t>
            </a:r>
          </a:p>
          <a:p>
            <a:pPr lvl="1"/>
            <a:r>
              <a:rPr lang="cs-CZ" dirty="0"/>
              <a:t>Pokud je hodnota větší rovna, pokračujeme na pravý podstrom</a:t>
            </a:r>
          </a:p>
        </p:txBody>
      </p:sp>
    </p:spTree>
    <p:extLst>
      <p:ext uri="{BB962C8B-B14F-4D97-AF65-F5344CB8AC3E}">
        <p14:creationId xmlns:p14="http://schemas.microsoft.com/office/powerpoint/2010/main" val="10570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8437FBB8-EB03-E16F-2A95-08505970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Binární vyhledávací strom (BST)</a:t>
            </a:r>
          </a:p>
        </p:txBody>
      </p:sp>
      <p:pic>
        <p:nvPicPr>
          <p:cNvPr id="1026" name="Picture 2" descr="Binary search tree - Wikipedia">
            <a:extLst>
              <a:ext uri="{FF2B5EF4-FFF2-40B4-BE49-F238E27FC236}">
                <a16:creationId xmlns:a16="http://schemas.microsoft.com/office/drawing/2014/main" id="{842E7471-F699-645C-CDC6-0BE5477C697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213" y="2225543"/>
            <a:ext cx="4313237" cy="359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FA9AC774-2B11-0362-EECD-4388336D73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V kořenu je první vložená hodnota</a:t>
            </a:r>
          </a:p>
          <a:p>
            <a:r>
              <a:rPr lang="cs-CZ" dirty="0"/>
              <a:t>Vyhledávací strom není vyvážení oproti haldě</a:t>
            </a:r>
          </a:p>
        </p:txBody>
      </p:sp>
    </p:spTree>
    <p:extLst>
      <p:ext uri="{BB962C8B-B14F-4D97-AF65-F5344CB8AC3E}">
        <p14:creationId xmlns:p14="http://schemas.microsoft.com/office/powerpoint/2010/main" val="788399657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11803</TotalTime>
  <Words>379</Words>
  <Application>Microsoft Office PowerPoint</Application>
  <PresentationFormat>Širokoúhlá obrazovka</PresentationFormat>
  <Paragraphs>54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Stébla</vt:lpstr>
      <vt:lpstr>Programování</vt:lpstr>
      <vt:lpstr>Referenční a hodnotové datové typy</vt:lpstr>
      <vt:lpstr>Ukládání do paměti</vt:lpstr>
      <vt:lpstr>Ukládání do paměti </vt:lpstr>
      <vt:lpstr>Zásobník (stack)</vt:lpstr>
      <vt:lpstr>Halda (heap)</vt:lpstr>
      <vt:lpstr>Minimální a maximální halda</vt:lpstr>
      <vt:lpstr>Binární vyhledávací strom (BST)</vt:lpstr>
      <vt:lpstr>Binární vyhledávací strom (BST)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112</cp:revision>
  <dcterms:created xsi:type="dcterms:W3CDTF">2021-08-28T14:09:11Z</dcterms:created>
  <dcterms:modified xsi:type="dcterms:W3CDTF">2023-06-28T05:41:48Z</dcterms:modified>
</cp:coreProperties>
</file>