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60" r:id="rId4"/>
    <p:sldId id="262" r:id="rId5"/>
    <p:sldId id="263" r:id="rId6"/>
    <p:sldId id="264" r:id="rId7"/>
    <p:sldId id="265" r:id="rId8"/>
    <p:sldId id="266" r:id="rId9"/>
  </p:sldIdLst>
  <p:sldSz cx="12192000" cy="6858000"/>
  <p:notesSz cx="7559675" cy="106918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01882-0F64-42CA-AF36-EB94F93D279E}" type="datetimeFigureOut">
              <a:rPr lang="cs-CZ" smtClean="0"/>
              <a:t>12.12.2024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5C0B3-9EB6-4C53-94A0-9B535051F18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884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1F311E-934C-4E43-A159-9345A613728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1E3A07C-CC25-4EFE-BD98-6953FEC9D80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9AB447A-90CF-4566-8038-3666D0B0F77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0B84A73-1AC6-4C8B-8BB0-F7A77C6E599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918C4-6FFA-CE7A-FA95-B40B18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1EFBED-2C30-EA3B-C9F8-6D17F42D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526B5B-A848-39E7-7574-6A69D054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6B0CBE-4148-52F9-A174-3D89302D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Footer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437923-F25E-C1CF-302E-42CB1121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3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E6BC198-EF36-41F8-9910-09D77BB0D40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72F5E8-0902-4867-936F-F9A81AC02FB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2A154F2-3D50-499F-B602-95666830FBA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F42E1CE-6FB9-4185-BED4-8A6BE188D22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cs-CZ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B2D7E6-A15B-4211-B1BA-F04324B09FB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0901EB-EA48-46AC-8300-590E3070DFE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7FCE40-FF3F-48B1-A414-59DF780F1B5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cs-CZ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cs-CZ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8600FF-CFF6-4192-B204-B4573161259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cs-CZ" sz="4400" b="0" strike="noStrike" spc="-1">
                <a:solidFill>
                  <a:srgbClr val="000000"/>
                </a:solidFill>
                <a:latin typeface="Arial"/>
              </a:rPr>
              <a:t>Klikněte pro úpravu formátu textu nadpisu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Klikněte pro úpravu formátu textu osnovy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Druhá úroveň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Třetí úroveň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Čtvrtá úroveň osnovy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Pátá úroveň osnovy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Šestá úroveň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s-CZ" sz="2800" b="0" strike="noStrike" spc="-1">
                <a:solidFill>
                  <a:srgbClr val="000000"/>
                </a:solidFill>
                <a:latin typeface="Arial"/>
              </a:rPr>
              <a:t>Sedmá úroveň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cs-CZ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Footer</a:t>
            </a:r>
            <a:endParaRPr lang="cs-CZ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787878"/>
                </a:solidFill>
                <a:latin typeface="Apto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A30E9F-61A0-4BE2-9D10-E34348AB31DD}" type="slidenum">
              <a:rPr lang="en-US" sz="1200" b="0" strike="noStrike" spc="-1">
                <a:solidFill>
                  <a:srgbClr val="787878"/>
                </a:solidFill>
                <a:latin typeface="Aptos"/>
                <a:ea typeface="DejaVu Sans"/>
              </a:rPr>
              <a:t>‹#›</a:t>
            </a:fld>
            <a:endParaRPr lang="cs-CZ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cs-CZ" sz="1400" b="0" strike="noStrike" spc="-1">
                <a:latin typeface="Times New Roman"/>
              </a:defRPr>
            </a:lvl1pPr>
          </a:lstStyle>
          <a:p>
            <a:endParaRPr lang="cs-CZ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6"/>
          <p:cNvSpPr/>
          <p:nvPr/>
        </p:nvSpPr>
        <p:spPr>
          <a:xfrm>
            <a:off x="0" y="0"/>
            <a:ext cx="1219104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144700" y="3000080"/>
            <a:ext cx="563040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cs" sz="5400" b="0" strike="noStrike" spc="-1" dirty="0">
                <a:solidFill>
                  <a:srgbClr val="000000"/>
                </a:solidFill>
                <a:latin typeface="Aptos Display"/>
                <a:ea typeface="DejaVu Sans"/>
              </a:rPr>
              <a:t>Programování</a:t>
            </a:r>
            <a:endParaRPr lang="cs-CZ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157220" y="1124140"/>
            <a:ext cx="4410360" cy="170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cs" sz="2000" b="0" strike="noStrike" spc="-1" dirty="0">
                <a:solidFill>
                  <a:srgbClr val="000000"/>
                </a:solidFill>
                <a:latin typeface="Aptos"/>
                <a:ea typeface="DejaVu Sans"/>
              </a:rPr>
              <a:t>Funkce, rekurznivní funkce</a:t>
            </a:r>
            <a:endParaRPr lang="cs-CZ" sz="2000" b="0" strike="noStrike" spc="-1" dirty="0">
              <a:latin typeface="Arial"/>
            </a:endParaRPr>
          </a:p>
        </p:txBody>
      </p:sp>
      <p:grpSp>
        <p:nvGrpSpPr>
          <p:cNvPr id="85" name="Group 38"/>
          <p:cNvGrpSpPr/>
          <p:nvPr/>
        </p:nvGrpSpPr>
        <p:grpSpPr>
          <a:xfrm>
            <a:off x="0" y="2985120"/>
            <a:ext cx="730440" cy="672480"/>
            <a:chOff x="0" y="2985120"/>
            <a:chExt cx="730440" cy="672480"/>
          </a:xfrm>
        </p:grpSpPr>
        <p:sp>
          <p:nvSpPr>
            <p:cNvPr id="86" name="Rectangle 39"/>
            <p:cNvSpPr/>
            <p:nvPr/>
          </p:nvSpPr>
          <p:spPr>
            <a:xfrm>
              <a:off x="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  <p:sp>
          <p:nvSpPr>
            <p:cNvPr id="87" name="Rectangle 40"/>
            <p:cNvSpPr/>
            <p:nvPr/>
          </p:nvSpPr>
          <p:spPr>
            <a:xfrm>
              <a:off x="26784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  <p:sp>
          <p:nvSpPr>
            <p:cNvPr id="88" name="Rectangle 41"/>
            <p:cNvSpPr/>
            <p:nvPr/>
          </p:nvSpPr>
          <p:spPr>
            <a:xfrm>
              <a:off x="535680" y="2985120"/>
              <a:ext cx="194760" cy="6724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cs-CZ"/>
            </a:p>
          </p:txBody>
        </p:sp>
      </p:grpSp>
      <p:sp>
        <p:nvSpPr>
          <p:cNvPr id="89" name="Rectangle 43"/>
          <p:cNvSpPr/>
          <p:nvPr/>
        </p:nvSpPr>
        <p:spPr>
          <a:xfrm flipH="1">
            <a:off x="10697040" y="0"/>
            <a:ext cx="1493280" cy="6856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sp>
        <p:nvSpPr>
          <p:cNvPr id="90" name="Rectangle 45"/>
          <p:cNvSpPr/>
          <p:nvPr/>
        </p:nvSpPr>
        <p:spPr>
          <a:xfrm>
            <a:off x="5685840" y="392040"/>
            <a:ext cx="6008400" cy="601596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680" dist="127080" dir="540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cs-CZ"/>
          </a:p>
        </p:txBody>
      </p:sp>
      <p:pic>
        <p:nvPicPr>
          <p:cNvPr id="91" name="Obrázek 5" descr="Logo v detailu&#10;&#10;Automaticky generovaný popis"/>
          <p:cNvPicPr/>
          <p:nvPr/>
        </p:nvPicPr>
        <p:blipFill>
          <a:blip r:embed="rId2"/>
          <a:srcRect r="26"/>
          <a:stretch/>
        </p:blipFill>
        <p:spPr>
          <a:xfrm>
            <a:off x="5922360" y="1842120"/>
            <a:ext cx="5535000" cy="311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B9C64B-D1D1-F119-0D1A-BE9D01365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E2BEB2E-D3AD-FBB1-25E3-74FE3863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Funkce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B31B3EA-CBC9-0D76-1B0A-E5761B17075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cs-CZ" sz="2400" b="0" i="0" u="none" strike="noStrike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cs-CZ" sz="2400" dirty="0" err="1">
                <a:latin typeface="+mn-lt"/>
                <a:ea typeface="+mn-ea"/>
                <a:cs typeface="+mn-cs"/>
              </a:rPr>
              <a:t>b</a:t>
            </a:r>
            <a:r>
              <a:rPr kumimoji="0" lang="en-US" altLang="cs-CZ" sz="24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lok</a:t>
            </a:r>
            <a:r>
              <a:rPr kumimoji="0" lang="en-US" altLang="cs-CZ" sz="2400" b="0" i="0" u="none" strike="noStrike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cs-CZ" sz="24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kódu</a:t>
            </a:r>
            <a:r>
              <a:rPr kumimoji="0" lang="en-US" altLang="cs-CZ" sz="2400" b="0" i="0" u="none" strike="noStrike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, </a:t>
            </a:r>
            <a:r>
              <a:rPr kumimoji="0" lang="en-US" altLang="cs-CZ" sz="24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který</a:t>
            </a:r>
            <a:r>
              <a:rPr kumimoji="0" lang="en-US" altLang="cs-CZ" sz="2400" b="0" i="0" u="none" strike="noStrike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cs-CZ" sz="24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vykonává</a:t>
            </a:r>
            <a:r>
              <a:rPr kumimoji="0" lang="en-US" altLang="cs-CZ" sz="2400" b="0" i="0" u="none" strike="noStrike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cs-CZ" sz="24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určitou</a:t>
            </a:r>
            <a:r>
              <a:rPr kumimoji="0" lang="en-US" altLang="cs-CZ" sz="2400" b="0" i="0" u="none" strike="noStrike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cs-CZ" sz="24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činnost</a:t>
            </a:r>
            <a:endParaRPr kumimoji="0" lang="en-US" altLang="cs-CZ" sz="2400" b="0" i="0" u="none" strike="noStrike" cap="none" normalizeH="0" baseline="0" dirty="0">
              <a:ln>
                <a:noFill/>
              </a:ln>
              <a:effectLst/>
              <a:latin typeface="+mn-lt"/>
              <a:ea typeface="+mn-ea"/>
              <a:cs typeface="+mn-cs"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cs-CZ" sz="24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Pomáhá</a:t>
            </a:r>
            <a:r>
              <a:rPr kumimoji="0" lang="en-US" altLang="cs-CZ" sz="2400" b="0" i="0" u="none" strike="noStrike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cs-CZ" sz="24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rozdělit</a:t>
            </a:r>
            <a:r>
              <a:rPr kumimoji="0" lang="en-US" altLang="cs-CZ" sz="2400" b="0" i="0" u="none" strike="noStrike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 program </a:t>
            </a:r>
            <a:r>
              <a:rPr kumimoji="0" lang="en-US" altLang="cs-CZ" sz="24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na</a:t>
            </a:r>
            <a:r>
              <a:rPr kumimoji="0" lang="en-US" altLang="cs-CZ" sz="2400" b="0" i="0" u="none" strike="noStrike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cs-CZ" sz="24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menší</a:t>
            </a:r>
            <a:r>
              <a:rPr kumimoji="0" lang="en-US" altLang="cs-CZ" sz="2400" b="0" i="0" u="none" strike="noStrike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cs-CZ" sz="24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části</a:t>
            </a:r>
            <a:endParaRPr kumimoji="0" lang="en-US" altLang="cs-CZ" sz="2400" b="0" i="0" u="none" strike="noStrike" cap="none" normalizeH="0" baseline="0" dirty="0">
              <a:ln>
                <a:noFill/>
              </a:ln>
              <a:effectLst/>
              <a:latin typeface="+mn-lt"/>
              <a:ea typeface="+mn-ea"/>
              <a:cs typeface="+mn-cs"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cs-CZ" sz="24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Znovupoužitelná</a:t>
            </a:r>
            <a:r>
              <a:rPr kumimoji="0" lang="en-US" altLang="cs-CZ" sz="2400" b="0" i="0" u="none" strike="noStrike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 a </a:t>
            </a:r>
            <a:r>
              <a:rPr kumimoji="0" lang="en-US" altLang="cs-CZ" sz="24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usnadňuje</a:t>
            </a:r>
            <a:r>
              <a:rPr kumimoji="0" lang="en-US" altLang="cs-CZ" sz="2400" b="0" i="0" u="none" strike="noStrike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cs-CZ" sz="24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správu</a:t>
            </a:r>
            <a:r>
              <a:rPr kumimoji="0" lang="en-US" altLang="cs-CZ" sz="2400" b="0" i="0" u="none" strike="noStrike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cs-CZ" sz="24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kódu</a:t>
            </a:r>
            <a:endParaRPr kumimoji="0" lang="en-US" altLang="cs-CZ" sz="2400" b="0" i="0" u="none" strike="noStrike" cap="none" normalizeH="0" baseline="0" dirty="0">
              <a:ln>
                <a:noFill/>
              </a:ln>
              <a:effectLst/>
              <a:latin typeface="+mn-lt"/>
              <a:ea typeface="+mn-ea"/>
              <a:cs typeface="+mn-cs"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cs-CZ" sz="2400" b="1" i="0" u="none" strike="noStrike" cap="none" normalizeH="0" baseline="0" dirty="0" err="1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Proč</a:t>
            </a:r>
            <a:r>
              <a:rPr kumimoji="0" lang="en-US" altLang="cs-CZ" sz="2400" b="1" i="0" u="none" strike="noStrike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cs-CZ" sz="2400" b="1" i="0" u="none" strike="noStrike" cap="none" normalizeH="0" baseline="0" dirty="0" err="1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používat</a:t>
            </a:r>
            <a:r>
              <a:rPr kumimoji="0" lang="en-US" altLang="cs-CZ" sz="2400" b="1" i="0" u="none" strike="noStrike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cs-CZ" sz="2400" b="1" i="0" u="none" strike="noStrike" cap="none" normalizeH="0" baseline="0" dirty="0" err="1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funkce</a:t>
            </a:r>
            <a:endParaRPr kumimoji="0" lang="en-US" altLang="cs-CZ" sz="2400" b="0" i="0" u="none" strike="noStrike" cap="none" normalizeH="0" baseline="0" dirty="0">
              <a:ln>
                <a:noFill/>
              </a:ln>
              <a:effectLst/>
              <a:latin typeface="+mn-lt"/>
              <a:ea typeface="+mn-ea"/>
              <a:cs typeface="+mn-cs"/>
            </a:endParaRPr>
          </a:p>
          <a:p>
            <a:pPr marL="457200" lvl="1" indent="-22860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cs-CZ" sz="24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Snižují</a:t>
            </a:r>
            <a:r>
              <a:rPr kumimoji="0" lang="en-US" altLang="cs-CZ" sz="24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cs-CZ" sz="24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redundanci</a:t>
            </a:r>
            <a:r>
              <a:rPr kumimoji="0" lang="en-US" altLang="cs-CZ" sz="24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kumimoji="0" lang="en-US" altLang="cs-CZ" sz="24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nadbytečnou</a:t>
            </a:r>
            <a:r>
              <a:rPr kumimoji="0" lang="en-US" altLang="cs-CZ" sz="24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cs-CZ" sz="24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duplicitu</a:t>
            </a:r>
            <a:r>
              <a:rPr kumimoji="0" lang="en-US" altLang="cs-CZ" sz="24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cs-CZ" sz="24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kódu</a:t>
            </a:r>
            <a:r>
              <a:rPr kumimoji="0" lang="en-US" altLang="cs-CZ" sz="24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pPr marL="457200" lvl="1" indent="-22860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cs-CZ" sz="24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Zvyšují</a:t>
            </a:r>
            <a:r>
              <a:rPr kumimoji="0" lang="en-US" altLang="cs-CZ" sz="24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cs-CZ" sz="24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čitelnost</a:t>
            </a:r>
            <a:r>
              <a:rPr kumimoji="0" lang="en-US" altLang="cs-CZ" sz="24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kumimoji="0" lang="en-US" altLang="cs-CZ" sz="24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modularitu</a:t>
            </a:r>
            <a:r>
              <a:rPr kumimoji="0" lang="en-US" altLang="cs-CZ" sz="24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cs-CZ" sz="24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kódu</a:t>
            </a:r>
            <a:r>
              <a:rPr kumimoji="0" lang="en-US" altLang="cs-CZ" sz="24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2611FF41-CD98-28FB-A18B-C10DF4E65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996" y="2929368"/>
            <a:ext cx="4702562" cy="1477948"/>
          </a:xfrm>
          <a:prstGeom prst="rect">
            <a:avLst/>
          </a:prstGeom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1C44B03-C4D6-1D95-8051-FA1345634BB2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E6BC198-EF36-41F8-9910-09D77BB0D40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2402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3782F5-7A2F-7A6B-5074-DD502EAB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Deklarace a volání funkcí</a:t>
            </a: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58619A8-1B5F-5A75-EBAB-FEE4D9248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5" y="2993501"/>
            <a:ext cx="5150277" cy="2776671"/>
          </a:xfrm>
          <a:prstGeom prst="rect">
            <a:avLst/>
          </a:prstGeom>
        </p:spPr>
      </p:pic>
      <p:sp>
        <p:nvSpPr>
          <p:cNvPr id="3" name="Podnadpis 2">
            <a:extLst>
              <a:ext uri="{FF2B5EF4-FFF2-40B4-BE49-F238E27FC236}">
                <a16:creationId xmlns:a16="http://schemas.microsoft.com/office/drawing/2014/main" id="{7B90B396-B8E5-27D5-9ECF-45D632F734A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406429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  <a:cs typeface="+mn-cs"/>
              </a:rPr>
              <a:t>Deklarace funkce obsahuje vytvoření hlavičky a jejího těla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  <a:cs typeface="+mn-cs"/>
              </a:rPr>
              <a:t>Hlavička se skládá z viditelnosti, návratového typu, názvu a volitelně ze seznamu vstupních parametrů funkce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+mn-ea"/>
                <a:cs typeface="+mn-cs"/>
              </a:rPr>
              <a:t>Funkci v programu voláme pouze jejím názvem a předáním vstupních parametrů</a:t>
            </a:r>
            <a:endParaRPr lang="en-US" sz="2000" dirty="0">
              <a:latin typeface="+mn-lt"/>
              <a:ea typeface="+mn-ea"/>
              <a:cs typeface="+mn-cs"/>
            </a:endParaRP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045538-3FCE-7D2B-D60F-AD3CBE213CAA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E6BC198-EF36-41F8-9910-09D77BB0D40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2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B7FCA0-DF29-BBE3-47D6-AE0E1EA53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73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C66A138-6533-0E56-93BC-9F8AC6A3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Parametry a návratové hodnoty</a:t>
            </a:r>
          </a:p>
        </p:txBody>
      </p:sp>
      <p:grpSp>
        <p:nvGrpSpPr>
          <p:cNvPr id="86" name="Group 75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87" name="Rectangle 76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77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5816058-8CDA-F380-262D-B8283FBB4C3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ea typeface="+mn-ea"/>
                <a:cs typeface="+mn-cs"/>
              </a:rPr>
              <a:t>Lze odlišit parametry povinné nebo s výchozí hodnotou</a:t>
            </a:r>
            <a:endParaRPr lang="en-US" sz="2400" dirty="0">
              <a:latin typeface="+mn-lt"/>
              <a:ea typeface="+mn-ea"/>
              <a:cs typeface="+mn-cs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ea typeface="+mn-ea"/>
                <a:cs typeface="+mn-cs"/>
              </a:rPr>
              <a:t>Pro návrat hodnoty využíváme klíčové slovo </a:t>
            </a:r>
            <a:r>
              <a:rPr lang="en-US" sz="2400" b="1" dirty="0">
                <a:latin typeface="+mn-lt"/>
                <a:ea typeface="+mn-ea"/>
                <a:cs typeface="+mn-cs"/>
              </a:rPr>
              <a:t>return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ea typeface="+mn-ea"/>
                <a:cs typeface="+mn-cs"/>
              </a:rPr>
              <a:t>Funkce nesmí obsahovat větve, které by nevracely hodnotu</a:t>
            </a:r>
            <a:endParaRPr lang="en-US" sz="2400" dirty="0">
              <a:latin typeface="+mn-lt"/>
              <a:ea typeface="+mn-ea"/>
              <a:cs typeface="+mn-cs"/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ea typeface="+mn-ea"/>
                <a:cs typeface="+mn-cs"/>
              </a:rPr>
              <a:t>Modifikátory </a:t>
            </a:r>
            <a:r>
              <a:rPr lang="en-US" sz="2400" i="1" dirty="0">
                <a:latin typeface="+mn-lt"/>
                <a:ea typeface="+mn-ea"/>
                <a:cs typeface="+mn-cs"/>
              </a:rPr>
              <a:t>ref,</a:t>
            </a:r>
            <a:r>
              <a:rPr lang="en-US" sz="2400" dirty="0">
                <a:latin typeface="+mn-lt"/>
                <a:ea typeface="+mn-ea"/>
                <a:cs typeface="+mn-cs"/>
              </a:rPr>
              <a:t> </a:t>
            </a:r>
            <a:r>
              <a:rPr lang="en-US" sz="2400" i="1" dirty="0">
                <a:latin typeface="+mn-lt"/>
                <a:ea typeface="+mn-ea"/>
                <a:cs typeface="+mn-cs"/>
              </a:rPr>
              <a:t>out</a:t>
            </a:r>
          </a:p>
          <a:p>
            <a:pPr lvl="2" indent="-228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Umožňují propsat změnu uvnitř funkce, která se běžně neprojeví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2" indent="-228600" algn="l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 oproti out vyžaduje inicializaci proměnné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0CFF3BA-E222-A2DA-8F72-89EE5A1E771C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E6BC198-EF36-41F8-9910-09D77BB0D40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912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6371EF-B637-EF2A-F2AD-35A0E38A6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délník 21">
            <a:extLst>
              <a:ext uri="{FF2B5EF4-FFF2-40B4-BE49-F238E27FC236}">
                <a16:creationId xmlns:a16="http://schemas.microsoft.com/office/drawing/2014/main" id="{154BB984-FE84-4012-5B9E-2B56BE5FE715}"/>
              </a:ext>
            </a:extLst>
          </p:cNvPr>
          <p:cNvSpPr/>
          <p:nvPr/>
        </p:nvSpPr>
        <p:spPr>
          <a:xfrm>
            <a:off x="0" y="1305288"/>
            <a:ext cx="11214100" cy="63936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393881F6-02C2-B85A-8D55-032125A1EB31}"/>
              </a:ext>
            </a:extLst>
          </p:cNvPr>
          <p:cNvSpPr/>
          <p:nvPr/>
        </p:nvSpPr>
        <p:spPr>
          <a:xfrm>
            <a:off x="241300" y="1418040"/>
            <a:ext cx="10776430" cy="44874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F5E834C-CDB9-3E16-85CF-59DE6664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Parametry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návratové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hodnoty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Zástupný obsah 15">
            <a:extLst>
              <a:ext uri="{FF2B5EF4-FFF2-40B4-BE49-F238E27FC236}">
                <a16:creationId xmlns:a16="http://schemas.microsoft.com/office/drawing/2014/main" id="{F879D2FE-EB27-1C07-602D-F3051627DB87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609600" y="1624968"/>
            <a:ext cx="5354638" cy="1857051"/>
          </a:xfrm>
          <a:prstGeom prst="rect">
            <a:avLst/>
          </a:prstGeom>
        </p:spPr>
      </p:pic>
      <p:pic>
        <p:nvPicPr>
          <p:cNvPr id="17" name="Zástupný obsah 16">
            <a:extLst>
              <a:ext uri="{FF2B5EF4-FFF2-40B4-BE49-F238E27FC236}">
                <a16:creationId xmlns:a16="http://schemas.microsoft.com/office/drawing/2014/main" id="{FFAECB74-30A7-009C-14C9-AAE362C2A1A2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3"/>
          <a:stretch>
            <a:fillRect/>
          </a:stretch>
        </p:blipFill>
        <p:spPr>
          <a:xfrm>
            <a:off x="7256232" y="1610387"/>
            <a:ext cx="3305636" cy="1886213"/>
          </a:xfrm>
          <a:prstGeom prst="rect">
            <a:avLst/>
          </a:prstGeom>
        </p:spPr>
      </p:pic>
      <p:pic>
        <p:nvPicPr>
          <p:cNvPr id="18" name="Zástupný obsah 17">
            <a:extLst>
              <a:ext uri="{FF2B5EF4-FFF2-40B4-BE49-F238E27FC236}">
                <a16:creationId xmlns:a16="http://schemas.microsoft.com/office/drawing/2014/main" id="{03F93946-8E81-705B-8488-8FC1A821E8FD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4"/>
          <a:stretch>
            <a:fillRect/>
          </a:stretch>
        </p:blipFill>
        <p:spPr>
          <a:xfrm>
            <a:off x="705283" y="4172680"/>
            <a:ext cx="5163271" cy="914528"/>
          </a:xfrm>
          <a:prstGeom prst="rect">
            <a:avLst/>
          </a:prstGeom>
        </p:spPr>
      </p:pic>
      <p:pic>
        <p:nvPicPr>
          <p:cNvPr id="19" name="Zástupný obsah 18">
            <a:extLst>
              <a:ext uri="{FF2B5EF4-FFF2-40B4-BE49-F238E27FC236}">
                <a16:creationId xmlns:a16="http://schemas.microsoft.com/office/drawing/2014/main" id="{357CB248-17CD-77C3-553B-89BFA57254BC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5"/>
          <a:stretch>
            <a:fillRect/>
          </a:stretch>
        </p:blipFill>
        <p:spPr>
          <a:xfrm>
            <a:off x="7441995" y="4315575"/>
            <a:ext cx="2934109" cy="628738"/>
          </a:xfrm>
          <a:prstGeom prst="rect">
            <a:avLst/>
          </a:prstGeom>
        </p:spPr>
      </p:pic>
      <p:sp>
        <p:nvSpPr>
          <p:cNvPr id="20" name="Obdélník 19">
            <a:extLst>
              <a:ext uri="{FF2B5EF4-FFF2-40B4-BE49-F238E27FC236}">
                <a16:creationId xmlns:a16="http://schemas.microsoft.com/office/drawing/2014/main" id="{318886BF-86E4-B2C7-9078-62B2528134FD}"/>
              </a:ext>
            </a:extLst>
          </p:cNvPr>
          <p:cNvSpPr/>
          <p:nvPr/>
        </p:nvSpPr>
        <p:spPr>
          <a:xfrm>
            <a:off x="609480" y="6210300"/>
            <a:ext cx="10972080" cy="635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99B6765D-98FD-07DB-FC8C-089B9A4AF06B}"/>
              </a:ext>
            </a:extLst>
          </p:cNvPr>
          <p:cNvSpPr/>
          <p:nvPr/>
        </p:nvSpPr>
        <p:spPr>
          <a:xfrm>
            <a:off x="11277433" y="1305288"/>
            <a:ext cx="489430" cy="63936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Zástupný symbol pro číslo snímku 23">
            <a:extLst>
              <a:ext uri="{FF2B5EF4-FFF2-40B4-BE49-F238E27FC236}">
                <a16:creationId xmlns:a16="http://schemas.microsoft.com/office/drawing/2014/main" id="{746AB172-D05B-2591-10D8-8E989882C056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9AB447A-90CF-4566-8038-3666D0B0F775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198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7E83EB-6A97-F49A-7887-A9A951CEB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0" name="Rectangle 208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7C2D8FB-8414-02C5-03E4-512D8C51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Rekurzivní funkce</a:t>
            </a:r>
          </a:p>
        </p:txBody>
      </p:sp>
      <p:sp>
        <p:nvSpPr>
          <p:cNvPr id="2092" name="Rectangle 209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DBDA6A1-C0F5-F458-8D99-FBBF92F0588A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793661" y="2599509"/>
            <a:ext cx="4530898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cs-CZ" sz="1700" b="0" i="0" u="none" strike="noStrike" cap="none" normalizeH="0" baseline="0" dirty="0">
              <a:ln>
                <a:noFill/>
              </a:ln>
              <a:effectLst/>
              <a:latin typeface="+mn-lt"/>
              <a:ea typeface="+mn-ea"/>
              <a:cs typeface="+mn-cs"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cs-CZ" sz="1700" b="0" i="0" u="none" strike="noStrike" cap="none" normalizeH="0" baseline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Funkce, která volá sama sebe</a:t>
            </a:r>
            <a:endParaRPr lang="en-US" altLang="cs-CZ" sz="1700" dirty="0">
              <a:latin typeface="+mn-lt"/>
              <a:ea typeface="+mn-ea"/>
              <a:cs typeface="+mn-cs"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cs-CZ" sz="1700" b="0" i="0" u="none" strike="noStrike" cap="none" normalizeH="0" baseline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Řeší problémy rozdělením na menší</a:t>
            </a:r>
            <a:r>
              <a:rPr lang="en-US" altLang="cs-CZ" sz="1700">
                <a:latin typeface="+mn-lt"/>
                <a:ea typeface="+mn-ea"/>
                <a:cs typeface="+mn-cs"/>
              </a:rPr>
              <a:t> </a:t>
            </a:r>
            <a:r>
              <a:rPr kumimoji="0" lang="en-US" altLang="cs-CZ" sz="1700" b="0" i="0" u="none" strike="noStrike" cap="none" normalizeH="0" baseline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podproblémy</a:t>
            </a:r>
            <a:endParaRPr lang="en-US" altLang="cs-CZ" sz="1700" dirty="0">
              <a:latin typeface="+mn-lt"/>
              <a:ea typeface="+mn-ea"/>
              <a:cs typeface="+mn-cs"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cs-CZ" sz="1700">
                <a:latin typeface="+mn-lt"/>
                <a:ea typeface="+mn-ea"/>
                <a:cs typeface="+mn-cs"/>
              </a:rPr>
              <a:t>Přímá a nepřímá rekurze</a:t>
            </a:r>
            <a:endParaRPr lang="en-US" altLang="cs-CZ" sz="1700" dirty="0">
              <a:latin typeface="+mn-lt"/>
              <a:ea typeface="+mn-ea"/>
              <a:cs typeface="+mn-cs"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cs-CZ" sz="1700" dirty="0">
              <a:latin typeface="+mn-lt"/>
              <a:ea typeface="+mn-ea"/>
              <a:cs typeface="+mn-cs"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cs-CZ" sz="1700">
                <a:latin typeface="+mn-lt"/>
                <a:ea typeface="+mn-ea"/>
                <a:cs typeface="+mn-cs"/>
              </a:rPr>
              <a:t>Příkladem použití je výpočet čísla Fibonacciho posloupnosti nebo určení faktoriálu</a:t>
            </a:r>
            <a:endParaRPr lang="en-US" altLang="cs-CZ" sz="1700" dirty="0">
              <a:latin typeface="+mn-lt"/>
              <a:ea typeface="+mn-ea"/>
              <a:cs typeface="+mn-cs"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cs-CZ" sz="1700" b="0" i="0" u="none" strike="noStrike" cap="none" normalizeH="0" baseline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S rekurzemi se hojně setkáme v logickém programování v jazycích </a:t>
            </a:r>
            <a:r>
              <a:rPr kumimoji="0" lang="en-US" altLang="cs-CZ" sz="1700" b="0" i="0" u="none" strike="noStrike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Haskell a Prolog</a:t>
            </a:r>
          </a:p>
        </p:txBody>
      </p:sp>
      <p:pic>
        <p:nvPicPr>
          <p:cNvPr id="2052" name="Picture 4" descr="Will Rosenbaum | How Slow is Recursive Fibonacci?">
            <a:extLst>
              <a:ext uri="{FF2B5EF4-FFF2-40B4-BE49-F238E27FC236}">
                <a16:creationId xmlns:a16="http://schemas.microsoft.com/office/drawing/2014/main" id="{934E2DBD-8B10-ED0D-DE06-181FFB45A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3214754"/>
            <a:ext cx="5150277" cy="225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6" name="Rectangle 209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A21F6B-7905-E680-3C47-783A459C775A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E6BC198-EF36-41F8-9910-09D77BB0D40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367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4B0B678-CD10-4371-96E5-2706F4579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01CB30F-4899-5C92-FEDE-95AE2970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75" y="847827"/>
            <a:ext cx="5408813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Problémy rekurze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E20B8582-9A7E-09D4-CA52-E2A30A101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365936"/>
            <a:ext cx="4389120" cy="139787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03E2C208-9FDB-A137-833E-3A8617800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4185176"/>
            <a:ext cx="4389120" cy="136096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DED0020-61EE-13A9-C1E8-E94BCA7FF6AF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5868786" y="2508105"/>
            <a:ext cx="5408813" cy="36324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cs-CZ" sz="2000" b="1" i="0" u="none" strike="noStrike" cap="none" normalizeH="0" baseline="0" dirty="0" err="1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Nekonečná</a:t>
            </a:r>
            <a:r>
              <a:rPr kumimoji="0" lang="en-US" altLang="cs-CZ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cs-CZ" sz="2000" b="1" i="0" u="none" strike="noStrike" cap="none" normalizeH="0" baseline="0" dirty="0" err="1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rekurze</a:t>
            </a:r>
            <a:endParaRPr kumimoji="0" lang="en-US" altLang="cs-CZ" sz="2000" b="0" i="0" u="none" strike="noStrike" cap="none" normalizeH="0" baseline="0" dirty="0">
              <a:ln>
                <a:noFill/>
              </a:ln>
              <a:effectLst/>
              <a:latin typeface="+mn-lt"/>
              <a:ea typeface="+mn-ea"/>
              <a:cs typeface="+mn-cs"/>
            </a:endParaRPr>
          </a:p>
          <a:p>
            <a:pPr marL="457200" lvl="1" indent="-22860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cs-CZ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kumimoji="0" lang="en-US" altLang="cs-CZ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cs-CZ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chybí</a:t>
            </a:r>
            <a:r>
              <a:rPr kumimoji="0" lang="en-US" altLang="cs-CZ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cs-CZ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ukončovací</a:t>
            </a:r>
            <a:r>
              <a:rPr kumimoji="0" lang="en-US" altLang="cs-CZ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cs-CZ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podmínka</a:t>
            </a:r>
            <a:endParaRPr kumimoji="0" lang="en-US" altLang="cs-CZ" sz="20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-22860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cs-CZ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Důsledkem</a:t>
            </a:r>
            <a:r>
              <a:rPr kumimoji="0" lang="en-US" altLang="cs-CZ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kumimoji="0" lang="en-US" altLang="cs-CZ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přetečení</a:t>
            </a:r>
            <a:r>
              <a:rPr kumimoji="0" lang="en-US" altLang="cs-CZ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kumimoji="0" lang="en-US" altLang="cs-CZ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zásobníku</a:t>
            </a:r>
            <a:r>
              <a:rPr kumimoji="0" lang="en-US" altLang="cs-CZ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kumimoji="0" lang="en-US" altLang="cs-CZ" sz="2000" b="0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StackOverflowException</a:t>
            </a:r>
            <a:r>
              <a:rPr kumimoji="0" lang="en-US" altLang="cs-CZ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altLang="cs-CZ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cs-CZ" sz="2000" b="0" i="0" u="none" strike="noStrike" cap="none" normalizeH="0" baseline="0" dirty="0">
              <a:ln>
                <a:noFill/>
              </a:ln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Zástupný symbol pro číslo snímku 9">
            <a:extLst>
              <a:ext uri="{FF2B5EF4-FFF2-40B4-BE49-F238E27FC236}">
                <a16:creationId xmlns:a16="http://schemas.microsoft.com/office/drawing/2014/main" id="{F7C297DF-46A2-154E-65A7-19A678BFA45C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E6BC198-EF36-41F8-9910-09D77BB0D40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12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8B45136-B20C-F0C2-87C0-0FEBCB47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Iterace vs Rekurze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698D4B-541C-F133-88D2-AE4F7BBDD35C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1055715" y="2508105"/>
            <a:ext cx="5040285" cy="36324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cs-CZ" sz="2000" b="1" i="0" u="none" strike="noStrike" cap="none" normalizeH="0" baseline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Výhody rekurze</a:t>
            </a:r>
            <a:endParaRPr kumimoji="0" lang="en-US" altLang="cs-CZ" sz="2000" b="0" i="0" u="none" strike="noStrike" cap="none" normalizeH="0" baseline="0">
              <a:ln>
                <a:noFill/>
              </a:ln>
              <a:effectLst/>
              <a:latin typeface="+mn-lt"/>
              <a:ea typeface="+mn-ea"/>
              <a:cs typeface="+mn-cs"/>
            </a:endParaRPr>
          </a:p>
          <a:p>
            <a:pPr marL="457200" lvl="1" indent="-22860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cs-CZ" sz="20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Elegantní kód pro složité problémy</a:t>
            </a:r>
          </a:p>
          <a:p>
            <a:pPr marL="457200" lvl="1" indent="-22860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cs-CZ" sz="20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Přirozeně modeluje hierarchické struktury</a:t>
            </a:r>
          </a:p>
          <a:p>
            <a:pPr marL="457200" lvl="1" indent="-22860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cs-CZ" sz="20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Mimo C#: nezbytná v logických jazycích jako Haskell a Prolog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cs-CZ" sz="2000" b="1" i="0" u="none" strike="noStrike" cap="none" normalizeH="0" baseline="0">
                <a:ln>
                  <a:noFill/>
                </a:ln>
                <a:effectLst/>
                <a:latin typeface="+mn-lt"/>
                <a:ea typeface="+mn-ea"/>
                <a:cs typeface="+mn-cs"/>
              </a:rPr>
              <a:t>Nevýhody rekurze</a:t>
            </a:r>
            <a:endParaRPr kumimoji="0" lang="en-US" altLang="cs-CZ" sz="2000" b="0" i="0" u="none" strike="noStrike" cap="none" normalizeH="0" baseline="0">
              <a:ln>
                <a:noFill/>
              </a:ln>
              <a:effectLst/>
              <a:latin typeface="+mn-lt"/>
              <a:ea typeface="+mn-ea"/>
              <a:cs typeface="+mn-cs"/>
            </a:endParaRPr>
          </a:p>
          <a:p>
            <a:pPr marL="457200" lvl="1" indent="-22860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cs-CZ" sz="20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Vyšší nároky na paměť (zásobník)</a:t>
            </a:r>
          </a:p>
          <a:p>
            <a:pPr marL="457200" lvl="1" indent="-228600" algn="l" rt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cs-CZ" sz="20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 složitějších problémů</a:t>
            </a:r>
            <a:r>
              <a:rPr lang="en-US" altLang="cs-CZ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cs-CZ" sz="2000" b="0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může být rekurze neefektivní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cs-CZ" sz="2000" b="0" i="0" u="none" strike="noStrike" cap="none" normalizeH="0" baseline="0">
              <a:ln>
                <a:noFill/>
              </a:ln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F70CE0B8-0C92-654A-909A-79391694B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322" y="774285"/>
            <a:ext cx="3093809" cy="2581173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6A64A07-D19F-3DF5-CF81-8FEE899EF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4195857"/>
            <a:ext cx="4389120" cy="1339607"/>
          </a:xfrm>
          <a:prstGeom prst="rect">
            <a:avLst/>
          </a:prstGeom>
        </p:spPr>
      </p:pic>
      <p:sp>
        <p:nvSpPr>
          <p:cNvPr id="16" name="Zástupný symbol pro číslo snímku 15">
            <a:extLst>
              <a:ext uri="{FF2B5EF4-FFF2-40B4-BE49-F238E27FC236}">
                <a16:creationId xmlns:a16="http://schemas.microsoft.com/office/drawing/2014/main" id="{C60BA4A9-97A5-5EF5-EB9C-0E5A5B8DC367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E6BC198-EF36-41F8-9910-09D77BB0D40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267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238</Words>
  <Application>Microsoft Office PowerPoint</Application>
  <PresentationFormat>Širokoúhlá obrazovka</PresentationFormat>
  <Paragraphs>49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Symbol</vt:lpstr>
      <vt:lpstr>Times New Roman</vt:lpstr>
      <vt:lpstr>Wingdings</vt:lpstr>
      <vt:lpstr>Office Theme</vt:lpstr>
      <vt:lpstr>Programování</vt:lpstr>
      <vt:lpstr>Funkce</vt:lpstr>
      <vt:lpstr>Deklarace a volání funkcí</vt:lpstr>
      <vt:lpstr>Parametry a návratové hodnoty</vt:lpstr>
      <vt:lpstr>Parametry a návratové hodnoty</vt:lpstr>
      <vt:lpstr>Rekurzivní funkce</vt:lpstr>
      <vt:lpstr>Problémy rekurze</vt:lpstr>
      <vt:lpstr>Iterace vs Rekurze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subject/>
  <dc:creator>Sládeček David</dc:creator>
  <dc:description/>
  <cp:lastModifiedBy>Sládeček David</cp:lastModifiedBy>
  <cp:revision>245</cp:revision>
  <dcterms:created xsi:type="dcterms:W3CDTF">2024-06-17T08:40:16Z</dcterms:created>
  <dcterms:modified xsi:type="dcterms:W3CDTF">2024-12-12T07:44:13Z</dcterms:modified>
  <dc:language>cs-CZ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0x010100835861FD81B3EE45AAC4C81C5640ECE7</vt:lpwstr>
  </property>
  <property fmtid="{D5CDD505-2E9C-101B-9397-08002B2CF9AE}" pid="3" name="PresentationFormat">
    <vt:lpwstr>Širokoúhlá obrazovka</vt:lpwstr>
  </property>
  <property fmtid="{D5CDD505-2E9C-101B-9397-08002B2CF9AE}" pid="4" name="Slides">
    <vt:i4>8</vt:i4>
  </property>
</Properties>
</file>