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20.10.2021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Ladění, debugging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09E21C-A17D-4A85-A3AC-CA5C64E6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chyb v kódu v průběhu 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07D376-14E7-4E6E-B38C-12B393FC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dirty="0"/>
              <a:t>Syntaktická chyba</a:t>
            </a:r>
          </a:p>
          <a:p>
            <a:pPr lvl="1"/>
            <a:r>
              <a:rPr lang="cs-CZ" dirty="0"/>
              <a:t>Viditelná přímo v IDE (červené podtržení)</a:t>
            </a:r>
          </a:p>
          <a:p>
            <a:pPr lvl="1"/>
            <a:r>
              <a:rPr lang="cs-CZ" dirty="0"/>
              <a:t>Zabraňuje kompilaci a sestavení projektu</a:t>
            </a:r>
          </a:p>
          <a:p>
            <a:pPr lvl="1"/>
            <a:r>
              <a:rPr lang="cs-CZ" dirty="0"/>
              <a:t>IDE se nám snaží poradit, jak daný problém vyřešit v přehledu chyb</a:t>
            </a:r>
          </a:p>
          <a:p>
            <a:r>
              <a:rPr lang="cs-CZ" b="1" dirty="0"/>
              <a:t>Běhová chyba </a:t>
            </a:r>
            <a:r>
              <a:rPr lang="cs-CZ" dirty="0"/>
              <a:t>(nepohlídání podmínek, vstupů, …)</a:t>
            </a:r>
          </a:p>
          <a:p>
            <a:pPr lvl="1"/>
            <a:r>
              <a:rPr lang="cs-CZ" dirty="0"/>
              <a:t>Odhalení pomocí </a:t>
            </a:r>
            <a:r>
              <a:rPr lang="cs-CZ" b="1" dirty="0" err="1"/>
              <a:t>try-catch</a:t>
            </a:r>
            <a:endParaRPr lang="cs-CZ" b="1" dirty="0"/>
          </a:p>
          <a:p>
            <a:pPr lvl="1"/>
            <a:r>
              <a:rPr lang="cs-CZ" dirty="0"/>
              <a:t>Nebrání v překladu kódu</a:t>
            </a:r>
          </a:p>
          <a:p>
            <a:pPr lvl="1"/>
            <a:r>
              <a:rPr lang="cs-CZ" dirty="0"/>
              <a:t>Často způsobuje pád programu, vytvoření výjimky v běhu programu</a:t>
            </a:r>
          </a:p>
          <a:p>
            <a:r>
              <a:rPr lang="cs-CZ" b="1" dirty="0"/>
              <a:t>Logická chyba</a:t>
            </a:r>
          </a:p>
          <a:p>
            <a:pPr lvl="1"/>
            <a:r>
              <a:rPr lang="cs-CZ" dirty="0"/>
              <a:t>Velmi špatně odhalitelná</a:t>
            </a:r>
          </a:p>
          <a:p>
            <a:pPr lvl="1"/>
            <a:r>
              <a:rPr lang="cs-CZ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9822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53AA54-C8D6-471D-89E4-B3458F08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Syntaktická chyba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C7DADD-6235-4321-9384-BD571131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Chyb, které odhalí samotné IDE a znemožňuje spuštění</a:t>
            </a:r>
          </a:p>
          <a:p>
            <a:r>
              <a:rPr lang="cs-CZ" dirty="0"/>
              <a:t>Oprava takové chyby závisí od jejího typu</a:t>
            </a:r>
          </a:p>
          <a:p>
            <a:r>
              <a:rPr lang="cs-CZ" dirty="0"/>
              <a:t>Zpravidla se jedná o chybějící nebo přebývající znaky</a:t>
            </a:r>
          </a:p>
          <a:p>
            <a:r>
              <a:rPr lang="cs-CZ" dirty="0"/>
              <a:t>Syntaktická chyba vzniká i voláním proměnné nebo funkce která neexistuje</a:t>
            </a:r>
          </a:p>
          <a:p>
            <a:r>
              <a:rPr lang="cs-CZ" dirty="0"/>
              <a:t>Chyby, které jsou vypsány v příslušné sekci řešte odshora</a:t>
            </a:r>
          </a:p>
          <a:p>
            <a:pPr lvl="1"/>
            <a:r>
              <a:rPr lang="cs-CZ" dirty="0"/>
              <a:t>Je dost možné, že drobná chyba je navázána na další chybová hlášení</a:t>
            </a:r>
          </a:p>
          <a:p>
            <a:r>
              <a:rPr lang="cs-CZ" dirty="0"/>
              <a:t>V případě, že nerozumíte, co za chyby vám IDE hlásí – zkopírujte chybovou hlášku a využijte Google (určitě nejste první s daným problémem)</a:t>
            </a:r>
          </a:p>
        </p:txBody>
      </p:sp>
    </p:spTree>
    <p:extLst>
      <p:ext uri="{BB962C8B-B14F-4D97-AF65-F5344CB8AC3E}">
        <p14:creationId xmlns:p14="http://schemas.microsoft.com/office/powerpoint/2010/main" val="34152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DCFDAA-C12E-4E6B-AE4B-7C6666EC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Běhová chyba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3FA8F2-7E3E-4223-A2D6-D527F5F7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Středně závažná chyba, která se projeví až po spuštění a používání programu</a:t>
            </a:r>
          </a:p>
          <a:p>
            <a:r>
              <a:rPr lang="cs-CZ" dirty="0"/>
              <a:t>Typickým příkladem běhové chyby například nemožnost přistoupit na volaný soubor, nesprávný formát vstupů nebo špatná práce s pamětí</a:t>
            </a:r>
          </a:p>
          <a:p>
            <a:r>
              <a:rPr lang="cs-CZ" dirty="0"/>
              <a:t>Pro tyto typy chyb využíváme pojem </a:t>
            </a:r>
            <a:r>
              <a:rPr lang="cs-CZ" b="1" dirty="0" err="1"/>
              <a:t>Exceptions</a:t>
            </a:r>
            <a:r>
              <a:rPr lang="cs-CZ" dirty="0"/>
              <a:t> (výjimky v běhu programu)</a:t>
            </a:r>
          </a:p>
          <a:p>
            <a:r>
              <a:rPr lang="cs-CZ" dirty="0"/>
              <a:t>Vznik výjimky můžeme vynutit pomocí klíčového slova </a:t>
            </a:r>
            <a:r>
              <a:rPr lang="cs-CZ" b="1" dirty="0" err="1"/>
              <a:t>throw</a:t>
            </a:r>
            <a:endParaRPr lang="cs-CZ" b="1" dirty="0"/>
          </a:p>
          <a:p>
            <a:pPr lvl="1"/>
            <a:r>
              <a:rPr lang="cs-CZ" i="1" dirty="0" err="1"/>
              <a:t>throw</a:t>
            </a:r>
            <a:r>
              <a:rPr lang="cs-CZ" i="1" dirty="0"/>
              <a:t> </a:t>
            </a:r>
            <a:r>
              <a:rPr lang="cs-CZ" i="1" dirty="0" err="1"/>
              <a:t>new</a:t>
            </a:r>
            <a:r>
              <a:rPr lang="cs-CZ" i="1" dirty="0"/>
              <a:t> </a:t>
            </a:r>
            <a:r>
              <a:rPr lang="cs-CZ" i="1" dirty="0" err="1"/>
              <a:t>Exception</a:t>
            </a:r>
            <a:r>
              <a:rPr lang="cs-CZ" i="1" dirty="0"/>
              <a:t>(“zpráva nové výjimky“);</a:t>
            </a:r>
          </a:p>
          <a:p>
            <a:r>
              <a:rPr lang="cs-CZ" dirty="0"/>
              <a:t>Výjimky odchytáváme pomocí konstrukce </a:t>
            </a:r>
            <a:r>
              <a:rPr lang="cs-CZ" b="1" dirty="0" err="1"/>
              <a:t>try-catch</a:t>
            </a:r>
            <a:endParaRPr lang="cs-CZ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698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6CD2CE-307F-45DF-838E-49C8BD1A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 dirty="0">
                <a:solidFill>
                  <a:srgbClr val="3D534D"/>
                </a:solidFill>
              </a:rPr>
              <a:t>Ukázka použití konstrukce </a:t>
            </a:r>
            <a:br>
              <a:rPr lang="cs-CZ" sz="2800" dirty="0">
                <a:solidFill>
                  <a:srgbClr val="3D534D"/>
                </a:solidFill>
              </a:rPr>
            </a:br>
            <a:r>
              <a:rPr lang="cs-CZ" sz="2800" dirty="0" err="1">
                <a:solidFill>
                  <a:srgbClr val="3D534D"/>
                </a:solidFill>
              </a:rPr>
              <a:t>try-catch</a:t>
            </a:r>
            <a:endParaRPr lang="cs-CZ" sz="2800" dirty="0">
              <a:solidFill>
                <a:srgbClr val="3D534D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D53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5893EFA-9CB4-4299-9744-4F52B902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40DDFE"/>
              </a:buClr>
            </a:pPr>
            <a:r>
              <a:rPr lang="cs-CZ" dirty="0"/>
              <a:t>Do bloku, kterému předchází klíčové </a:t>
            </a:r>
            <a:r>
              <a:rPr lang="cs-CZ" b="1" dirty="0" err="1"/>
              <a:t>try</a:t>
            </a:r>
            <a:r>
              <a:rPr lang="cs-CZ" dirty="0"/>
              <a:t> vkládáme kód, který může vytvořit výjimku v běhu programu</a:t>
            </a:r>
          </a:p>
          <a:p>
            <a:pPr>
              <a:buClr>
                <a:srgbClr val="40DDFE"/>
              </a:buClr>
            </a:pPr>
            <a:r>
              <a:rPr lang="cs-CZ" dirty="0"/>
              <a:t>Pomocí </a:t>
            </a:r>
            <a:r>
              <a:rPr lang="cs-CZ" b="1" dirty="0" err="1"/>
              <a:t>catch</a:t>
            </a:r>
            <a:r>
              <a:rPr lang="cs-CZ" dirty="0"/>
              <a:t> můžeme odchytávat buď specifické typy chyb nebo obecně všechny výjimky</a:t>
            </a:r>
          </a:p>
          <a:p>
            <a:pPr>
              <a:buClr>
                <a:srgbClr val="40DDFE"/>
              </a:buClr>
            </a:pPr>
            <a:r>
              <a:rPr lang="cs-CZ" dirty="0"/>
              <a:t>Blok </a:t>
            </a:r>
            <a:r>
              <a:rPr lang="cs-CZ" b="1" dirty="0" err="1"/>
              <a:t>finally</a:t>
            </a:r>
            <a:r>
              <a:rPr lang="cs-CZ" dirty="0"/>
              <a:t> je vykonán bez ohledu na výskyt výjimky</a:t>
            </a:r>
            <a:endParaRPr lang="en-US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D4B0B35-0606-4FEC-B22C-73D8953B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081994"/>
            <a:ext cx="6953577" cy="4368945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FA303F-3511-4122-B89B-97D31C4A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Logická chyba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D23AD6-9697-4EC7-A058-DAA32DFF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Vytvořený program lze spustit, nevzniká žádná výjimka při běhu</a:t>
            </a:r>
          </a:p>
          <a:p>
            <a:r>
              <a:rPr lang="cs-CZ" dirty="0"/>
              <a:t>Program ovšem nedělá to, co od něj očekáváme</a:t>
            </a:r>
          </a:p>
          <a:p>
            <a:r>
              <a:rPr lang="cs-CZ" dirty="0"/>
              <a:t>Neexistuje obecný postup jak takovou chybu opravit</a:t>
            </a:r>
          </a:p>
          <a:p>
            <a:r>
              <a:rPr lang="cs-CZ" dirty="0"/>
              <a:t>Pro identifikaci chyby využíváme </a:t>
            </a:r>
            <a:r>
              <a:rPr lang="cs-CZ" b="1" dirty="0"/>
              <a:t>debuggingu</a:t>
            </a:r>
            <a:r>
              <a:rPr lang="cs-CZ" dirty="0"/>
              <a:t> (krokování)</a:t>
            </a:r>
          </a:p>
          <a:p>
            <a:r>
              <a:rPr lang="cs-CZ" dirty="0"/>
              <a:t>Umístění tzv. </a:t>
            </a:r>
            <a:r>
              <a:rPr lang="cs-CZ" dirty="0" err="1"/>
              <a:t>breakpointu</a:t>
            </a:r>
            <a:r>
              <a:rPr lang="cs-CZ" dirty="0"/>
              <a:t> na řádek kódu, od kterého sledujeme chování programu </a:t>
            </a:r>
          </a:p>
          <a:p>
            <a:pPr lvl="1"/>
            <a:r>
              <a:rPr lang="cs-CZ" dirty="0"/>
              <a:t>Sledujeme hodnoty proměnných a kontrolujeme vůči navrženému algoritmu</a:t>
            </a:r>
          </a:p>
          <a:p>
            <a:r>
              <a:rPr lang="cs-CZ" dirty="0"/>
              <a:t>Chyba ovšem může vzniknout již při návrhu algoritmu</a:t>
            </a:r>
          </a:p>
          <a:p>
            <a:pPr lvl="1"/>
            <a:r>
              <a:rPr lang="cs-CZ" dirty="0"/>
              <a:t>Proto nepodceňujme návrh algoritmu například pomocí vývojového diagramu</a:t>
            </a:r>
          </a:p>
        </p:txBody>
      </p:sp>
    </p:spTree>
    <p:extLst>
      <p:ext uri="{BB962C8B-B14F-4D97-AF65-F5344CB8AC3E}">
        <p14:creationId xmlns:p14="http://schemas.microsoft.com/office/powerpoint/2010/main" val="20974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14F729-433E-4A21-AD54-48C6F8E7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Ukázka debuggingu</a:t>
            </a:r>
            <a:endParaRPr lang="cs-CZ" dirty="0"/>
          </a:p>
        </p:txBody>
      </p:sp>
      <p:pic>
        <p:nvPicPr>
          <p:cNvPr id="4" name="Zástupný obsah 6">
            <a:extLst>
              <a:ext uri="{FF2B5EF4-FFF2-40B4-BE49-F238E27FC236}">
                <a16:creationId xmlns:a16="http://schemas.microsoft.com/office/drawing/2014/main" id="{116FE85F-F4D6-4FA3-9462-5BA5CDE8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1500650"/>
            <a:ext cx="6019800" cy="2524125"/>
          </a:xfrm>
          <a:prstGeom prst="rect">
            <a:avLst/>
          </a:prstGeom>
        </p:spPr>
      </p:pic>
      <p:pic>
        <p:nvPicPr>
          <p:cNvPr id="5" name="Zástupný obsah 8">
            <a:extLst>
              <a:ext uri="{FF2B5EF4-FFF2-40B4-BE49-F238E27FC236}">
                <a16:creationId xmlns:a16="http://schemas.microsoft.com/office/drawing/2014/main" id="{EE20219A-34BD-4E83-83D6-D2CB324B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15" y="4255573"/>
            <a:ext cx="7192370" cy="25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61443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1640</TotalTime>
  <Words>343</Words>
  <Application>Microsoft Office PowerPoint</Application>
  <PresentationFormat>Širokoúhlá obrazovka</PresentationFormat>
  <Paragraphs>43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Stébla</vt:lpstr>
      <vt:lpstr>Programování</vt:lpstr>
      <vt:lpstr>Řešení chyb v kódu v průběhu implementace</vt:lpstr>
      <vt:lpstr>Syntaktická chyba</vt:lpstr>
      <vt:lpstr>Běhová chyba</vt:lpstr>
      <vt:lpstr>Ukázka použití konstrukce  try-catch</vt:lpstr>
      <vt:lpstr>Logická chyba</vt:lpstr>
      <vt:lpstr>Ukázka debuggingu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33</cp:revision>
  <dcterms:created xsi:type="dcterms:W3CDTF">2021-08-28T14:09:11Z</dcterms:created>
  <dcterms:modified xsi:type="dcterms:W3CDTF">2021-10-20T17:05:49Z</dcterms:modified>
</cp:coreProperties>
</file>