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  <p:sldMasterId id="2147483686" r:id="rId5"/>
  </p:sldMasterIdLst>
  <p:notesMasterIdLst>
    <p:notesMasterId r:id="rId14"/>
  </p:notesMasterIdLst>
  <p:handoutMasterIdLst>
    <p:handoutMasterId r:id="rId15"/>
  </p:handoutMasterIdLst>
  <p:sldIdLst>
    <p:sldId id="257" r:id="rId6"/>
    <p:sldId id="258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2F737-9248-463A-8E18-A88549386E29}" v="492" dt="2024-11-03T17:11:1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3" d="100"/>
          <a:sy n="103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3.xml" Id="rId8" /><Relationship Type="http://schemas.openxmlformats.org/officeDocument/2006/relationships/slide" Target="slides/slide8.xml" Id="rId13" /><Relationship Type="http://schemas.openxmlformats.org/officeDocument/2006/relationships/theme" Target="theme/theme1.xml" Id="rId18" /><Relationship Type="http://schemas.openxmlformats.org/officeDocument/2006/relationships/customXml" Target="../customXml/item3.xml" Id="rId3" /><Relationship Type="http://schemas.microsoft.com/office/2015/10/relationships/revisionInfo" Target="revisionInfo.xml" Id="rId21" /><Relationship Type="http://schemas.openxmlformats.org/officeDocument/2006/relationships/slide" Target="slides/slide2.xml" Id="rId7" /><Relationship Type="http://schemas.openxmlformats.org/officeDocument/2006/relationships/slide" Target="slides/slide7.xml" Id="rId12" /><Relationship Type="http://schemas.openxmlformats.org/officeDocument/2006/relationships/viewProps" Target="viewProps.xml" Id="rId17" /><Relationship Type="http://schemas.openxmlformats.org/officeDocument/2006/relationships/customXml" Target="../customXml/item2.xml" Id="rId2" /><Relationship Type="http://schemas.openxmlformats.org/officeDocument/2006/relationships/presProps" Target="presProps.xml" Id="rId16" /><Relationship Type="http://schemas.openxmlformats.org/officeDocument/2006/relationships/customXml" Target="../customXml/item1.xml" Id="rId1" /><Relationship Type="http://schemas.openxmlformats.org/officeDocument/2006/relationships/slide" Target="slides/slide1.xml" Id="rId6" /><Relationship Type="http://schemas.openxmlformats.org/officeDocument/2006/relationships/slide" Target="slides/slide6.xml" Id="rId11" /><Relationship Type="http://schemas.openxmlformats.org/officeDocument/2006/relationships/slideMaster" Target="slideMasters/slideMaster2.xml" Id="rId5" /><Relationship Type="http://schemas.openxmlformats.org/officeDocument/2006/relationships/handoutMaster" Target="handoutMasters/handoutMaster1.xml" Id="rId15" /><Relationship Type="http://schemas.openxmlformats.org/officeDocument/2006/relationships/slide" Target="slides/slide5.xml" Id="rId10" /><Relationship Type="http://schemas.openxmlformats.org/officeDocument/2006/relationships/tableStyles" Target="tableStyle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4.xml" Id="rId9" /><Relationship Type="http://schemas.openxmlformats.org/officeDocument/2006/relationships/notesMaster" Target="notesMasters/notesMaster1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03.11.2024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03.11.2024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70" y="2960716"/>
            <a:ext cx="5631419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71" y="953037"/>
            <a:ext cx="4411471" cy="1709849"/>
          </a:xfrm>
        </p:spPr>
        <p:txBody>
          <a:bodyPr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cs" sz="2000" dirty="0"/>
              <a:t>.NET/C#, řetězec sestavení,  funkce</a:t>
            </a:r>
            <a:endParaRPr lang="cs-CZ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.NET framework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"/>
              <a:buChar char="•"/>
            </a:pPr>
            <a:r>
              <a:rPr lang="cs-CZ" sz="2400" dirty="0"/>
              <a:t>Platforma vyvinutá společností Microsoft pro tvorbu a provozování aplikací</a:t>
            </a:r>
          </a:p>
          <a:p>
            <a:pPr>
              <a:buFont typeface=""/>
              <a:buChar char="•"/>
            </a:pPr>
            <a:r>
              <a:rPr lang="cs-CZ" sz="2400"/>
              <a:t>webové, desktopové, mobilní, cloudové, ...</a:t>
            </a:r>
          </a:p>
          <a:p>
            <a:pPr>
              <a:buFont typeface=""/>
              <a:buChar char="•"/>
            </a:pPr>
            <a:r>
              <a:rPr lang="cs-CZ" sz="2400"/>
              <a:t>Kompatibilita s více jazyky </a:t>
            </a:r>
          </a:p>
          <a:p>
            <a:pPr>
              <a:buFont typeface=""/>
              <a:buChar char="•"/>
            </a:pPr>
            <a:r>
              <a:rPr lang="cs-CZ" sz="2400"/>
              <a:t>C#, VB.NET, F#, ..</a:t>
            </a:r>
          </a:p>
          <a:p>
            <a:pPr>
              <a:buFont typeface=""/>
              <a:buChar char="•"/>
            </a:pPr>
            <a:r>
              <a:rPr lang="cs-CZ" sz="2400"/>
              <a:t>Poskytuje základní knihovny a funkce (BCL) pro snadnější vývoj</a:t>
            </a:r>
          </a:p>
          <a:p>
            <a:pPr>
              <a:buFont typeface=""/>
              <a:buChar char="•"/>
            </a:pPr>
            <a:r>
              <a:rPr lang="cs-CZ" sz="2400"/>
              <a:t>Zahrnuje běhové prostředí CLR pro správu paměti a provádění aplikací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FE2D22C-409B-48AF-B24F-7988A8F7F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cs-CZ" sz="4800"/>
              <a:t>.NET framework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Obsah obrázku text, snímek obrazovky, Písmo, Barevnost&#10;&#10;Popis se vygeneroval automaticky.">
            <a:extLst>
              <a:ext uri="{FF2B5EF4-FFF2-40B4-BE49-F238E27FC236}">
                <a16:creationId xmlns:a16="http://schemas.microsoft.com/office/drawing/2014/main" id="{97B3D796-C558-D58A-58C2-1533BAC1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6" r="-3" b="2637"/>
          <a:stretch/>
        </p:blipFill>
        <p:spPr>
          <a:xfrm>
            <a:off x="535110" y="627954"/>
            <a:ext cx="4235516" cy="5353373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cs-CZ" sz="2000" dirty="0"/>
              <a:t>První verze 2002 1.0 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cs-CZ" sz="2000" dirty="0"/>
              <a:t>.NET </a:t>
            </a:r>
            <a:r>
              <a:rPr lang="cs-CZ" sz="2000" dirty="0" err="1"/>
              <a:t>Core</a:t>
            </a:r>
            <a:r>
              <a:rPr lang="cs-CZ" sz="2000" dirty="0"/>
              <a:t> 2016</a:t>
            </a:r>
            <a:endParaRPr lang="en-US" sz="2000" dirty="0"/>
          </a:p>
          <a:p>
            <a:pPr lvl="1">
              <a:buFont typeface="Courier New"/>
              <a:buChar char="o"/>
            </a:pPr>
            <a:r>
              <a:rPr lang="cs-CZ" sz="2000" dirty="0"/>
              <a:t>Snaha snížit závislost na OS Windows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cs-CZ" sz="2000" dirty="0"/>
              <a:t>.NET 5 2020</a:t>
            </a:r>
            <a:endParaRPr lang="en-US" sz="2000" dirty="0"/>
          </a:p>
          <a:p>
            <a:pPr lvl="1">
              <a:buFont typeface="Courier New"/>
              <a:buChar char="o"/>
            </a:pPr>
            <a:r>
              <a:rPr lang="cs-CZ" sz="2000" dirty="0"/>
              <a:t>Sloučení s </a:t>
            </a:r>
            <a:r>
              <a:rPr lang="cs-CZ" sz="2000" dirty="0" err="1"/>
              <a:t>Core</a:t>
            </a:r>
            <a:r>
              <a:rPr lang="cs-CZ" sz="2000" dirty="0"/>
              <a:t> - vytvoření </a:t>
            </a:r>
            <a:r>
              <a:rPr lang="cs-CZ" sz="2000" dirty="0" err="1"/>
              <a:t>konzistetní</a:t>
            </a:r>
            <a:r>
              <a:rPr lang="cs-CZ" sz="2000" dirty="0"/>
              <a:t> platformy</a:t>
            </a:r>
            <a:endParaRPr lang="en-US" sz="2000"/>
          </a:p>
          <a:p>
            <a:pPr lvl="1">
              <a:buFont typeface="Courier New"/>
              <a:buChar char="o"/>
            </a:pPr>
            <a:r>
              <a:rPr lang="cs-CZ" sz="2000" dirty="0"/>
              <a:t>Snazší kompatibilita mezi </a:t>
            </a:r>
            <a:r>
              <a:rPr lang="cs-CZ" sz="2000" dirty="0" err="1"/>
              <a:t>jednotlivýcmi</a:t>
            </a:r>
            <a:r>
              <a:rPr lang="cs-CZ" sz="2000" dirty="0"/>
              <a:t> verzemi</a:t>
            </a:r>
            <a:endParaRPr lang="en-US" sz="2000" dirty="0"/>
          </a:p>
          <a:p>
            <a:pPr>
              <a:buFont typeface=""/>
              <a:buChar char="•"/>
            </a:pPr>
            <a:endParaRPr lang="cs-CZ" sz="20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4200"/>
              <a:t>.NET architektura a sestavení programu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cs-CZ" sz="2400">
                <a:ea typeface="+mn-lt"/>
                <a:cs typeface="+mn-lt"/>
              </a:rPr>
              <a:t>Zdrojový kód je přeložen pomocí kompilátoru do mezikódu</a:t>
            </a:r>
          </a:p>
          <a:p>
            <a:pPr lvl="1">
              <a:buFont typeface="Courier New"/>
              <a:buChar char="o"/>
            </a:pPr>
            <a:r>
              <a:rPr lang="cs-CZ" b="1">
                <a:ea typeface="+mn-lt"/>
                <a:cs typeface="+mn-lt"/>
              </a:rPr>
              <a:t>CIL </a:t>
            </a:r>
            <a:r>
              <a:rPr lang="cs-CZ">
                <a:ea typeface="+mn-lt"/>
                <a:cs typeface="+mn-lt"/>
              </a:rPr>
              <a:t>(Common Intermediate Language)</a:t>
            </a:r>
          </a:p>
          <a:p>
            <a:pPr>
              <a:buFont typeface="Arial"/>
              <a:buChar char="•"/>
            </a:pPr>
            <a:r>
              <a:rPr lang="cs-CZ" sz="2400">
                <a:ea typeface="+mn-lt"/>
                <a:cs typeface="+mn-lt"/>
              </a:rPr>
              <a:t>Kód v mezikódu je následně snadno interpretován interpretem</a:t>
            </a:r>
            <a:endParaRPr lang="cs-CZ" sz="2400"/>
          </a:p>
          <a:p>
            <a:pPr lvl="1">
              <a:buFont typeface="Courier New"/>
              <a:buChar char="o"/>
            </a:pPr>
            <a:r>
              <a:rPr lang="cs-CZ" b="1">
                <a:ea typeface="+mn-lt"/>
                <a:cs typeface="+mn-lt"/>
              </a:rPr>
              <a:t>CLR </a:t>
            </a:r>
            <a:r>
              <a:rPr lang="cs-CZ">
                <a:ea typeface="+mn-lt"/>
                <a:cs typeface="+mn-lt"/>
              </a:rPr>
              <a:t>(Common Language Runtime)</a:t>
            </a:r>
            <a:endParaRPr lang="cs-CZ"/>
          </a:p>
          <a:p>
            <a:pPr>
              <a:buFont typeface="Arial"/>
              <a:buChar char="•"/>
            </a:pPr>
            <a:r>
              <a:rPr lang="cs-CZ" sz="2400">
                <a:ea typeface="+mn-lt"/>
                <a:cs typeface="+mn-lt"/>
              </a:rPr>
              <a:t>Tím získáme výslednou aplikaci ve formátu .exe nebo .dll</a:t>
            </a:r>
            <a:endParaRPr lang="cs-CZ" sz="2400"/>
          </a:p>
          <a:p>
            <a:pPr lvl="1">
              <a:buFont typeface="Courier New"/>
              <a:buChar char="o"/>
            </a:pPr>
            <a:r>
              <a:rPr lang="cs-CZ" b="1">
                <a:ea typeface="+mn-lt"/>
                <a:cs typeface="+mn-lt"/>
              </a:rPr>
              <a:t>Assembly</a:t>
            </a:r>
            <a:r>
              <a:rPr lang="cs-CZ">
                <a:ea typeface="+mn-lt"/>
                <a:cs typeface="+mn-lt"/>
              </a:rPr>
              <a:t>: Jednotka nasazení a provádění programu, obsahující CIL a metadata.</a:t>
            </a:r>
            <a:endParaRPr lang="cs-CZ"/>
          </a:p>
          <a:p>
            <a:pPr>
              <a:buFont typeface=""/>
              <a:buChar char="•"/>
            </a:pPr>
            <a:endParaRPr lang="cs-CZ" sz="24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4200"/>
              <a:t>.NET architektura a sestavení programu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snímek obrazovky, panoráma&#10;&#10;Popis se vygeneroval automaticky.">
            <a:extLst>
              <a:ext uri="{FF2B5EF4-FFF2-40B4-BE49-F238E27FC236}">
                <a16:creationId xmlns:a16="http://schemas.microsoft.com/office/drawing/2014/main" id="{77F556DA-79C0-1CD8-56A0-7742996E4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660" y="3628890"/>
            <a:ext cx="10143668" cy="1376768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.NET/C#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843FBF3-74C5-F960-977A-EDE31558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400"/>
              <a:t>C# byl vyvinut pro framework .NET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dirty="0"/>
              <a:t>Přístup k rozsáhlým knihovnám</a:t>
            </a:r>
          </a:p>
          <a:p>
            <a:r>
              <a:rPr lang="cs-CZ" sz="2400"/>
              <a:t>Moderní jazyk využívající objektové programování</a:t>
            </a:r>
          </a:p>
          <a:p>
            <a:r>
              <a:rPr lang="cs-CZ" sz="2400"/>
              <a:t>Cílem bylo vyvinou jazyk spojující výhody C++ a JAVA</a:t>
            </a:r>
          </a:p>
          <a:p>
            <a:r>
              <a:rPr lang="cs-CZ" sz="2400"/>
              <a:t>Velmi dobrá komunita s open-source projekty</a:t>
            </a:r>
          </a:p>
          <a:p>
            <a:endParaRPr lang="cs-CZ" sz="24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Funkce</a:t>
            </a:r>
            <a:endParaRPr lang="cs-CZ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843FBF3-74C5-F960-977A-EDE31558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400" dirty="0"/>
              <a:t>= </a:t>
            </a:r>
            <a:r>
              <a:rPr lang="cs-CZ" sz="2400" dirty="0">
                <a:ea typeface="+mn-lt"/>
                <a:cs typeface="+mn-lt"/>
              </a:rPr>
              <a:t>základní stavební bloky kódu – umožňují modularizaci, opakované použití a čitelnost</a:t>
            </a:r>
            <a:endParaRPr lang="cs-CZ"/>
          </a:p>
          <a:p>
            <a:r>
              <a:rPr lang="cs-CZ" sz="2400" dirty="0">
                <a:ea typeface="+mn-lt"/>
                <a:cs typeface="+mn-lt"/>
              </a:rPr>
              <a:t>Každá funkce má viditelnost, návratový typ, název a volitelné vstupní parametry</a:t>
            </a:r>
            <a:endParaRPr lang="cs-CZ" sz="2400" dirty="0"/>
          </a:p>
          <a:p>
            <a:r>
              <a:rPr lang="cs-CZ" sz="2400" b="1" dirty="0">
                <a:ea typeface="+mn-lt"/>
                <a:cs typeface="+mn-lt"/>
              </a:rPr>
              <a:t>Přetížení funkcí </a:t>
            </a:r>
            <a:r>
              <a:rPr lang="cs-CZ" sz="2400" dirty="0">
                <a:ea typeface="+mn-lt"/>
                <a:cs typeface="+mn-lt"/>
              </a:rPr>
              <a:t>- vytvoření dvou funkcí se stejným názvem, ale jinými vstupními parametry</a:t>
            </a:r>
            <a:endParaRPr lang="cs-CZ" sz="2400" dirty="0"/>
          </a:p>
          <a:p>
            <a:endParaRPr lang="cs-CZ" sz="2400" dirty="0"/>
          </a:p>
          <a:p>
            <a:endParaRPr lang="cs-CZ" sz="24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Obrázek 2" descr="Obsah obrázku text, Písmo, snímek obrazovky&#10;&#10;Popis se vygeneroval automaticky.">
            <a:extLst>
              <a:ext uri="{FF2B5EF4-FFF2-40B4-BE49-F238E27FC236}">
                <a16:creationId xmlns:a16="http://schemas.microsoft.com/office/drawing/2014/main" id="{7DF0933C-C83C-8825-1487-F390B6A9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4873625"/>
            <a:ext cx="422910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2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Hlavní funkce aplikace</a:t>
            </a:r>
            <a:endParaRPr lang="cs-CZ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843FBF3-74C5-F960-977A-EDE31558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400" dirty="0"/>
              <a:t>Metoda </a:t>
            </a:r>
            <a:r>
              <a:rPr lang="cs-CZ" sz="2400" b="1" i="1" dirty="0" err="1">
                <a:latin typeface="Consolas"/>
              </a:rPr>
              <a:t>Main</a:t>
            </a:r>
            <a:r>
              <a:rPr lang="cs-CZ" sz="2400" i="1" dirty="0"/>
              <a:t> </a:t>
            </a:r>
            <a:r>
              <a:rPr lang="cs-CZ" sz="2400" dirty="0"/>
              <a:t>je vstupním bodem každé C# aplikace</a:t>
            </a:r>
          </a:p>
          <a:p>
            <a:r>
              <a:rPr lang="cs-CZ" sz="2400" dirty="0"/>
              <a:t>Deklarována jako </a:t>
            </a:r>
            <a:r>
              <a:rPr lang="cs-CZ" sz="2400" i="1" dirty="0">
                <a:latin typeface="Consolas"/>
              </a:rPr>
              <a:t>static</a:t>
            </a:r>
            <a:r>
              <a:rPr lang="cs-CZ" sz="2400" dirty="0"/>
              <a:t>, protože se volá bez vytvoření instance třídy</a:t>
            </a:r>
          </a:p>
          <a:p>
            <a:r>
              <a:rPr lang="cs-CZ" sz="2400" dirty="0"/>
              <a:t>Slouží ke spuštění hlavní logiky aplikace, zpracování argumentů příkazové řádky a inicializaci programu</a:t>
            </a:r>
          </a:p>
          <a:p>
            <a:r>
              <a:rPr lang="cs-CZ" sz="2400" dirty="0"/>
              <a:t>Může vracet </a:t>
            </a:r>
            <a:r>
              <a:rPr lang="cs-CZ" sz="2400" i="1" dirty="0" err="1">
                <a:latin typeface="Consolas"/>
              </a:rPr>
              <a:t>int</a:t>
            </a:r>
            <a:r>
              <a:rPr lang="cs-CZ" sz="2400" i="1" dirty="0"/>
              <a:t> </a:t>
            </a:r>
            <a:r>
              <a:rPr lang="cs-CZ" sz="2400" dirty="0"/>
              <a:t>jako návratový kód aplikace pro operační systém (typické pro konzolové aplikace)</a:t>
            </a:r>
            <a:endParaRPr lang="cs-CZ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Obrázek 4" descr="Obsah obrázku Písmo, Grafika, text, grafický design&#10;&#10;Popis se vygeneroval automaticky.">
            <a:extLst>
              <a:ext uri="{FF2B5EF4-FFF2-40B4-BE49-F238E27FC236}">
                <a16:creationId xmlns:a16="http://schemas.microsoft.com/office/drawing/2014/main" id="{FE1D2394-BD55-CA45-9D29-39353E20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622925"/>
            <a:ext cx="7683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0300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5861FD81B3EE45AAC4C81C5640ECE7" ma:contentTypeVersion="4" ma:contentTypeDescription="Vytvoří nový dokument" ma:contentTypeScope="" ma:versionID="b92495963c2488317d97747e88e26c79">
  <xsd:schema xmlns:xsd="http://www.w3.org/2001/XMLSchema" xmlns:xs="http://www.w3.org/2001/XMLSchema" xmlns:p="http://schemas.microsoft.com/office/2006/metadata/properties" xmlns:ns2="c8cc7701-65b3-4efe-89ae-c871b5b7820b" targetNamespace="http://schemas.microsoft.com/office/2006/metadata/properties" ma:root="true" ma:fieldsID="edb8c3b89225dbccf970e331c52fe779" ns2:_="">
    <xsd:import namespace="c8cc7701-65b3-4efe-89ae-c871b5b7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7701-65b3-4efe-89ae-c871b5b7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31BFE0-8E96-4527-97B2-C899D37605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728230-010A-4607-9C2F-F9591F3AC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c7701-65b3-4efe-89ae-c871b5b78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0F4151-54DC-4B5C-8B2D-AF45A4ADB1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365</Words>
  <Application>Microsoft Office PowerPoint</Application>
  <PresentationFormat>Širokoúhlá obrazovka</PresentationFormat>
  <Paragraphs>53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0" baseType="lpstr">
      <vt:lpstr>Motiv Office</vt:lpstr>
      <vt:lpstr>Vlastní návrh</vt:lpstr>
      <vt:lpstr>Programování</vt:lpstr>
      <vt:lpstr>.NET framework</vt:lpstr>
      <vt:lpstr>.NET framework</vt:lpstr>
      <vt:lpstr>.NET architektura a sestavení programu</vt:lpstr>
      <vt:lpstr>.NET architektura a sestavení programu</vt:lpstr>
      <vt:lpstr>.NET/C#</vt:lpstr>
      <vt:lpstr>Funkce</vt:lpstr>
      <vt:lpstr>Hlavní funkce aplikace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223</cp:revision>
  <dcterms:created xsi:type="dcterms:W3CDTF">2024-06-17T08:40:16Z</dcterms:created>
  <dcterms:modified xsi:type="dcterms:W3CDTF">2024-11-03T17:11:19Z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</Properties>
</file>