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Abstraktní třídy a metody, Rozhraní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C0E7E-9AF1-4291-99C2-C06C4884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Abstrakce v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3FD227-4213-4038-A283-CF7F739C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modelování a následné implementace tříd se zaměřujeme pouze na důležité věci</a:t>
            </a:r>
          </a:p>
          <a:p>
            <a:r>
              <a:rPr lang="cs-CZ" dirty="0"/>
              <a:t>Vytváříme abstrakci skutečného předmětu pro jednodušší práci s daným objektem</a:t>
            </a:r>
          </a:p>
          <a:p>
            <a:r>
              <a:rPr lang="cs-CZ" dirty="0"/>
              <a:t>Jazyky podporující OOP využívají abstrakce v plné míře</a:t>
            </a:r>
          </a:p>
          <a:p>
            <a:r>
              <a:rPr lang="cs-CZ" dirty="0"/>
              <a:t>Umožňují vytvářet abstraktní metody a třídy</a:t>
            </a:r>
          </a:p>
          <a:p>
            <a:r>
              <a:rPr lang="cs-CZ" dirty="0"/>
              <a:t>Abstraktní atribut, metodu nebo třídu uvozujeme klíčovým slovem </a:t>
            </a:r>
            <a:r>
              <a:rPr lang="cs-CZ" b="1" i="1" dirty="0" err="1"/>
              <a:t>abstract</a:t>
            </a:r>
            <a:endParaRPr lang="cs-CZ" b="1" i="1" dirty="0"/>
          </a:p>
          <a:p>
            <a:r>
              <a:rPr lang="cs-CZ" dirty="0"/>
              <a:t>Modifikátor nám říká, že implementace chybí nebo je neúplná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8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9867C5-597D-4938-BD10-96D2B72B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433C4F"/>
                </a:solidFill>
              </a:rPr>
              <a:t>Abstraktní třída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33C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2F198A-99FD-428B-AE08-C2D45D99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A222"/>
              </a:buClr>
            </a:pPr>
            <a:r>
              <a:rPr lang="cs-CZ" dirty="0"/>
              <a:t>Abstraktní třída je taková třída, která nám slouží pro odvozování dalších tříd</a:t>
            </a:r>
            <a:endParaRPr lang="cs-CZ"/>
          </a:p>
          <a:p>
            <a:pPr>
              <a:lnSpc>
                <a:spcPct val="90000"/>
              </a:lnSpc>
              <a:buClr>
                <a:srgbClr val="FFA222"/>
              </a:buClr>
            </a:pPr>
            <a:r>
              <a:rPr lang="cs-CZ" dirty="0"/>
              <a:t>Z takové třídy nelze vytvořit objekt</a:t>
            </a:r>
            <a:endParaRPr lang="cs-CZ"/>
          </a:p>
          <a:p>
            <a:pPr>
              <a:lnSpc>
                <a:spcPct val="90000"/>
              </a:lnSpc>
              <a:buClr>
                <a:srgbClr val="FFA222"/>
              </a:buClr>
            </a:pPr>
            <a:r>
              <a:rPr lang="cs-CZ" dirty="0"/>
              <a:t>Abstraktní třída může obsahovat běžné i abstraktní metody</a:t>
            </a:r>
            <a:endParaRPr lang="cs-CZ"/>
          </a:p>
          <a:p>
            <a:pPr>
              <a:lnSpc>
                <a:spcPct val="90000"/>
              </a:lnSpc>
              <a:buClr>
                <a:srgbClr val="FFA222"/>
              </a:buClr>
            </a:pPr>
            <a:r>
              <a:rPr lang="cs-CZ" dirty="0"/>
              <a:t>Třídy, které jsou odvozené z abstraktní třídy musí obsahovat implementaci všech abstraktních tříd, které dané třídě předchází</a:t>
            </a:r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CE19166-B28D-4716-AD1C-3BBE1F0F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46433"/>
            <a:ext cx="6953577" cy="4040067"/>
          </a:xfrm>
          <a:prstGeom prst="rect">
            <a:avLst/>
          </a:prstGeom>
        </p:spPr>
      </p:pic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5FD62-88C2-4730-AADC-036F6B61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Abstraktní metoda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05D10B-317F-4A41-8076-C3E6E225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b="1" i="1" dirty="0" err="1"/>
              <a:t>abstract</a:t>
            </a:r>
            <a:r>
              <a:rPr lang="cs-CZ" dirty="0"/>
              <a:t> u metody nám říká, že tato metoda neobsahuje implementaci</a:t>
            </a:r>
          </a:p>
          <a:p>
            <a:r>
              <a:rPr lang="cs-CZ" dirty="0"/>
              <a:t>Existuje pouze definice hlavička funkce a implementace se nachází jinde</a:t>
            </a:r>
          </a:p>
          <a:p>
            <a:r>
              <a:rPr lang="cs-CZ" dirty="0"/>
              <a:t>Abstraktní metoda je explicitně vedená jako virtuální metoda i bez uvedení tohoto modifikátoru</a:t>
            </a:r>
          </a:p>
          <a:p>
            <a:pPr lvl="1"/>
            <a:r>
              <a:rPr lang="cs-CZ" dirty="0"/>
              <a:t>Využití polymorfismu – na základě příslušnosti ke třídě se daná funkce může chovat jinak</a:t>
            </a:r>
          </a:p>
          <a:p>
            <a:r>
              <a:rPr lang="cs-CZ" dirty="0"/>
              <a:t>Při implementaci abstraktní funkce musíme uvést modifikátor </a:t>
            </a:r>
            <a:r>
              <a:rPr lang="cs-CZ" b="1" i="1" dirty="0" err="1"/>
              <a:t>override</a:t>
            </a:r>
            <a:endParaRPr lang="cs-CZ" b="1" i="1" dirty="0"/>
          </a:p>
          <a:p>
            <a:r>
              <a:rPr lang="cs-CZ" dirty="0"/>
              <a:t>Každá odvozená třída, která vychází z třídy obsahující abstraktní metodu, musí sama obsahovat implementaci této metody</a:t>
            </a:r>
          </a:p>
        </p:txBody>
      </p:sp>
    </p:spTree>
    <p:extLst>
      <p:ext uri="{BB962C8B-B14F-4D97-AF65-F5344CB8AC3E}">
        <p14:creationId xmlns:p14="http://schemas.microsoft.com/office/powerpoint/2010/main" val="251629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4A1475-EF54-4CA2-BB89-562632AA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využívat abstrakci?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F7C7BF-2E3D-42EA-9254-164D65B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návrhu aplikace není třeba řešit samotnou implementaci</a:t>
            </a:r>
          </a:p>
          <a:p>
            <a:r>
              <a:rPr lang="cs-CZ" dirty="0"/>
              <a:t>Abstraktní třídy společně s rozumným komentářem nám dokáže přiblížit funkcionalitu jednotlivých metod a využití tříd</a:t>
            </a:r>
          </a:p>
          <a:p>
            <a:r>
              <a:rPr lang="cs-CZ" dirty="0"/>
              <a:t>Na plno využíváme vlastností OOP, zejména polymorfismu</a:t>
            </a:r>
          </a:p>
          <a:p>
            <a:r>
              <a:rPr lang="cs-CZ" dirty="0"/>
              <a:t>Vytvořením abstraktních tříd hledáme podobnosti mezi jednotlivými objekty a zamezíme tak duplicitám kódu</a:t>
            </a:r>
          </a:p>
          <a:p>
            <a:r>
              <a:rPr lang="cs-CZ" dirty="0"/>
              <a:t>Díky abstraktním třídám můžeme schovat určité detaily a zobrazit pouze podstatné informace</a:t>
            </a:r>
          </a:p>
          <a:p>
            <a:r>
              <a:rPr lang="cs-CZ" dirty="0"/>
              <a:t>Víme, že daná třída má určité metody a atributy, ale jak se chovají je skryto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66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B0C936B-83B5-4484-B60B-1F10CA09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414A56"/>
                </a:solidFill>
              </a:rPr>
              <a:t>Rozhraní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14A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33D366-FEBC-472E-A49A-2B5D8CE7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77D5FF"/>
              </a:buClr>
            </a:pPr>
            <a:r>
              <a:rPr lang="cs-CZ" dirty="0"/>
              <a:t>Vytvářením formulářových aplikací již vytváříme uživatelské rozhraní</a:t>
            </a:r>
          </a:p>
          <a:p>
            <a:pPr>
              <a:buClr>
                <a:srgbClr val="77D5FF"/>
              </a:buClr>
            </a:pPr>
            <a:r>
              <a:rPr lang="cs-CZ" dirty="0"/>
              <a:t>Z popisků u jednotlivých komponent ví, co daná aplikace obsahuje a co by měla umět</a:t>
            </a:r>
          </a:p>
          <a:p>
            <a:pPr>
              <a:buClr>
                <a:srgbClr val="77D5FF"/>
              </a:buClr>
            </a:pPr>
            <a:r>
              <a:rPr lang="cs-CZ" dirty="0"/>
              <a:t>Samotná implementace je však pro uživatele skrytá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26393E2-0137-49B8-99D3-439D4D65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67229"/>
            <a:ext cx="6953577" cy="3598475"/>
          </a:xfrm>
          <a:prstGeom prst="rect">
            <a:avLst/>
          </a:prstGeom>
        </p:spPr>
      </p:pic>
      <p:sp>
        <p:nvSpPr>
          <p:cNvPr id="2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5419F-E27C-4F8C-A86E-A5524E30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2F2943-E377-430E-BE1A-7CB3C895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Interface (rozhraní) v programování funguje na podobném principu jako rozhraní zobrazované uživateli</a:t>
            </a:r>
          </a:p>
          <a:p>
            <a:r>
              <a:rPr lang="cs-CZ" dirty="0"/>
              <a:t>Popisuje, co daná třída nebo struktura umí a obsahuje</a:t>
            </a:r>
          </a:p>
          <a:p>
            <a:r>
              <a:rPr lang="cs-CZ" dirty="0"/>
              <a:t>Interface může obsahovat metody, události, …</a:t>
            </a:r>
          </a:p>
          <a:p>
            <a:r>
              <a:rPr lang="cs-CZ" dirty="0"/>
              <a:t>Interface ovšem neobsahuje implementaci jednotlivých částí, které popisuje</a:t>
            </a:r>
          </a:p>
          <a:p>
            <a:r>
              <a:rPr lang="cs-CZ" dirty="0"/>
              <a:t>Obdobně jako u abstraktních tříd, rozhraní může být odvozeno od jiného rozhraní</a:t>
            </a:r>
          </a:p>
          <a:p>
            <a:pPr lvl="1"/>
            <a:r>
              <a:rPr lang="cs-CZ" dirty="0"/>
              <a:t>Dědí tedy jednotlivé atributy a metody z nadřazeného rozhraní</a:t>
            </a:r>
          </a:p>
          <a:p>
            <a:r>
              <a:rPr lang="cs-CZ" dirty="0"/>
              <a:t>Za pomocí interface dokážeme rovněž dosáhnout jisté míry abstrakce</a:t>
            </a:r>
          </a:p>
          <a:p>
            <a:r>
              <a:rPr lang="cs-CZ" dirty="0"/>
              <a:t>Při vytváření rozhraní využíváme klíčového slova </a:t>
            </a:r>
            <a:r>
              <a:rPr lang="cs-CZ" b="1" i="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614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497D94E-9D7F-4D76-B935-FA769F12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E0F17D-2735-4302-AE7F-CF1167B8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51313D"/>
                </a:solidFill>
              </a:rPr>
              <a:t>Implementace rozhraní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5F29E96-05BD-491D-A16C-4BAE9BC6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13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F42677-AADC-4F3A-9106-A1AAB29F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FA119"/>
              </a:buClr>
            </a:pPr>
            <a:r>
              <a:rPr lang="cs-CZ"/>
              <a:t>Každá třída případně struktura může implementovat jedno či více rozhraní</a:t>
            </a:r>
          </a:p>
          <a:p>
            <a:pPr>
              <a:buClr>
                <a:srgbClr val="FFA119"/>
              </a:buClr>
            </a:pPr>
            <a:r>
              <a:rPr lang="cs-CZ"/>
              <a:t>Objekt, který je vytvořený z třídy, která implementuje rozhraní může být implicitně (automaticky) převedená na typ daného rozhraní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52338D8-4723-4B92-B8F9-7A3C9A41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93213"/>
            <a:ext cx="3394925" cy="454650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0AF417C-5EB0-42CE-B8F3-5994E614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4" y="1214750"/>
            <a:ext cx="3394926" cy="4103432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0A2F002C-D2EF-4A3F-B17C-B31D57BD6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9328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4722</TotalTime>
  <Words>413</Words>
  <Application>Microsoft Office PowerPoint</Application>
  <PresentationFormat>Širokoúhlá obrazovka</PresentationFormat>
  <Paragraphs>44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Stébla</vt:lpstr>
      <vt:lpstr>Programování</vt:lpstr>
      <vt:lpstr>Abstrakce v OOP</vt:lpstr>
      <vt:lpstr>Abstraktní třída</vt:lpstr>
      <vt:lpstr>Abstraktní metoda</vt:lpstr>
      <vt:lpstr>Proč využívat abstrakci?</vt:lpstr>
      <vt:lpstr>Rozhraní</vt:lpstr>
      <vt:lpstr>Interface</vt:lpstr>
      <vt:lpstr>Implementace rozhraní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72</cp:revision>
  <dcterms:created xsi:type="dcterms:W3CDTF">2021-08-28T14:09:11Z</dcterms:created>
  <dcterms:modified xsi:type="dcterms:W3CDTF">2021-12-06T15:19:38Z</dcterms:modified>
</cp:coreProperties>
</file>