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9" r:id="rId4"/>
    <p:sldId id="280" r:id="rId5"/>
    <p:sldId id="281" r:id="rId6"/>
    <p:sldId id="282" r:id="rId7"/>
    <p:sldId id="278" r:id="rId8"/>
    <p:sldId id="274" r:id="rId9"/>
    <p:sldId id="275" r:id="rId10"/>
    <p:sldId id="276" r:id="rId11"/>
    <p:sldId id="277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Algoritmizace, programovací jazyk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272234-7395-4C23-B2FC-1C6B7E7F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Nižší vs. Vyšší programovací jazyky</a:t>
            </a:r>
            <a:endParaRPr lang="cs-CZ" dirty="0"/>
          </a:p>
        </p:txBody>
      </p:sp>
      <p:pic>
        <p:nvPicPr>
          <p:cNvPr id="7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79889F24-5182-49C9-83EB-F102643799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418575"/>
            <a:ext cx="4183062" cy="3365463"/>
          </a:xfrm>
        </p:spPr>
      </p:pic>
      <p:pic>
        <p:nvPicPr>
          <p:cNvPr id="9" name="Zástupný obsah 8" descr="Obsah obrázku snímek obrazovky&#10;&#10;Popis byl vytvořen automaticky">
            <a:extLst>
              <a:ext uri="{FF2B5EF4-FFF2-40B4-BE49-F238E27FC236}">
                <a16:creationId xmlns:a16="http://schemas.microsoft.com/office/drawing/2014/main" id="{611E68D2-E28F-4E45-BEA7-243ACE162E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4" y="2418575"/>
            <a:ext cx="4868999" cy="2950730"/>
          </a:xfrm>
        </p:spPr>
      </p:pic>
    </p:spTree>
    <p:extLst>
      <p:ext uri="{BB962C8B-B14F-4D97-AF65-F5344CB8AC3E}">
        <p14:creationId xmlns:p14="http://schemas.microsoft.com/office/powerpoint/2010/main" val="203198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C8803855-1344-4793-9628-13872EAC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dělení vyšších programovacích jazyků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5FD23D2-9BF7-4E63-8652-DAF569AE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Procedurální</a:t>
            </a:r>
            <a:r>
              <a:rPr lang="cs-CZ" dirty="0"/>
              <a:t> (imperativní) – posloupnost příkazů, která určuje algoritmus</a:t>
            </a:r>
          </a:p>
          <a:p>
            <a:pPr lvl="1"/>
            <a:r>
              <a:rPr lang="cs-CZ" dirty="0"/>
              <a:t>Strukturované – dělení algoritmu na menší části tvořící celkovou strukturu</a:t>
            </a:r>
          </a:p>
          <a:p>
            <a:pPr lvl="1"/>
            <a:r>
              <a:rPr lang="cs-CZ" dirty="0"/>
              <a:t>Objektově orientované – dodržuje objektové paradigma</a:t>
            </a:r>
          </a:p>
          <a:p>
            <a:r>
              <a:rPr lang="cs-CZ" b="1" dirty="0"/>
              <a:t>Neprocedurální</a:t>
            </a:r>
            <a:r>
              <a:rPr lang="cs-CZ" dirty="0"/>
              <a:t> (deklarativní) – vytváření definic, co se má udělat, ne jak</a:t>
            </a:r>
          </a:p>
          <a:p>
            <a:pPr lvl="1"/>
            <a:r>
              <a:rPr lang="cs-CZ" dirty="0"/>
              <a:t>Funkcionální – </a:t>
            </a:r>
            <a:r>
              <a:rPr lang="cs-CZ" dirty="0" err="1"/>
              <a:t>lamba</a:t>
            </a:r>
            <a:r>
              <a:rPr lang="cs-CZ" dirty="0"/>
              <a:t> kalkul (</a:t>
            </a:r>
            <a:r>
              <a:rPr lang="cs-CZ" dirty="0" err="1"/>
              <a:t>Haskell</a:t>
            </a:r>
            <a:r>
              <a:rPr lang="cs-CZ" dirty="0"/>
              <a:t>, </a:t>
            </a:r>
            <a:r>
              <a:rPr lang="cs-CZ" dirty="0" err="1"/>
              <a:t>Lisp</a:t>
            </a:r>
            <a:r>
              <a:rPr lang="cs-CZ" dirty="0"/>
              <a:t>, F#)</a:t>
            </a:r>
          </a:p>
          <a:p>
            <a:pPr lvl="1"/>
            <a:r>
              <a:rPr lang="cs-CZ" dirty="0"/>
              <a:t>Logické – využití matematické logiky (Prolog, </a:t>
            </a:r>
            <a:r>
              <a:rPr lang="cs-CZ" dirty="0" err="1"/>
              <a:t>Gödel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01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B02170-2F18-4EA1-9EAE-4FFCE3F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Dělení programovacích jazyků podle způsobu překladu a spuštění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EA0072-2B42-4CA6-AD51-6C4F9645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Kompilované</a:t>
            </a:r>
          </a:p>
          <a:p>
            <a:pPr lvl="1"/>
            <a:r>
              <a:rPr lang="cs-CZ" dirty="0"/>
              <a:t>Celé přeloženy kompilátorem a až následně je lze spouštět</a:t>
            </a:r>
          </a:p>
          <a:p>
            <a:pPr lvl="1"/>
            <a:r>
              <a:rPr lang="cs-CZ" dirty="0"/>
              <a:t>Vyšší nároky na formální správnost kódu</a:t>
            </a:r>
          </a:p>
          <a:p>
            <a:pPr lvl="1"/>
            <a:r>
              <a:rPr lang="cs-CZ" dirty="0"/>
              <a:t>Překlad do strojového nebo do </a:t>
            </a:r>
            <a:r>
              <a:rPr lang="cs-CZ" dirty="0" err="1"/>
              <a:t>pseudo</a:t>
            </a:r>
            <a:r>
              <a:rPr lang="cs-CZ" dirty="0"/>
              <a:t> strojového kódu</a:t>
            </a:r>
          </a:p>
          <a:p>
            <a:r>
              <a:rPr lang="cs-CZ" dirty="0"/>
              <a:t>C, C++, C#, Java</a:t>
            </a:r>
          </a:p>
          <a:p>
            <a:pPr lvl="1"/>
            <a:r>
              <a:rPr lang="cs-CZ" dirty="0"/>
              <a:t>Interpretované</a:t>
            </a:r>
          </a:p>
          <a:p>
            <a:pPr lvl="1"/>
            <a:r>
              <a:rPr lang="cs-CZ" dirty="0"/>
              <a:t>Překlad probíhá za běhu programu</a:t>
            </a:r>
          </a:p>
          <a:p>
            <a:pPr lvl="1"/>
            <a:r>
              <a:rPr lang="cs-CZ" dirty="0"/>
              <a:t>Překládají se pomocí interpretu – zajišťuje provádění instrukcí</a:t>
            </a:r>
          </a:p>
          <a:p>
            <a:pPr lvl="1"/>
            <a:r>
              <a:rPr lang="cs-CZ" dirty="0"/>
              <a:t>PHP, Python, Perl</a:t>
            </a:r>
          </a:p>
        </p:txBody>
      </p:sp>
    </p:spTree>
    <p:extLst>
      <p:ext uri="{BB962C8B-B14F-4D97-AF65-F5344CB8AC3E}">
        <p14:creationId xmlns:p14="http://schemas.microsoft.com/office/powerpoint/2010/main" val="132874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4107B1-347F-482E-93C3-8F0422E1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400" dirty="0"/>
              <a:t>Algoritmizace – postup vytváření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12B5E6-E7CE-4311-8577-3862C039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939"/>
            <a:ext cx="8596668" cy="4422424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Formulace problému</a:t>
            </a:r>
          </a:p>
          <a:p>
            <a:pPr lvl="1"/>
            <a:r>
              <a:rPr lang="cs-CZ" dirty="0"/>
              <a:t>Formulace požadavků, určení vstupů/výstupu a požadavků na přesnost</a:t>
            </a:r>
          </a:p>
          <a:p>
            <a:r>
              <a:rPr lang="cs-CZ" dirty="0"/>
              <a:t>Analýza úlohy</a:t>
            </a:r>
          </a:p>
          <a:p>
            <a:pPr lvl="1"/>
            <a:r>
              <a:rPr lang="cs-CZ" dirty="0"/>
              <a:t>Ověření řešitelnosti a počtu řešení dle zadaných vstupů</a:t>
            </a:r>
          </a:p>
          <a:p>
            <a:r>
              <a:rPr lang="cs-CZ" dirty="0"/>
              <a:t>Vytvoření algoritmu</a:t>
            </a:r>
          </a:p>
          <a:p>
            <a:pPr lvl="1"/>
            <a:r>
              <a:rPr lang="cs-CZ" dirty="0"/>
              <a:t>Sestavení sledu operací, které vedou k požadovanému výsledku</a:t>
            </a:r>
          </a:p>
          <a:p>
            <a:r>
              <a:rPr lang="cs-CZ" dirty="0"/>
              <a:t>Sestavení programu</a:t>
            </a:r>
          </a:p>
          <a:p>
            <a:pPr lvl="1"/>
            <a:r>
              <a:rPr lang="cs-CZ" dirty="0"/>
              <a:t>Vytvoření zdrojového kódu v příslušném programovacím jazyce</a:t>
            </a:r>
          </a:p>
          <a:p>
            <a:r>
              <a:rPr lang="cs-CZ" dirty="0"/>
              <a:t>Odladění programu</a:t>
            </a:r>
          </a:p>
          <a:p>
            <a:pPr lvl="1"/>
            <a:r>
              <a:rPr lang="cs-CZ" dirty="0"/>
              <a:t>Odstraňování logických a syntaktických chyb v programu</a:t>
            </a:r>
          </a:p>
          <a:p>
            <a:endParaRPr lang="cs-CZ" dirty="0"/>
          </a:p>
          <a:p>
            <a:r>
              <a:rPr lang="cs-CZ" b="1" dirty="0"/>
              <a:t>Program</a:t>
            </a:r>
            <a:r>
              <a:rPr lang="cs-CZ" dirty="0"/>
              <a:t> = definovaná sekvence složená z jednotlivých příkazů v konkrétním programovacím jazyce</a:t>
            </a:r>
          </a:p>
        </p:txBody>
      </p:sp>
    </p:spTree>
    <p:extLst>
      <p:ext uri="{BB962C8B-B14F-4D97-AF65-F5344CB8AC3E}">
        <p14:creationId xmlns:p14="http://schemas.microsoft.com/office/powerpoint/2010/main" val="19462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8866D8-A3FA-4398-85F0-C284BE13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Vývojové diagramy – opakování 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2E9AF94E-3D01-4435-BC1C-1708DA1D0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307" y="1270000"/>
            <a:ext cx="7200721" cy="5198940"/>
          </a:xfrm>
        </p:spPr>
      </p:pic>
    </p:spTree>
    <p:extLst>
      <p:ext uri="{BB962C8B-B14F-4D97-AF65-F5344CB8AC3E}">
        <p14:creationId xmlns:p14="http://schemas.microsoft.com/office/powerpoint/2010/main" val="22192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740EF1-A4EA-4CAF-8E86-FFEBFF20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Vývojové diagramy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420C15-8236-48DB-8961-A01148E3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Rozhodovací blok/podmínka</a:t>
            </a:r>
          </a:p>
          <a:p>
            <a:r>
              <a:rPr lang="cs-CZ" dirty="0"/>
              <a:t>Podmínka je umístěna uvnitř symbolu</a:t>
            </a:r>
          </a:p>
          <a:p>
            <a:r>
              <a:rPr lang="cs-CZ" dirty="0"/>
              <a:t>Vyhodnocení podmínky se redukuje na možnosti pravda nebo nepravda</a:t>
            </a:r>
          </a:p>
          <a:p>
            <a:pPr lvl="1"/>
            <a:r>
              <a:rPr lang="cs-CZ" dirty="0" err="1"/>
              <a:t>True</a:t>
            </a:r>
            <a:r>
              <a:rPr lang="cs-CZ" dirty="0"/>
              <a:t>/</a:t>
            </a:r>
            <a:r>
              <a:rPr lang="cs-CZ" dirty="0" err="1"/>
              <a:t>False</a:t>
            </a:r>
            <a:r>
              <a:rPr lang="cs-CZ" dirty="0"/>
              <a:t> </a:t>
            </a:r>
          </a:p>
          <a:p>
            <a:r>
              <a:rPr lang="cs-CZ" dirty="0"/>
              <a:t>V  závislosti zda, je podmínka splněna či ne se dále postupuje v algoritmu</a:t>
            </a:r>
          </a:p>
          <a:p>
            <a:r>
              <a:rPr lang="cs-CZ" dirty="0"/>
              <a:t>Pomocí rozhodovacího bloku lze vytvářet cykly s neznámým počtem opakování</a:t>
            </a:r>
          </a:p>
          <a:p>
            <a:pPr lvl="1"/>
            <a:r>
              <a:rPr lang="cs-CZ" dirty="0" err="1"/>
              <a:t>While</a:t>
            </a:r>
            <a:r>
              <a:rPr lang="cs-CZ" dirty="0"/>
              <a:t> – část programu je vykonávaná dokud je podmínka splněna</a:t>
            </a:r>
          </a:p>
          <a:p>
            <a:pPr lvl="1"/>
            <a:r>
              <a:rPr lang="cs-CZ" dirty="0"/>
              <a:t>Do </a:t>
            </a:r>
            <a:r>
              <a:rPr lang="cs-CZ" dirty="0" err="1"/>
              <a:t>While</a:t>
            </a:r>
            <a:r>
              <a:rPr lang="cs-CZ" dirty="0"/>
              <a:t> – program se alespoň jednou provede a podmínka je testována až na konci cyklu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ED7B49A-9AD7-4386-A63B-0E87DC29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627" y="609600"/>
            <a:ext cx="22383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4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63F0C7-7C7D-4666-A1B4-F53DC454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Vývojové diagramy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7FC41E-8184-4687-8A35-B19447A9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Cyklus s pevným počtem opakování</a:t>
            </a:r>
          </a:p>
          <a:p>
            <a:r>
              <a:rPr lang="cs-CZ" dirty="0"/>
              <a:t>Počet opakování je hlídaný pomocí proměnné, která je po každém provedení cyklu zvětšena o jedna (lze zvyšovat i o vyšší hodnotu)</a:t>
            </a:r>
          </a:p>
          <a:p>
            <a:r>
              <a:rPr lang="cs-CZ" dirty="0"/>
              <a:t>Cykly lze zanořovat – více proměnných hlídající počet průchodů</a:t>
            </a:r>
          </a:p>
          <a:p>
            <a:r>
              <a:rPr lang="cs-CZ" dirty="0"/>
              <a:t>V praxi se můžeme setkat i s cykly, kdy řídící proměnnou s každým krokem snižujeme</a:t>
            </a:r>
          </a:p>
          <a:p>
            <a:pPr lvl="1"/>
            <a:r>
              <a:rPr lang="cs-CZ" dirty="0"/>
              <a:t>Zvyšování hodnoty – inkrement</a:t>
            </a:r>
          </a:p>
          <a:p>
            <a:pPr lvl="1"/>
            <a:r>
              <a:rPr lang="cs-CZ" dirty="0"/>
              <a:t>Snižování hodnoty - dekrement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628DDFD-6A85-418F-9A96-4CDDCA33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577" y="835819"/>
            <a:ext cx="2257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D9C6A8-6D50-4387-AE16-52DE4372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Vývojové diagramy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006837-4A57-404D-BBC2-72020A83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cs-CZ" dirty="0"/>
              <a:t>Blok vstup/výstup</a:t>
            </a:r>
          </a:p>
          <a:p>
            <a:r>
              <a:rPr lang="cs-CZ" dirty="0"/>
              <a:t>Blok zpracování programu</a:t>
            </a:r>
            <a:endParaRPr lang="en-US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A3ADB0E-D214-4863-930F-06447625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98" y="609600"/>
            <a:ext cx="4804839" cy="260174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496D1B11-4337-40A8-AA35-F6B7E1387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67" y="3439020"/>
            <a:ext cx="3964503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5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33904B-0917-4597-A3ED-015E30B3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Vývojové diagramy - procvičení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8EDEAB-007D-453B-9AE7-9F308087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Zatlučení hřebíku</a:t>
            </a:r>
          </a:p>
          <a:p>
            <a:r>
              <a:rPr lang="cs-CZ" dirty="0"/>
              <a:t>Přechod křižovatky se semaforem</a:t>
            </a:r>
          </a:p>
          <a:p>
            <a:r>
              <a:rPr lang="cs-CZ" dirty="0"/>
              <a:t>Zobrazení většího čísla ze dvou hodnot</a:t>
            </a:r>
          </a:p>
          <a:p>
            <a:r>
              <a:rPr lang="cs-CZ" dirty="0"/>
              <a:t>Rozhodnutí, zda lze zkonstruovat trojúhelník</a:t>
            </a:r>
          </a:p>
          <a:p>
            <a:r>
              <a:rPr lang="cs-CZ" dirty="0"/>
              <a:t>Prohození dvou proměnných</a:t>
            </a:r>
          </a:p>
          <a:p>
            <a:r>
              <a:rPr lang="cs-CZ" dirty="0"/>
              <a:t>Součet tří čísel</a:t>
            </a:r>
          </a:p>
          <a:p>
            <a:r>
              <a:rPr lang="cs-CZ" dirty="0"/>
              <a:t>Zjištění kolik ze zadaných čísel je sudých a kolik lichých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034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9632F3-6294-4F3F-80B5-F1CC50B0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Programovací jazyk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76ECCC-2566-49F0-AC26-0890A916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umělý jazyk, který se používá pro definování sekvence programových příkazů, které lze zpracovat na počítači</a:t>
            </a:r>
          </a:p>
          <a:p>
            <a:r>
              <a:rPr lang="cs-CZ" dirty="0"/>
              <a:t>Využívá se k implementaci (zhotovení) příslušného algoritmu v konkrétním programovacím jazyku</a:t>
            </a:r>
          </a:p>
          <a:p>
            <a:pPr lvl="1"/>
            <a:r>
              <a:rPr lang="cs-CZ" dirty="0"/>
              <a:t>Popis takového algoritmu je ryze konkrétní</a:t>
            </a:r>
          </a:p>
          <a:p>
            <a:r>
              <a:rPr lang="cs-CZ" dirty="0"/>
              <a:t>Dělíme podle několika kategorií</a:t>
            </a:r>
          </a:p>
          <a:p>
            <a:pPr lvl="1"/>
            <a:r>
              <a:rPr lang="cs-CZ" dirty="0"/>
              <a:t>Míra abstrakce</a:t>
            </a:r>
          </a:p>
          <a:p>
            <a:pPr lvl="1"/>
            <a:r>
              <a:rPr lang="cs-CZ" dirty="0"/>
              <a:t>Způsob překladu a spuštění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838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39C40-48D1-44AE-B699-A1E7DC86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Dělení programovacích jazyků podle míry abstrakce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0887F9-356E-44C7-B51A-766F8137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Vyšší programovací jazyky</a:t>
            </a:r>
          </a:p>
          <a:p>
            <a:pPr lvl="1"/>
            <a:r>
              <a:rPr lang="cs-CZ" dirty="0"/>
              <a:t>Logická struktura</a:t>
            </a:r>
          </a:p>
          <a:p>
            <a:pPr lvl="1"/>
            <a:r>
              <a:rPr lang="cs-CZ" dirty="0"/>
              <a:t>Lépe chápatelné pro člověka</a:t>
            </a:r>
          </a:p>
          <a:p>
            <a:pPr lvl="1"/>
            <a:r>
              <a:rPr lang="cs-CZ" dirty="0"/>
              <a:t>Přenositelné na různé platformy OS i HW</a:t>
            </a:r>
          </a:p>
          <a:p>
            <a:pPr lvl="1"/>
            <a:r>
              <a:rPr lang="cs-CZ" dirty="0"/>
              <a:t>Do strojového jazyka se překládají za pomocí kompilátoru</a:t>
            </a:r>
          </a:p>
          <a:p>
            <a:pPr lvl="1"/>
            <a:r>
              <a:rPr lang="cs-CZ" dirty="0"/>
              <a:t>Java, C#, C++, Kotlin a jiné</a:t>
            </a:r>
          </a:p>
          <a:p>
            <a:r>
              <a:rPr lang="cs-CZ" dirty="0"/>
              <a:t>Nižší programovací jazyky</a:t>
            </a:r>
          </a:p>
          <a:p>
            <a:pPr lvl="1"/>
            <a:r>
              <a:rPr lang="cs-CZ" dirty="0"/>
              <a:t>Jazyk je blízky strojovému kód</a:t>
            </a:r>
          </a:p>
          <a:p>
            <a:pPr lvl="1"/>
            <a:r>
              <a:rPr lang="cs-CZ" dirty="0"/>
              <a:t>Špatně chápatelný pro člověka</a:t>
            </a:r>
          </a:p>
          <a:p>
            <a:pPr lvl="1"/>
            <a:r>
              <a:rPr lang="cs-CZ" dirty="0"/>
              <a:t>Často spjatý s konkrétním HW a OS</a:t>
            </a:r>
          </a:p>
          <a:p>
            <a:pPr lvl="1"/>
            <a:r>
              <a:rPr lang="cs-CZ" dirty="0"/>
              <a:t>Assembler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82854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502</Words>
  <Application>Microsoft Office PowerPoint</Application>
  <PresentationFormat>Širokoúhlá obrazovka</PresentationFormat>
  <Paragraphs>80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Fazeta</vt:lpstr>
      <vt:lpstr>Programování</vt:lpstr>
      <vt:lpstr>Algoritmizace – postup vytváření algoritmu</vt:lpstr>
      <vt:lpstr>Vývojové diagramy – opakování </vt:lpstr>
      <vt:lpstr>Vývojové diagramy</vt:lpstr>
      <vt:lpstr>Vývojové diagramy</vt:lpstr>
      <vt:lpstr>Vývojové diagramy</vt:lpstr>
      <vt:lpstr>Vývojové diagramy - procvičení</vt:lpstr>
      <vt:lpstr>Programovací jazyk</vt:lpstr>
      <vt:lpstr>Dělení programovacích jazyků podle míry abstrakce</vt:lpstr>
      <vt:lpstr>Nižší vs. Vyšší programovací jazyky</vt:lpstr>
      <vt:lpstr>Další dělení vyšších programovacích jazyků</vt:lpstr>
      <vt:lpstr>Dělení programovacích jazyků podle způsobu překladu a spuštění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Dawis je bůh</cp:lastModifiedBy>
  <cp:revision>8</cp:revision>
  <dcterms:created xsi:type="dcterms:W3CDTF">2020-09-05T17:14:01Z</dcterms:created>
  <dcterms:modified xsi:type="dcterms:W3CDTF">2020-09-06T08:10:59Z</dcterms:modified>
</cp:coreProperties>
</file>