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Práce se souborem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6ACBF1-2DF0-430D-A0AA-B1A65FF5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Vstupní a výstupní proudy doposud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97E3B8-0C6C-4583-BB16-0A1626BB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Konzolové aplikace</a:t>
            </a:r>
          </a:p>
          <a:p>
            <a:pPr lvl="1"/>
            <a:r>
              <a:rPr lang="cs-CZ" i="1" dirty="0" err="1"/>
              <a:t>Console.ReadLine</a:t>
            </a:r>
            <a:r>
              <a:rPr lang="cs-CZ" i="1" dirty="0"/>
              <a:t>()</a:t>
            </a:r>
          </a:p>
          <a:p>
            <a:pPr lvl="1"/>
            <a:r>
              <a:rPr lang="cs-CZ" i="1" dirty="0" err="1"/>
              <a:t>Console.WriteLine</a:t>
            </a:r>
            <a:r>
              <a:rPr lang="cs-CZ" i="1" dirty="0"/>
              <a:t>()</a:t>
            </a:r>
          </a:p>
          <a:p>
            <a:pPr lvl="1"/>
            <a:r>
              <a:rPr lang="cs-CZ" dirty="0"/>
              <a:t>Vstup je vždy v podobě řetězce a je nutné jej zpracovat</a:t>
            </a:r>
          </a:p>
          <a:p>
            <a:pPr lvl="1"/>
            <a:r>
              <a:rPr lang="cs-CZ" dirty="0"/>
              <a:t>Pokud je očekáván vstup, aplikace bez vložení vstupu nepokračuje</a:t>
            </a:r>
          </a:p>
          <a:p>
            <a:r>
              <a:rPr lang="cs-CZ" b="1" dirty="0"/>
              <a:t>Formulářové aplikace</a:t>
            </a:r>
          </a:p>
          <a:p>
            <a:pPr lvl="1"/>
            <a:r>
              <a:rPr lang="cs-CZ" dirty="0"/>
              <a:t>Jednotlivé komponenty mají své vlastnosti (text, </a:t>
            </a:r>
            <a:r>
              <a:rPr lang="cs-CZ" dirty="0" err="1"/>
              <a:t>value</a:t>
            </a:r>
            <a:r>
              <a:rPr lang="cs-CZ" dirty="0"/>
              <a:t>, </a:t>
            </a:r>
            <a:r>
              <a:rPr lang="cs-CZ" dirty="0" err="1"/>
              <a:t>colection</a:t>
            </a:r>
            <a:r>
              <a:rPr lang="cs-CZ" dirty="0"/>
              <a:t>,…)</a:t>
            </a:r>
          </a:p>
          <a:p>
            <a:pPr lvl="1"/>
            <a:r>
              <a:rPr lang="cs-CZ" dirty="0"/>
              <a:t>Datové typy vstupů a výstupů se odvíjí od použité komponenty</a:t>
            </a:r>
          </a:p>
          <a:p>
            <a:pPr lvl="1"/>
            <a:r>
              <a:rPr lang="cs-CZ" dirty="0"/>
              <a:t>Aplikace může skončit v chybovém stavu, protože nemusí být uveden vstup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003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C67C9-3739-4986-89B2-BD231392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se souborem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343F0D-70AC-4891-9C93-51CAC3A8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Knihovna </a:t>
            </a:r>
            <a:r>
              <a:rPr lang="cs-CZ" b="1" dirty="0"/>
              <a:t>Systém.IO</a:t>
            </a:r>
          </a:p>
          <a:p>
            <a:endParaRPr lang="cs-CZ" b="1" dirty="0"/>
          </a:p>
          <a:p>
            <a:endParaRPr lang="cs-CZ" b="1" dirty="0"/>
          </a:p>
          <a:p>
            <a:r>
              <a:rPr lang="cs-CZ" dirty="0"/>
              <a:t>Pro čtení a zápis do souboru je nutné aktivovat a inicializovat datové proudy </a:t>
            </a:r>
            <a:r>
              <a:rPr lang="cs-CZ" b="1" dirty="0"/>
              <a:t>stream</a:t>
            </a:r>
          </a:p>
          <a:p>
            <a:r>
              <a:rPr lang="cs-CZ" dirty="0"/>
              <a:t>Pro práci se souborem využíváme třídy:</a:t>
            </a:r>
          </a:p>
          <a:p>
            <a:pPr lvl="1"/>
            <a:r>
              <a:rPr lang="cs-CZ" dirty="0" err="1"/>
              <a:t>File</a:t>
            </a:r>
            <a:endParaRPr lang="cs-CZ" dirty="0"/>
          </a:p>
          <a:p>
            <a:pPr lvl="1"/>
            <a:r>
              <a:rPr lang="cs-CZ" dirty="0" err="1"/>
              <a:t>FileStream</a:t>
            </a:r>
            <a:endParaRPr lang="cs-CZ" dirty="0"/>
          </a:p>
          <a:p>
            <a:pPr lvl="1"/>
            <a:r>
              <a:rPr lang="cs-CZ" dirty="0" err="1"/>
              <a:t>StreamWriter</a:t>
            </a:r>
            <a:endParaRPr lang="cs-CZ" dirty="0"/>
          </a:p>
          <a:p>
            <a:pPr lvl="1"/>
            <a:r>
              <a:rPr lang="cs-CZ" dirty="0" err="1"/>
              <a:t>StreamReader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F2B48CD-18F4-49CA-B310-EE2B912C8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2" r="9048" b="20236"/>
          <a:stretch/>
        </p:blipFill>
        <p:spPr>
          <a:xfrm>
            <a:off x="3959901" y="2587051"/>
            <a:ext cx="4272198" cy="5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E74839-6018-4408-98E1-4CCC7FD3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souborů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A8EF11-4534-440C-8385-0C9CAFF1F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soubory můžeme koukat dvěma způsoby:</a:t>
            </a:r>
          </a:p>
          <a:p>
            <a:pPr lvl="1"/>
            <a:r>
              <a:rPr lang="cs-CZ" b="1" dirty="0"/>
              <a:t>Binární</a:t>
            </a:r>
          </a:p>
          <a:p>
            <a:pPr lvl="2"/>
            <a:r>
              <a:rPr lang="cs-CZ" dirty="0"/>
              <a:t>Veřejné (.</a:t>
            </a:r>
            <a:r>
              <a:rPr lang="cs-CZ" dirty="0" err="1"/>
              <a:t>png</a:t>
            </a:r>
            <a:r>
              <a:rPr lang="cs-CZ" dirty="0"/>
              <a:t>, .</a:t>
            </a:r>
            <a:r>
              <a:rPr lang="cs-CZ" dirty="0" err="1"/>
              <a:t>jpg</a:t>
            </a:r>
            <a:r>
              <a:rPr lang="cs-CZ" dirty="0"/>
              <a:t>, …)</a:t>
            </a:r>
          </a:p>
          <a:p>
            <a:pPr lvl="2"/>
            <a:r>
              <a:rPr lang="cs-CZ" dirty="0"/>
              <a:t>Proprietární ( .</a:t>
            </a:r>
            <a:r>
              <a:rPr lang="cs-CZ" dirty="0" err="1"/>
              <a:t>docx</a:t>
            </a:r>
            <a:r>
              <a:rPr lang="cs-CZ" dirty="0"/>
              <a:t>, …)</a:t>
            </a:r>
          </a:p>
          <a:p>
            <a:r>
              <a:rPr lang="cs-CZ" b="1" dirty="0"/>
              <a:t>Textové</a:t>
            </a:r>
          </a:p>
          <a:p>
            <a:pPr lvl="2"/>
            <a:r>
              <a:rPr lang="cs-CZ" dirty="0"/>
              <a:t>Strukturované (.</a:t>
            </a:r>
            <a:r>
              <a:rPr lang="cs-CZ" dirty="0" err="1"/>
              <a:t>csv</a:t>
            </a:r>
            <a:r>
              <a:rPr lang="cs-CZ" dirty="0"/>
              <a:t>, .</a:t>
            </a:r>
            <a:r>
              <a:rPr lang="cs-CZ" dirty="0" err="1"/>
              <a:t>xml</a:t>
            </a:r>
            <a:r>
              <a:rPr lang="cs-CZ" dirty="0"/>
              <a:t>, …)</a:t>
            </a:r>
          </a:p>
          <a:p>
            <a:pPr lvl="2"/>
            <a:r>
              <a:rPr lang="cs-CZ" dirty="0"/>
              <a:t>Nestrukturované (.</a:t>
            </a:r>
            <a:r>
              <a:rPr lang="cs-CZ" dirty="0" err="1"/>
              <a:t>txt</a:t>
            </a:r>
            <a:r>
              <a:rPr lang="cs-CZ" dirty="0"/>
              <a:t>)</a:t>
            </a:r>
          </a:p>
          <a:p>
            <a:r>
              <a:rPr lang="cs-CZ" dirty="0"/>
              <a:t>Název souboru </a:t>
            </a:r>
            <a:r>
              <a:rPr lang="cs-CZ" b="1" dirty="0" err="1"/>
              <a:t>path</a:t>
            </a:r>
            <a:r>
              <a:rPr lang="cs-CZ" dirty="0"/>
              <a:t> se skládá nejen pojmenování souboru, ale rovněž cesty k souboru včetně disku, kde je soubor uložen</a:t>
            </a:r>
          </a:p>
        </p:txBody>
      </p:sp>
    </p:spTree>
    <p:extLst>
      <p:ext uri="{BB962C8B-B14F-4D97-AF65-F5344CB8AC3E}">
        <p14:creationId xmlns:p14="http://schemas.microsoft.com/office/powerpoint/2010/main" val="234951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12E083-A36A-43D4-80FE-E22368F0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práce se souborem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62418F-951D-4891-B71F-2481DF04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Práce se souborem se sestává ze tří kroků: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/>
              <a:t>Vytvoření proudu pro čtení/zápis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/>
              <a:t>Práce se samostatným souborem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/>
              <a:t>Uzavření proudu</a:t>
            </a:r>
          </a:p>
          <a:p>
            <a:r>
              <a:rPr lang="cs-CZ" dirty="0"/>
              <a:t>Uzavření proudu je nutné pro uvolnění zdrojů, které si proud nárokuje</a:t>
            </a:r>
          </a:p>
          <a:p>
            <a:r>
              <a:rPr lang="cs-CZ" dirty="0"/>
              <a:t>V případě vyšších programovacích jazyků jsou neuvolněné zdroje po ukončení likvidovány pomocí </a:t>
            </a:r>
            <a:r>
              <a:rPr lang="cs-CZ" b="1" dirty="0"/>
              <a:t>GARBAGE COLLECTOR </a:t>
            </a:r>
            <a:r>
              <a:rPr lang="cs-CZ" dirty="0"/>
              <a:t>v nižších způsobuje úniky paměti – </a:t>
            </a:r>
            <a:r>
              <a:rPr lang="cs-CZ" b="1" dirty="0"/>
              <a:t>MEMORY LEAKS</a:t>
            </a:r>
          </a:p>
          <a:p>
            <a:endParaRPr lang="cs-CZ" b="1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526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BB6C5B0-E74D-4C32-831B-A40F8BFD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6555A"/>
                </a:solidFill>
              </a:rPr>
              <a:t>Ukázka čtení textového souboru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655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0C3DDC-57CF-437F-82C1-4A8034C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buClr>
                <a:srgbClr val="242FFF"/>
              </a:buClr>
            </a:pPr>
            <a:r>
              <a:rPr lang="cs-CZ" dirty="0"/>
              <a:t>Proměnná </a:t>
            </a:r>
            <a:r>
              <a:rPr lang="cs-CZ" dirty="0" err="1"/>
              <a:t>path</a:t>
            </a:r>
            <a:r>
              <a:rPr lang="cs-CZ" dirty="0"/>
              <a:t> obsahuje cestu ke konkrétnímu souboru</a:t>
            </a:r>
          </a:p>
          <a:p>
            <a:pPr>
              <a:buClr>
                <a:srgbClr val="242FFF"/>
              </a:buClr>
            </a:pPr>
            <a:r>
              <a:rPr lang="cs-CZ" dirty="0"/>
              <a:t>Klíčovým slovem </a:t>
            </a:r>
            <a:r>
              <a:rPr lang="cs-CZ" b="1" dirty="0" err="1"/>
              <a:t>using</a:t>
            </a:r>
            <a:r>
              <a:rPr lang="cs-CZ" dirty="0"/>
              <a:t> uvozujeme založení proudu, který budeme využívat</a:t>
            </a:r>
          </a:p>
          <a:p>
            <a:pPr lvl="1">
              <a:buClr>
                <a:srgbClr val="242FFF"/>
              </a:buClr>
            </a:pPr>
            <a:r>
              <a:rPr lang="cs-CZ" dirty="0"/>
              <a:t>Moment, kdy používáme proud je ohraničen blokem kódu</a:t>
            </a:r>
          </a:p>
          <a:p>
            <a:pPr lvl="1">
              <a:buClr>
                <a:srgbClr val="242FFF"/>
              </a:buClr>
            </a:pPr>
            <a:r>
              <a:rPr lang="cs-CZ" dirty="0" err="1"/>
              <a:t>Použítím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zajistíme automatické zavolání funkce</a:t>
            </a:r>
            <a:r>
              <a:rPr lang="cs-CZ" b="1" dirty="0"/>
              <a:t> </a:t>
            </a:r>
            <a:r>
              <a:rPr lang="cs-CZ" b="1" dirty="0" err="1"/>
              <a:t>Dispose</a:t>
            </a:r>
            <a:r>
              <a:rPr lang="cs-CZ" b="1" dirty="0"/>
              <a:t>()</a:t>
            </a:r>
          </a:p>
          <a:p>
            <a:pPr>
              <a:buClr>
                <a:srgbClr val="242FFF"/>
              </a:buClr>
            </a:pPr>
            <a:r>
              <a:rPr lang="cs-CZ" dirty="0"/>
              <a:t>Na konzoli vypisujeme řádek po řádku dokud nenarazíme na konec souboru</a:t>
            </a:r>
          </a:p>
          <a:p>
            <a:pPr>
              <a:buClr>
                <a:srgbClr val="242FFF"/>
              </a:buClr>
            </a:pPr>
            <a:r>
              <a:rPr lang="cs-CZ" dirty="0"/>
              <a:t>Po ukončení práce proud uzavíráme</a:t>
            </a:r>
          </a:p>
          <a:p>
            <a:pPr marL="0" indent="0">
              <a:buClr>
                <a:srgbClr val="242FFF"/>
              </a:buClr>
              <a:buNone/>
            </a:pPr>
            <a:endParaRPr lang="en-US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3180127-812D-4494-8BFF-2A73F614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953774"/>
            <a:ext cx="5451627" cy="2630410"/>
          </a:xfrm>
          <a:prstGeom prst="rect">
            <a:avLst/>
          </a:prstGeom>
        </p:spPr>
      </p:pic>
      <p:sp>
        <p:nvSpPr>
          <p:cNvPr id="29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Šipka: doleva 5">
            <a:extLst>
              <a:ext uri="{FF2B5EF4-FFF2-40B4-BE49-F238E27FC236}">
                <a16:creationId xmlns:a16="http://schemas.microsoft.com/office/drawing/2014/main" id="{73CD1E11-E6D8-42F0-9DF3-6C4B14AB2D7F}"/>
              </a:ext>
            </a:extLst>
          </p:cNvPr>
          <p:cNvSpPr/>
          <p:nvPr/>
        </p:nvSpPr>
        <p:spPr>
          <a:xfrm>
            <a:off x="9267235" y="2653259"/>
            <a:ext cx="2921717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Vlastnost třídy </a:t>
            </a:r>
            <a:r>
              <a:rPr lang="cs-CZ" dirty="0" err="1"/>
              <a:t>StreamReader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285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AA0958-AB63-492E-89EF-80FC34AC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Uzavírání souborových proudů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1B5E7B-CD5F-4B9F-B569-105E0510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uzavření využíváme funkcí </a:t>
            </a:r>
            <a:r>
              <a:rPr lang="cs-CZ" dirty="0" err="1"/>
              <a:t>Close</a:t>
            </a:r>
            <a:r>
              <a:rPr lang="cs-CZ" dirty="0"/>
              <a:t>() a </a:t>
            </a:r>
            <a:r>
              <a:rPr lang="cs-CZ" dirty="0" err="1"/>
              <a:t>Dispose</a:t>
            </a:r>
            <a:r>
              <a:rPr lang="cs-CZ" dirty="0"/>
              <a:t>()</a:t>
            </a:r>
          </a:p>
          <a:p>
            <a:r>
              <a:rPr lang="cs-CZ" b="1" dirty="0"/>
              <a:t>Funkce </a:t>
            </a:r>
            <a:r>
              <a:rPr lang="cs-CZ" b="1" dirty="0" err="1"/>
              <a:t>Close</a:t>
            </a:r>
            <a:r>
              <a:rPr lang="cs-CZ" b="1" dirty="0"/>
              <a:t>()</a:t>
            </a:r>
          </a:p>
          <a:p>
            <a:pPr lvl="1"/>
            <a:r>
              <a:rPr lang="cs-CZ" dirty="0"/>
              <a:t>Uzavírá konkrétní souborový proud, ale ponechává jej alokovaný pro jeho opětovné použití</a:t>
            </a:r>
          </a:p>
          <a:p>
            <a:pPr lvl="1"/>
            <a:r>
              <a:rPr lang="cs-CZ" dirty="0"/>
              <a:t>V případě, že se při práci s proudem objeví výjimka, proud může zůstat neuzavřen</a:t>
            </a:r>
          </a:p>
          <a:p>
            <a:r>
              <a:rPr lang="cs-CZ" b="1" dirty="0"/>
              <a:t>Funkce </a:t>
            </a:r>
            <a:r>
              <a:rPr lang="cs-CZ" b="1" dirty="0" err="1"/>
              <a:t>Dispose</a:t>
            </a:r>
            <a:r>
              <a:rPr lang="cs-CZ" b="1" dirty="0"/>
              <a:t>()</a:t>
            </a:r>
          </a:p>
          <a:p>
            <a:pPr lvl="1"/>
            <a:r>
              <a:rPr lang="cs-CZ" dirty="0"/>
              <a:t>Uzavírá všechny momentálně nepoužívané proudy</a:t>
            </a:r>
          </a:p>
          <a:p>
            <a:pPr lvl="1"/>
            <a:r>
              <a:rPr lang="cs-CZ" dirty="0"/>
              <a:t>V kombinaci s využitím bloku uvozeným </a:t>
            </a:r>
            <a:r>
              <a:rPr lang="cs-CZ" dirty="0" err="1"/>
              <a:t>using</a:t>
            </a:r>
            <a:r>
              <a:rPr lang="cs-CZ" dirty="0"/>
              <a:t> zajistí uzavření proudů i v případě výjimky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741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ED4622-9CA2-416D-B9A2-EE5AB922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 s neexistujícím souborem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E2F6A3-D158-40F7-975E-8B5FA7859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ukázce čtení ze souboru může vzniknout výjimka v případě, že daný soubor nebude existovat</a:t>
            </a:r>
          </a:p>
          <a:p>
            <a:r>
              <a:rPr lang="cs-CZ" b="1" dirty="0" err="1"/>
              <a:t>FileNotFoundException</a:t>
            </a:r>
            <a:endParaRPr lang="cs-CZ" dirty="0"/>
          </a:p>
          <a:p>
            <a:r>
              <a:rPr lang="cs-CZ" dirty="0"/>
              <a:t>Práce se souborem je jedna z nejkritičtějších částí libovolného programu</a:t>
            </a:r>
          </a:p>
          <a:p>
            <a:r>
              <a:rPr lang="cs-CZ" dirty="0"/>
              <a:t>Možná řešení:</a:t>
            </a:r>
          </a:p>
          <a:p>
            <a:pPr lvl="1"/>
            <a:r>
              <a:rPr lang="cs-CZ" dirty="0"/>
              <a:t>Využití již známe konstrukce </a:t>
            </a:r>
            <a:r>
              <a:rPr lang="cs-CZ" b="1" dirty="0" err="1"/>
              <a:t>try-catch</a:t>
            </a:r>
            <a:endParaRPr lang="cs-CZ" b="1" dirty="0"/>
          </a:p>
          <a:p>
            <a:pPr lvl="1"/>
            <a:r>
              <a:rPr lang="cs-CZ" dirty="0"/>
              <a:t>Využití funkce ze třídy </a:t>
            </a:r>
            <a:r>
              <a:rPr lang="cs-CZ" dirty="0" err="1"/>
              <a:t>File</a:t>
            </a:r>
            <a:r>
              <a:rPr lang="cs-CZ" dirty="0"/>
              <a:t> – </a:t>
            </a:r>
            <a:r>
              <a:rPr lang="cs-CZ" b="1" dirty="0" err="1"/>
              <a:t>Exists</a:t>
            </a:r>
            <a:r>
              <a:rPr lang="cs-CZ" b="1" dirty="0"/>
              <a:t>()</a:t>
            </a:r>
          </a:p>
          <a:p>
            <a:r>
              <a:rPr lang="cs-CZ" dirty="0"/>
              <a:t>Obě varianty vytváří validní řešení, ale efektivnější je </a:t>
            </a:r>
            <a:r>
              <a:rPr lang="cs-CZ" dirty="0" err="1"/>
              <a:t>použií</a:t>
            </a:r>
            <a:r>
              <a:rPr lang="cs-CZ" dirty="0"/>
              <a:t> metody než pomalejšího </a:t>
            </a:r>
            <a:r>
              <a:rPr lang="cs-CZ" dirty="0" err="1"/>
              <a:t>try-catch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45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84DD50-DF28-4CC9-A0AC-D43D13C5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cs-CZ" sz="3200"/>
              <a:t>Ukázka zápisu do souboru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B1FB5-E971-4FE7-80CE-5BB6EAF3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buClr>
                <a:srgbClr val="343FFF"/>
              </a:buClr>
            </a:pPr>
            <a:r>
              <a:rPr lang="cs-CZ" sz="1600" dirty="0">
                <a:solidFill>
                  <a:srgbClr val="000000"/>
                </a:solidFill>
              </a:rPr>
              <a:t>Postup pro zápis do souboru je obdobný jako čtení ze souboru</a:t>
            </a:r>
          </a:p>
          <a:p>
            <a:pPr>
              <a:buClr>
                <a:srgbClr val="343FFF"/>
              </a:buClr>
            </a:pPr>
            <a:r>
              <a:rPr lang="cs-CZ" sz="1600" dirty="0">
                <a:solidFill>
                  <a:srgbClr val="000000"/>
                </a:solidFill>
              </a:rPr>
              <a:t>Před zápisem je nutné prvně ustanovit vstupní proud </a:t>
            </a:r>
            <a:r>
              <a:rPr lang="cs-CZ" sz="1600" b="1" dirty="0" err="1">
                <a:solidFill>
                  <a:srgbClr val="000000"/>
                </a:solidFill>
              </a:rPr>
              <a:t>StreamWriter</a:t>
            </a:r>
            <a:endParaRPr lang="cs-CZ" sz="1600" b="1" dirty="0">
              <a:solidFill>
                <a:srgbClr val="000000"/>
              </a:solidFill>
            </a:endParaRPr>
          </a:p>
          <a:p>
            <a:pPr>
              <a:buClr>
                <a:srgbClr val="343FFF"/>
              </a:buClr>
            </a:pPr>
            <a:r>
              <a:rPr lang="cs-CZ" sz="1600" dirty="0">
                <a:solidFill>
                  <a:srgbClr val="000000"/>
                </a:solidFill>
              </a:rPr>
              <a:t>Při konstrukci vstupního proudu se můžeme rozhodnout, zda budeme přidávat na konec souboru nebo soubor přepíšeme</a:t>
            </a:r>
          </a:p>
          <a:p>
            <a:pPr>
              <a:buClr>
                <a:srgbClr val="343FFF"/>
              </a:buClr>
            </a:pPr>
            <a:r>
              <a:rPr lang="cs-CZ" sz="1600" dirty="0">
                <a:solidFill>
                  <a:srgbClr val="000000"/>
                </a:solidFill>
              </a:rPr>
              <a:t>V případě, že soubor neexistuje, je automaticky vytvořen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D065EB1-9210-4FC4-94DC-16D7D3E2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924640"/>
            <a:ext cx="5451627" cy="213976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32F6CAE-700C-4009-8C97-E03761A4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0" y="3719399"/>
            <a:ext cx="5451627" cy="19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60238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4361</TotalTime>
  <Words>461</Words>
  <Application>Microsoft Office PowerPoint</Application>
  <PresentationFormat>Širokoúhlá obrazovka</PresentationFormat>
  <Paragraphs>67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Stébla</vt:lpstr>
      <vt:lpstr>Programování</vt:lpstr>
      <vt:lpstr>Vstupní a výstupní proudy doposud</vt:lpstr>
      <vt:lpstr>Práce se souborem</vt:lpstr>
      <vt:lpstr>Typy souborů</vt:lpstr>
      <vt:lpstr>Postup práce se souborem</vt:lpstr>
      <vt:lpstr>Ukázka čtení textového souboru</vt:lpstr>
      <vt:lpstr>Uzavírání souborových proudů</vt:lpstr>
      <vt:lpstr>Problém s neexistujícím souborem </vt:lpstr>
      <vt:lpstr>Ukázka zápisu do souboru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67</cp:revision>
  <dcterms:created xsi:type="dcterms:W3CDTF">2021-08-28T14:09:11Z</dcterms:created>
  <dcterms:modified xsi:type="dcterms:W3CDTF">2021-11-15T21:25:08Z</dcterms:modified>
</cp:coreProperties>
</file>