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5BFA1-7AFA-E678-60D4-8D383937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4F9FD4-14AA-4B52-B663-5054F98A6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18E310-43D5-F043-1780-D0031D24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CB853D-1404-9D52-1BC0-CD11EE6D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9B54C2-69DF-6FF0-90F8-97FFBA7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4814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BF5FC3-C69E-0606-2DB5-807C65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07D77BC-06BB-1734-40AC-932AE43D3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25F1D5-60A4-4B44-D1B0-450453F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3A9D75-B917-A50E-BECC-1F700C2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6AAFDE-50F2-B9D2-6CEC-77BC0458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9544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777CFA3-5A5E-5A92-DA79-C6E675605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F0A784-5F17-2643-9BF7-FC77AF7C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10148-0175-F361-3CFC-8D0950FC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5E6C96-A82B-A631-02BD-BDDE7C1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3BFA4A-E00D-C18D-2779-4705BACF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386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584DD-A0B1-0D02-AB88-8EF3030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F8DF12-EA43-6AD8-F8A1-9877690E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BF09F0-74C7-993E-5B54-488ED069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688967-B578-C773-A862-D61F59B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61E807-89A3-77AD-7465-E34A3937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05589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D3A6A-3EAE-8F65-C9F8-568C430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CE1225-6008-0D11-23E8-12EDBE70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5364B5-DC1A-DDB7-389B-C1FB2AA1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12606B-7C37-1C2F-F7A3-179DF20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8CFD5B-76A5-FB96-6F6B-DB11530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1462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DD8C8-3085-0BFF-FBAF-E3D5EA5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ADC6F-2239-B9CC-4279-24772B15E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F86459-4718-1B79-E089-565961A1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DB52B7-9D2A-D670-FD04-75AB9B1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DA4A52-EFFA-5412-090D-29579C96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83DD11-3D00-8261-6A77-288A924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7DAA2-F326-74CF-DF00-F7E67C3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844D1B-B476-BC14-B618-55373885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DBF74F-234D-B176-5300-F1F082E8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91570FF-3CA4-E3CE-BF72-97813B9D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A0FC40-406E-D370-9253-70A07F21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BF72B8-95F1-14E8-83F8-F8FFB95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E0D3702-FADD-B0C5-B74A-4A5C850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10AE2C-4982-8BF9-A9DE-6B0067C9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2723F-29FC-635A-016D-E317FE11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85B574-7C4B-1AB6-E0C7-033BCF3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3B77B2-2424-A735-7E96-87106C47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69D81-E71F-283D-2BBC-D377FA5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2526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6431769-10A3-FEF0-90B6-1261FAB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F70777E-1079-0BFE-B513-F08C91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7C9DBE-C761-30EC-2DB4-0A54659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3383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D289A-5ACE-4587-502C-43CD51EF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0DC7D4-86E4-C12E-E8AA-75A6DFB0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9D434DE-37D2-02FE-F9E5-70842233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7E0F5A-3A42-592E-EEAB-64D9C5A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EF31F6-E350-0DEE-21B1-69607F86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327BBC-92CB-B2E6-B106-A30D823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926D4-4B55-D7AB-D6A2-E8957C57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372A487-DBF4-2009-7A99-850E391F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1EA5F7E-F0D8-4107-A4B5-6D139528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6BC26A-14C6-C162-B545-9FF8D5C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77E008-DA01-76DF-DDF1-8199B25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031CD1-2BFC-F67E-AB72-471B6CF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7453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146781-4048-BAC6-E025-F5C3BA7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B16BE60-3DAB-C0E6-1D61-FAD01102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46CED5-3713-1684-DB86-687C7D5F1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9FA650-8489-46A9-76C0-BFAD9F34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8C1082-9656-BBA0-3CFE-3373643C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2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730440" y="180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 idx="4294967295"/>
          </p:nvPr>
        </p:nvSpPr>
        <p:spPr>
          <a:xfrm>
            <a:off x="866274" y="3000375"/>
            <a:ext cx="4088406" cy="23860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 idx="4294967295"/>
          </p:nvPr>
        </p:nvSpPr>
        <p:spPr>
          <a:xfrm>
            <a:off x="981777" y="1123950"/>
            <a:ext cx="2388486" cy="17097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Opakování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cs-CZ" sz="3700"/>
              <a:t>Základní konstrukce – rozhodovací blok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cs-CZ" sz="2000"/>
              <a:t>Zkráceně hovoříme o </a:t>
            </a:r>
            <a:r>
              <a:rPr lang="cs-CZ" sz="2000" b="1"/>
              <a:t>if-else</a:t>
            </a:r>
            <a:r>
              <a:rPr lang="cs-CZ" sz="2000"/>
              <a:t> bloku</a:t>
            </a:r>
          </a:p>
          <a:p>
            <a:r>
              <a:rPr lang="cs-CZ" sz="2000"/>
              <a:t>Konstrukce nám umožňuje rozhodnout se, kterou část kódu má vykonat na základě pravdivostní podmínky (bool)</a:t>
            </a:r>
          </a:p>
          <a:p>
            <a:r>
              <a:rPr lang="cs-CZ" sz="2000"/>
              <a:t>If-else blok musí mít vždy blok kódu pokud je podmínka splněna</a:t>
            </a:r>
          </a:p>
          <a:p>
            <a:r>
              <a:rPr lang="cs-CZ" sz="2000"/>
              <a:t>Pokud podmínka splněná není provede se část kódu, která následuje za klíčovým slovem </a:t>
            </a:r>
            <a:r>
              <a:rPr lang="cs-CZ" sz="2000" b="1"/>
              <a:t>else </a:t>
            </a:r>
            <a:r>
              <a:rPr lang="cs-CZ" sz="2000"/>
              <a:t>(tato větev není povinná)</a:t>
            </a:r>
          </a:p>
          <a:p>
            <a:endParaRPr lang="cs-CZ" sz="20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9A693CF-889C-44E4-B032-69E5C6A8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cs-CZ" sz="2500"/>
              <a:t>Základní konstrukce –rozhodovací blok s více možnostmi</a:t>
            </a:r>
          </a:p>
        </p:txBody>
      </p:sp>
      <p:grpSp>
        <p:nvGrpSpPr>
          <p:cNvPr id="4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cs-CZ" sz="1700"/>
              <a:t>Zkráceně hovoříme o </a:t>
            </a:r>
            <a:r>
              <a:rPr lang="cs-CZ" sz="1700" b="1"/>
              <a:t>switch–case</a:t>
            </a:r>
            <a:r>
              <a:rPr lang="cs-CZ" sz="1700"/>
              <a:t> bloku</a:t>
            </a:r>
          </a:p>
          <a:p>
            <a:r>
              <a:rPr lang="cs-CZ" sz="1700"/>
              <a:t>Používáme v momentě, kdy máme více než dvě možnosti jak se zachovat, pokud proměnná obsahuje konkrétní hodnotu</a:t>
            </a:r>
          </a:p>
          <a:p>
            <a:r>
              <a:rPr lang="cs-CZ" sz="1700"/>
              <a:t>Sledované proměnná může být libovolného typu – číslo, řetězec, enumerace, objekt, …</a:t>
            </a:r>
          </a:p>
          <a:p>
            <a:r>
              <a:rPr lang="cs-CZ" sz="1700"/>
              <a:t>Jednotlivé případy jsou označené klíčovým slovem </a:t>
            </a:r>
            <a:r>
              <a:rPr lang="cs-CZ" sz="1700" b="1"/>
              <a:t>case</a:t>
            </a:r>
          </a:p>
          <a:p>
            <a:r>
              <a:rPr lang="cs-CZ" sz="1700"/>
              <a:t>Každý případ je ukončen řídícím příkazem </a:t>
            </a:r>
            <a:r>
              <a:rPr lang="cs-CZ" sz="1700" b="1"/>
              <a:t>break</a:t>
            </a:r>
            <a:r>
              <a:rPr lang="cs-CZ" sz="1700"/>
              <a:t>, který ukončí další hledání možností a opustí switch-case blok – bez něj by vykonal kód následujícího případu</a:t>
            </a:r>
          </a:p>
          <a:p>
            <a:endParaRPr lang="cs-CZ" sz="1700" b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BDB6324-6BC6-4AC6-A5E6-58AEA326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370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2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2500"/>
              <a:t>Základní konstrukce – cykly s neznámým počtem opakování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/>
              <a:t>Cykly </a:t>
            </a:r>
            <a:r>
              <a:rPr lang="cs-CZ" sz="1800" b="1"/>
              <a:t>while</a:t>
            </a:r>
            <a:r>
              <a:rPr lang="cs-CZ" sz="1800"/>
              <a:t> a </a:t>
            </a:r>
            <a:r>
              <a:rPr lang="cs-CZ" sz="1800" b="1"/>
              <a:t>do-while</a:t>
            </a:r>
          </a:p>
          <a:p>
            <a:r>
              <a:rPr lang="cs-CZ" sz="1800"/>
              <a:t>Používáme v momentě, kdy není jasné kolikrát se má určitá část kódu opakovat</a:t>
            </a:r>
          </a:p>
          <a:p>
            <a:r>
              <a:rPr lang="cs-CZ" sz="1800"/>
              <a:t>O tom, zda se má tělo vykonat rozhoduje pravdivostní podmínka na konci nebo začátku cyklu</a:t>
            </a:r>
          </a:p>
          <a:p>
            <a:r>
              <a:rPr lang="cs-CZ" sz="1800"/>
              <a:t>Rozdíl mezi těmito cykly je v tom, kdy se kontroluje podmínka pro další pokračování</a:t>
            </a:r>
          </a:p>
          <a:p>
            <a:endParaRPr lang="cs-CZ" sz="1800" b="1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380C08C-B613-43EA-99DB-592264BC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47664"/>
            <a:ext cx="5628018" cy="33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cs-CZ" sz="3400"/>
              <a:t>Základní konstrukce – cykly s pevným počtem opakování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cs-CZ" sz="2000"/>
              <a:t>Cykly </a:t>
            </a:r>
            <a:r>
              <a:rPr lang="cs-CZ" sz="2000" b="1"/>
              <a:t>for </a:t>
            </a:r>
            <a:r>
              <a:rPr lang="cs-CZ" sz="2000"/>
              <a:t>a </a:t>
            </a:r>
            <a:r>
              <a:rPr lang="cs-CZ" sz="2000" b="1"/>
              <a:t>foreach</a:t>
            </a:r>
          </a:p>
          <a:p>
            <a:r>
              <a:rPr lang="cs-CZ" sz="2000"/>
              <a:t>Nejvhodnější použití v momentech, kdy víme, kolikrát se má příslušný kód opakovat</a:t>
            </a:r>
          </a:p>
          <a:p>
            <a:r>
              <a:rPr lang="cs-CZ" sz="2000"/>
              <a:t>Počet kroků je hlídán pomocí tzv. indexu, který iteruje (zvyšuje/zmenšuje se)</a:t>
            </a:r>
          </a:p>
          <a:p>
            <a:r>
              <a:rPr lang="cs-CZ" sz="2000"/>
              <a:t>Cyklus </a:t>
            </a:r>
            <a:r>
              <a:rPr lang="cs-CZ" sz="2000" b="1"/>
              <a:t>foreach</a:t>
            </a:r>
            <a:r>
              <a:rPr lang="cs-CZ" sz="2000"/>
              <a:t> nám umožňuje iterovat skrze jednotlivé prvky v datové struktuře (pole, list, …) bez řídící proměnné</a:t>
            </a:r>
          </a:p>
          <a:p>
            <a:r>
              <a:rPr lang="cs-CZ" sz="2000"/>
              <a:t>Cyklus </a:t>
            </a:r>
            <a:r>
              <a:rPr lang="cs-CZ" sz="2000" b="1"/>
              <a:t>for </a:t>
            </a:r>
            <a:r>
              <a:rPr lang="cs-CZ" sz="2000"/>
              <a:t>musí obsahovat řídící proměnnou, kterou můžeme uvnitř těla využívat</a:t>
            </a:r>
            <a:endParaRPr lang="cs-CZ" sz="2000" b="1"/>
          </a:p>
          <a:p>
            <a:endParaRPr lang="cs-CZ" sz="2000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3063FD6-4A13-4F28-ABE8-C20BE9A3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48" y="581892"/>
            <a:ext cx="3954982" cy="251875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EAA2699-11FD-46BD-8EA0-D741634A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747" y="3707894"/>
            <a:ext cx="2182921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9EF33B-0211-4A5F-A425-18609D53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cs-CZ" sz="3700"/>
              <a:t>Funkce – vytváření a volání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78717CD-B940-42A9-BAAF-E6E65779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cs-CZ" sz="1900"/>
              <a:t>Knihovny C# obsahují spoustu již definovaných funkcí</a:t>
            </a:r>
          </a:p>
          <a:p>
            <a:r>
              <a:rPr lang="cs-CZ" sz="1900"/>
              <a:t>Přesto lze vytvářet funkce vlastní</a:t>
            </a:r>
          </a:p>
          <a:p>
            <a:r>
              <a:rPr lang="cs-CZ" sz="1900"/>
              <a:t>Obecná funkce musí mít viditelnost, návratový typ, název a volitelně vstupní proměnné</a:t>
            </a:r>
          </a:p>
          <a:p>
            <a:r>
              <a:rPr lang="cs-CZ" sz="1900"/>
              <a:t>Pokud chceme vytvořit funkci, kterou chceme volat z hlavní funkce, je třeba ještě uvést modifikátor </a:t>
            </a:r>
            <a:r>
              <a:rPr lang="cs-CZ" sz="1900" b="1"/>
              <a:t>static</a:t>
            </a:r>
            <a:r>
              <a:rPr lang="cs-CZ" sz="1900"/>
              <a:t> za viditelnost </a:t>
            </a:r>
          </a:p>
          <a:p>
            <a:r>
              <a:rPr lang="cs-CZ" sz="1900"/>
              <a:t>Funkce prozatím píšeme mimo hlavní funkci Main</a:t>
            </a:r>
          </a:p>
          <a:p>
            <a:r>
              <a:rPr lang="cs-CZ" sz="1900"/>
              <a:t>Později budou vytvářené funkce součástí vytvářené třídy nebo struktury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Zástupný obsah 18">
            <a:extLst>
              <a:ext uri="{FF2B5EF4-FFF2-40B4-BE49-F238E27FC236}">
                <a16:creationId xmlns:a16="http://schemas.microsoft.com/office/drawing/2014/main" id="{2A0E3D98-D3F6-4417-B4C7-2C7BF93E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914360"/>
            <a:ext cx="4397433" cy="185381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E3B6A311-8C63-4EC0-83C7-67AD867EB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530" y="3707894"/>
            <a:ext cx="4229354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4F2717-213B-40AD-B8F5-182E2FE5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Tělo kódu aneb kam napíšeme středník (;)?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A94FE-D3E6-482D-842A-880E7D00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/>
              <a:t>Středníkem ukončujeme samostatný příkaz:</a:t>
            </a:r>
          </a:p>
          <a:p>
            <a:pPr marL="742813" lvl="1"/>
            <a:r>
              <a:rPr lang="en-US" sz="1800"/>
              <a:t>deklarace proměnné, načtení/výpis vstupů, vložení hodnoty do proměnné, volání funkce, …</a:t>
            </a:r>
          </a:p>
          <a:p>
            <a:pPr marL="266700" lvl="1"/>
            <a:r>
              <a:rPr lang="en-US" sz="1800"/>
              <a:t>Středník naopak nepoužíváme v případě, kdy je použitá konstrukce případně funkce ohraničená { }:</a:t>
            </a:r>
          </a:p>
          <a:p>
            <a:pPr marL="723763" lvl="2"/>
            <a:r>
              <a:rPr lang="en-US" sz="1800"/>
              <a:t> – tělo části, podmínky, cykly, funkce, 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885137D0-40BB-4273-B167-4BF313942D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4098" y="650494"/>
            <a:ext cx="3515298" cy="5324142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6654BFA-31FC-828F-D783-C6688E62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9954A3-9DFD-4C44-94BA-B95130A3BA1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5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4F2717-213B-40AD-B8F5-182E2FE5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Kód jako neposlušné ovečky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A94FE-D3E6-482D-842A-880E7D00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Pokud chceme (a to vážně chceme), aby se nám provedl příslušné instrukce je třeba je umístit na správné místo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Kód, který má vykonat příslušná funkce je potřeba umístit do těla funkce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Tělo funkce jsou { } a slouží jako pomyslná ohrádka pro naše ovečky (řádky kódu)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Jakmile nám naše ovečky utečou mimo ohrádku, nejsme dobrými pastýři ani programátory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Zástupný obsah 2">
            <a:extLst>
              <a:ext uri="{FF2B5EF4-FFF2-40B4-BE49-F238E27FC236}">
                <a16:creationId xmlns:a16="http://schemas.microsoft.com/office/drawing/2014/main" id="{CEE8BEF1-650C-4750-862D-1C4086F7A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932" y="901032"/>
            <a:ext cx="3824374" cy="511622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0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8AF3C5D-53C9-467F-8738-1E27D1EA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Proměnné v programu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DA822CC-4862-4F31-A06D-C55782D3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900"/>
              <a:t>Proměnná je pojmenovaní místo v paměti obsahující nějakou informaci</a:t>
            </a:r>
          </a:p>
          <a:p>
            <a:r>
              <a:rPr lang="cs-CZ" sz="1900"/>
              <a:t>Pomocí datových typů můžeme specifikovat o jakou informaci se jedná</a:t>
            </a:r>
          </a:p>
          <a:p>
            <a:pPr lvl="1"/>
            <a:r>
              <a:rPr lang="cs-CZ" sz="1900"/>
              <a:t>Číselné hodnoty – short, long, byte, </a:t>
            </a:r>
            <a:r>
              <a:rPr lang="cs-CZ" sz="1900" b="1"/>
              <a:t>int</a:t>
            </a:r>
            <a:r>
              <a:rPr lang="cs-CZ" sz="1900"/>
              <a:t>, float, </a:t>
            </a:r>
            <a:r>
              <a:rPr lang="cs-CZ" sz="1900" b="1"/>
              <a:t>double</a:t>
            </a:r>
          </a:p>
          <a:p>
            <a:pPr lvl="1"/>
            <a:r>
              <a:rPr lang="cs-CZ" sz="1900"/>
              <a:t>Textové hodnoty – char, </a:t>
            </a:r>
            <a:r>
              <a:rPr lang="cs-CZ" sz="1900" b="1"/>
              <a:t>string</a:t>
            </a:r>
          </a:p>
          <a:p>
            <a:pPr lvl="1"/>
            <a:r>
              <a:rPr lang="cs-CZ" sz="1900"/>
              <a:t>Pravdivostní hodnoty – </a:t>
            </a:r>
            <a:r>
              <a:rPr lang="cs-CZ" sz="1900" b="1"/>
              <a:t>bool</a:t>
            </a:r>
          </a:p>
          <a:p>
            <a:r>
              <a:rPr lang="cs-CZ" sz="1900"/>
              <a:t>Mimo základních datových typů může být proměnná i jiného typu:</a:t>
            </a:r>
          </a:p>
          <a:p>
            <a:pPr lvl="1"/>
            <a:r>
              <a:rPr lang="cs-CZ" sz="1900"/>
              <a:t>Struktura, enumerace, objekt třídy</a:t>
            </a:r>
          </a:p>
          <a:p>
            <a:pPr marL="285750" lvl="1"/>
            <a:r>
              <a:rPr lang="cs-CZ" sz="1900"/>
              <a:t>Ať již je proměnná jakéhokoliv typu, vždy musí dodržovat pravidla pro pojmenování</a:t>
            </a:r>
          </a:p>
          <a:p>
            <a:pPr marL="685800" lvl="2"/>
            <a:r>
              <a:rPr lang="cs-CZ" sz="1900"/>
              <a:t>Nesmí začínat číslicí, nesmí obsahovat mezery a diakritiku, nesmí být pojmenovaná jako některé z vyhrazených slov (for, if, while, …)</a:t>
            </a:r>
          </a:p>
          <a:p>
            <a:pPr lvl="1"/>
            <a:endParaRPr lang="cs-CZ" sz="1900"/>
          </a:p>
        </p:txBody>
      </p:sp>
    </p:spTree>
    <p:extLst>
      <p:ext uri="{BB962C8B-B14F-4D97-AF65-F5344CB8AC3E}">
        <p14:creationId xmlns:p14="http://schemas.microsoft.com/office/powerpoint/2010/main" val="35757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C3428E5-C4FE-4455-8B5C-A7636D97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Proměnné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 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kódu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5A977C1-6267-4116-8CE3-C8000E4F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10150"/>
            <a:ext cx="7608304" cy="51086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656DDFC2-A238-40EF-8CCE-1695426122F8}"/>
              </a:ext>
            </a:extLst>
          </p:cNvPr>
          <p:cNvSpPr/>
          <p:nvPr/>
        </p:nvSpPr>
        <p:spPr>
          <a:xfrm>
            <a:off x="4315968" y="1307592"/>
            <a:ext cx="2920701" cy="22316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Vložení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hodnoty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proměnné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pomocí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operátoru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902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5AFD9D-CFED-421F-B11A-9EED4FE6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dirty="0"/>
              <a:t>Operace se vstupem a výstupem - konzole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FDBCAD6-F807-4A9B-9ADD-030AD7C4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200" dirty="0" err="1"/>
              <a:t>Console.ReadLine</a:t>
            </a:r>
            <a:r>
              <a:rPr lang="cs-CZ" sz="2200" dirty="0"/>
              <a:t>() nám přečte celý řádek až do místa, kdy zmáčkneme Enter</a:t>
            </a:r>
          </a:p>
          <a:p>
            <a:r>
              <a:rPr lang="cs-CZ" sz="2200" dirty="0"/>
              <a:t>Funkce </a:t>
            </a:r>
            <a:r>
              <a:rPr lang="cs-CZ" sz="2200" dirty="0" err="1"/>
              <a:t>ReadLine</a:t>
            </a:r>
            <a:r>
              <a:rPr lang="cs-CZ" sz="2200" dirty="0"/>
              <a:t>() nám vrací data ve formě řetězce (</a:t>
            </a:r>
            <a:r>
              <a:rPr lang="cs-CZ" sz="2200" dirty="0" err="1"/>
              <a:t>string</a:t>
            </a:r>
            <a:r>
              <a:rPr lang="cs-CZ" sz="2200" dirty="0"/>
              <a:t>)</a:t>
            </a:r>
          </a:p>
          <a:p>
            <a:r>
              <a:rPr lang="cs-CZ" sz="2200" dirty="0"/>
              <a:t>Pokud potřebujeme jiný datový typ používáme příslušnou metodu </a:t>
            </a:r>
            <a:r>
              <a:rPr lang="cs-CZ" sz="2200" dirty="0" err="1"/>
              <a:t>Parse</a:t>
            </a:r>
            <a:r>
              <a:rPr lang="cs-CZ" sz="2200" dirty="0"/>
              <a:t>()</a:t>
            </a:r>
          </a:p>
          <a:p>
            <a:r>
              <a:rPr lang="cs-CZ" sz="2200" dirty="0"/>
              <a:t>Vstupním parametrem funkce </a:t>
            </a:r>
            <a:r>
              <a:rPr lang="cs-CZ" sz="2200" dirty="0" err="1"/>
              <a:t>Console.WriteLine</a:t>
            </a:r>
            <a:r>
              <a:rPr lang="cs-CZ" sz="2200" dirty="0"/>
              <a:t>() je řetězec nebo proměnná, kterou lze automaticky převést na řetězec</a:t>
            </a:r>
          </a:p>
          <a:p>
            <a:r>
              <a:rPr lang="cs-CZ" sz="2200" dirty="0" err="1"/>
              <a:t>Console.Write</a:t>
            </a:r>
            <a:r>
              <a:rPr lang="cs-CZ" sz="2200" dirty="0"/>
              <a:t>() po vypsání nepřidává odřádkování</a:t>
            </a:r>
          </a:p>
          <a:p>
            <a:r>
              <a:rPr lang="cs-CZ" sz="2200" dirty="0"/>
              <a:t>Před dalším krokem kódu je nutné vyčkávat na uživatelský vstup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2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B420AD-29BD-1547-F5C6-8E18F0BC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Operace se vstupem a výstupem - WFA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D1E657-50BC-FA4F-C17C-4B1555D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400" dirty="0"/>
              <a:t>Práce je obdobná jako pro konzoli (</a:t>
            </a:r>
            <a:r>
              <a:rPr lang="cs-CZ" sz="2400" dirty="0" err="1"/>
              <a:t>parsování</a:t>
            </a:r>
            <a:r>
              <a:rPr lang="cs-CZ" sz="2400" dirty="0"/>
              <a:t> z textu)</a:t>
            </a:r>
          </a:p>
          <a:p>
            <a:r>
              <a:rPr lang="cs-CZ" sz="2400" dirty="0"/>
              <a:t>Využíváme předdefinované komponenty</a:t>
            </a:r>
          </a:p>
          <a:p>
            <a:r>
              <a:rPr lang="cs-CZ" sz="2400" dirty="0"/>
              <a:t>Nečekáme na uživatelský vstup</a:t>
            </a:r>
          </a:p>
          <a:p>
            <a:r>
              <a:rPr lang="cs-CZ" sz="2400" dirty="0"/>
              <a:t>Lze využít </a:t>
            </a:r>
            <a:r>
              <a:rPr lang="cs-CZ" sz="2400" dirty="0" err="1"/>
              <a:t>komponety</a:t>
            </a:r>
            <a:r>
              <a:rPr lang="cs-CZ" sz="2400" dirty="0"/>
              <a:t>, kde lze vložit pouze číslo</a:t>
            </a:r>
          </a:p>
          <a:p>
            <a:r>
              <a:rPr lang="cs-CZ" sz="2400" dirty="0"/>
              <a:t>Informace o textu lze číst případně měnit ve vlastnostech Text daných komponent</a:t>
            </a:r>
          </a:p>
          <a:p>
            <a:r>
              <a:rPr lang="cs-CZ" sz="2400" dirty="0" err="1"/>
              <a:t>TextBox</a:t>
            </a:r>
            <a:r>
              <a:rPr lang="cs-CZ" sz="2400" dirty="0"/>
              <a:t>, Label, </a:t>
            </a:r>
            <a:r>
              <a:rPr lang="cs-CZ" sz="2400" dirty="0" err="1"/>
              <a:t>MessageBox</a:t>
            </a:r>
            <a:endParaRPr lang="cs-CZ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E3DC5B-E3C9-6D26-8356-9433772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9954A3-9DFD-4C44-94BA-B95130A3BA1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7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18D97E6C-6D10-4430-A628-74924897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Operátory a priorita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955F183-2A03-4391-8F88-9FA0F6415272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inkrement (++), dekrement (--), přiřazení (=)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Priorita operátorů je stejná jako v matematice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ulka 9">
            <a:extLst>
              <a:ext uri="{FF2B5EF4-FFF2-40B4-BE49-F238E27FC236}">
                <a16:creationId xmlns:a16="http://schemas.microsoft.com/office/drawing/2014/main" id="{9C7146C5-FED8-436C-9A90-DD5999FEF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014213"/>
              </p:ext>
            </p:extLst>
          </p:nvPr>
        </p:nvGraphicFramePr>
        <p:xfrm>
          <a:off x="5911532" y="2652076"/>
          <a:ext cx="5150279" cy="33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852">
                  <a:extLst>
                    <a:ext uri="{9D8B030D-6E8A-4147-A177-3AD203B41FA5}">
                      <a16:colId xmlns:a16="http://schemas.microsoft.com/office/drawing/2014/main" val="3838085152"/>
                    </a:ext>
                  </a:extLst>
                </a:gridCol>
                <a:gridCol w="1712509">
                  <a:extLst>
                    <a:ext uri="{9D8B030D-6E8A-4147-A177-3AD203B41FA5}">
                      <a16:colId xmlns:a16="http://schemas.microsoft.com/office/drawing/2014/main" val="2309679380"/>
                    </a:ext>
                  </a:extLst>
                </a:gridCol>
                <a:gridCol w="2024918">
                  <a:extLst>
                    <a:ext uri="{9D8B030D-6E8A-4147-A177-3AD203B41FA5}">
                      <a16:colId xmlns:a16="http://schemas.microsoft.com/office/drawing/2014/main" val="2232136206"/>
                    </a:ext>
                  </a:extLst>
                </a:gridCol>
              </a:tblGrid>
              <a:tr h="679393">
                <a:tc>
                  <a:txBody>
                    <a:bodyPr/>
                    <a:lstStyle/>
                    <a:p>
                      <a:r>
                        <a:rPr lang="cs-CZ" sz="1800"/>
                        <a:t>Základní operátory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Relační operátory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Logické operátor</a:t>
                      </a:r>
                    </a:p>
                  </a:txBody>
                  <a:tcPr marL="91810" marR="91810" marT="45905" marB="45905"/>
                </a:tc>
                <a:extLst>
                  <a:ext uri="{0D108BD9-81ED-4DB2-BD59-A6C34878D82A}">
                    <a16:rowId xmlns:a16="http://schemas.microsoft.com/office/drawing/2014/main" val="1333782759"/>
                  </a:ext>
                </a:extLst>
              </a:tr>
              <a:tr h="679393">
                <a:tc>
                  <a:txBody>
                    <a:bodyPr/>
                    <a:lstStyle/>
                    <a:p>
                      <a:r>
                        <a:rPr lang="cs-CZ" sz="1800"/>
                        <a:t>+ sčítání / spojení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== rovná se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>
                          <a:solidFill>
                            <a:schemeClr val="dk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cs-CZ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zároveň (and)</a:t>
                      </a:r>
                      <a:endParaRPr lang="cs-CZ" sz="1800"/>
                    </a:p>
                  </a:txBody>
                  <a:tcPr marL="91810" marR="91810" marT="45905" marB="45905"/>
                </a:tc>
                <a:extLst>
                  <a:ext uri="{0D108BD9-81ED-4DB2-BD59-A6C34878D82A}">
                    <a16:rowId xmlns:a16="http://schemas.microsoft.com/office/drawing/2014/main" val="3473778691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cs-CZ" sz="1800"/>
                        <a:t>- odčítání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&lt; menší než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|| nebo (or)</a:t>
                      </a:r>
                    </a:p>
                  </a:txBody>
                  <a:tcPr marL="91810" marR="91810" marT="45905" marB="45905"/>
                </a:tc>
                <a:extLst>
                  <a:ext uri="{0D108BD9-81ED-4DB2-BD59-A6C34878D82A}">
                    <a16:rowId xmlns:a16="http://schemas.microsoft.com/office/drawing/2014/main" val="74319952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r>
                        <a:rPr lang="cs-CZ" sz="1800"/>
                        <a:t>/ dělení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&gt; Větší než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! Negace (not)</a:t>
                      </a:r>
                    </a:p>
                  </a:txBody>
                  <a:tcPr marL="91810" marR="91810" marT="45905" marB="45905"/>
                </a:tc>
                <a:extLst>
                  <a:ext uri="{0D108BD9-81ED-4DB2-BD59-A6C34878D82A}">
                    <a16:rowId xmlns:a16="http://schemas.microsoft.com/office/drawing/2014/main" val="3247174312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r>
                        <a:rPr lang="cs-CZ" sz="1800"/>
                        <a:t>* násobení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&lt;=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endParaRPr lang="cs-CZ" sz="1800"/>
                    </a:p>
                  </a:txBody>
                  <a:tcPr marL="91810" marR="91810" marT="45905" marB="45905"/>
                </a:tc>
                <a:extLst>
                  <a:ext uri="{0D108BD9-81ED-4DB2-BD59-A6C34878D82A}">
                    <a16:rowId xmlns:a16="http://schemas.microsoft.com/office/drawing/2014/main" val="56073009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r>
                        <a:rPr lang="cs-CZ" sz="1800"/>
                        <a:t>% modulo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&gt;=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endParaRPr lang="cs-CZ" sz="1800"/>
                    </a:p>
                  </a:txBody>
                  <a:tcPr marL="91810" marR="91810" marT="45905" marB="45905"/>
                </a:tc>
                <a:extLst>
                  <a:ext uri="{0D108BD9-81ED-4DB2-BD59-A6C34878D82A}">
                    <a16:rowId xmlns:a16="http://schemas.microsoft.com/office/drawing/2014/main" val="88281913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r>
                        <a:rPr lang="cs-CZ" sz="1800"/>
                        <a:t>^ mocnina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!= nerovná se</a:t>
                      </a:r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endParaRPr lang="cs-CZ" sz="1800"/>
                    </a:p>
                  </a:txBody>
                  <a:tcPr marL="91810" marR="91810" marT="45905" marB="45905"/>
                </a:tc>
                <a:extLst>
                  <a:ext uri="{0D108BD9-81ED-4DB2-BD59-A6C34878D82A}">
                    <a16:rowId xmlns:a16="http://schemas.microsoft.com/office/drawing/2014/main" val="279979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72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209FC6-A14A-4492-A59E-ABE78CAF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cs-CZ" dirty="0"/>
              <a:t>Malá odbočka - logika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0B6C5436-EBAD-434E-AB3D-D3EE36D365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710422"/>
          <a:ext cx="29797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46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</a:t>
                      </a:r>
                      <a:r>
                        <a:rPr lang="cs-CZ" dirty="0">
                          <a:latin typeface="Abadi" panose="020B0604020104020204" pitchFamily="34" charset="0"/>
                        </a:rPr>
                        <a:t>&amp;</a:t>
                      </a:r>
                      <a:r>
                        <a:rPr lang="cs-CZ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81183AA-AB75-4A2B-A7C2-6348A5A8DFCC}"/>
              </a:ext>
            </a:extLst>
          </p:cNvPr>
          <p:cNvGraphicFramePr>
            <a:graphicFrameLocks/>
          </p:cNvGraphicFramePr>
          <p:nvPr/>
        </p:nvGraphicFramePr>
        <p:xfrm>
          <a:off x="4114343" y="1710422"/>
          <a:ext cx="29797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46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graphicFrame>
        <p:nvGraphicFramePr>
          <p:cNvPr id="6" name="Tabulka 4">
            <a:extLst>
              <a:ext uri="{FF2B5EF4-FFF2-40B4-BE49-F238E27FC236}">
                <a16:creationId xmlns:a16="http://schemas.microsoft.com/office/drawing/2014/main" id="{CAF10B13-C251-409B-B8A0-F49F59D42C6B}"/>
              </a:ext>
            </a:extLst>
          </p:cNvPr>
          <p:cNvGraphicFramePr>
            <a:graphicFrameLocks/>
          </p:cNvGraphicFramePr>
          <p:nvPr/>
        </p:nvGraphicFramePr>
        <p:xfrm>
          <a:off x="673039" y="4343400"/>
          <a:ext cx="32295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525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=&gt;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37E72E1A-B27A-4C05-A633-242A8C34BC54}"/>
              </a:ext>
            </a:extLst>
          </p:cNvPr>
          <p:cNvGraphicFramePr>
            <a:graphicFrameLocks/>
          </p:cNvGraphicFramePr>
          <p:nvPr/>
        </p:nvGraphicFramePr>
        <p:xfrm>
          <a:off x="7551352" y="2076182"/>
          <a:ext cx="19864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46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!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</a:tbl>
          </a:graphicData>
        </a:graphic>
      </p:graphicFrame>
      <p:graphicFrame>
        <p:nvGraphicFramePr>
          <p:cNvPr id="8" name="Tabulka 4">
            <a:extLst>
              <a:ext uri="{FF2B5EF4-FFF2-40B4-BE49-F238E27FC236}">
                <a16:creationId xmlns:a16="http://schemas.microsoft.com/office/drawing/2014/main" id="{EE2E0619-F251-42C9-8EB7-1EF3D951BBFF}"/>
              </a:ext>
            </a:extLst>
          </p:cNvPr>
          <p:cNvGraphicFramePr>
            <a:graphicFrameLocks/>
          </p:cNvGraphicFramePr>
          <p:nvPr/>
        </p:nvGraphicFramePr>
        <p:xfrm>
          <a:off x="5604212" y="4343400"/>
          <a:ext cx="32295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525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&lt;=&gt;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sp>
        <p:nvSpPr>
          <p:cNvPr id="9" name="Šipka: doleva 8">
            <a:extLst>
              <a:ext uri="{FF2B5EF4-FFF2-40B4-BE49-F238E27FC236}">
                <a16:creationId xmlns:a16="http://schemas.microsoft.com/office/drawing/2014/main" id="{640E25AD-0677-47EE-8A56-CEF43351413B}"/>
              </a:ext>
            </a:extLst>
          </p:cNvPr>
          <p:cNvSpPr/>
          <p:nvPr/>
        </p:nvSpPr>
        <p:spPr>
          <a:xfrm rot="19424616">
            <a:off x="3898817" y="4111283"/>
            <a:ext cx="1457177" cy="464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IMPLIKACE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8660F0B6-6809-4578-B6EA-B4BFAA2A6597}"/>
              </a:ext>
            </a:extLst>
          </p:cNvPr>
          <p:cNvSpPr/>
          <p:nvPr/>
        </p:nvSpPr>
        <p:spPr>
          <a:xfrm rot="19351335">
            <a:off x="8822728" y="4064661"/>
            <a:ext cx="1767983" cy="464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EKVIVALENCE</a:t>
            </a:r>
          </a:p>
        </p:txBody>
      </p:sp>
    </p:spTree>
    <p:extLst>
      <p:ext uri="{BB962C8B-B14F-4D97-AF65-F5344CB8AC3E}">
        <p14:creationId xmlns:p14="http://schemas.microsoft.com/office/powerpoint/2010/main" val="157164223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D0BFC6-F101-4FA0-A053-DD78B9847A8B}"/>
</file>

<file path=customXml/itemProps2.xml><?xml version="1.0" encoding="utf-8"?>
<ds:datastoreItem xmlns:ds="http://schemas.openxmlformats.org/officeDocument/2006/customXml" ds:itemID="{D2068140-75D1-4E41-AE75-E4E5FD9EC94F}"/>
</file>

<file path=customXml/itemProps3.xml><?xml version="1.0" encoding="utf-8"?>
<ds:datastoreItem xmlns:ds="http://schemas.openxmlformats.org/officeDocument/2006/customXml" ds:itemID="{B666BD8B-1FDB-4095-A957-56C72A6E4F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860</Words>
  <Application>Microsoft Office PowerPoint</Application>
  <PresentationFormat>Širokoúhlá obrazovka</PresentationFormat>
  <Paragraphs>159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Abadi</vt:lpstr>
      <vt:lpstr>Aptos</vt:lpstr>
      <vt:lpstr>Aptos Display</vt:lpstr>
      <vt:lpstr>Arial</vt:lpstr>
      <vt:lpstr>DejaVu Sans</vt:lpstr>
      <vt:lpstr>Times New Roman</vt:lpstr>
      <vt:lpstr>Motiv Office</vt:lpstr>
      <vt:lpstr>Programování</vt:lpstr>
      <vt:lpstr>Tělo kódu aneb kam napíšeme středník (;)?</vt:lpstr>
      <vt:lpstr>Kód jako neposlušné ovečky</vt:lpstr>
      <vt:lpstr>Proměnné v programu</vt:lpstr>
      <vt:lpstr>Proměnné v kódu</vt:lpstr>
      <vt:lpstr>Operace se vstupem a výstupem - konzole</vt:lpstr>
      <vt:lpstr>Operace se vstupem a výstupem - WFA</vt:lpstr>
      <vt:lpstr>Operátory a priorita</vt:lpstr>
      <vt:lpstr>Malá odbočka - logika</vt:lpstr>
      <vt:lpstr>Základní konstrukce – rozhodovací blok</vt:lpstr>
      <vt:lpstr>Základní konstrukce –rozhodovací blok s více možnostmi</vt:lpstr>
      <vt:lpstr>Základní konstrukce – cykly s neznámým počtem opakování</vt:lpstr>
      <vt:lpstr>Základní konstrukce – cykly s pevným počtem opakování</vt:lpstr>
      <vt:lpstr>Funkce – vytváření a volání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268</cp:revision>
  <dcterms:created xsi:type="dcterms:W3CDTF">2024-06-17T08:40:16Z</dcterms:created>
  <dcterms:modified xsi:type="dcterms:W3CDTF">2025-03-20T09:05:05Z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