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3" r:id="rId1"/>
  </p:sldMasterIdLst>
  <p:notesMasterIdLst>
    <p:notesMasterId r:id="rId14"/>
  </p:notesMasterIdLst>
  <p:sldIdLst>
    <p:sldId id="256" r:id="rId2"/>
    <p:sldId id="269" r:id="rId3"/>
    <p:sldId id="270" r:id="rId4"/>
    <p:sldId id="271" r:id="rId5"/>
    <p:sldId id="272" r:id="rId6"/>
    <p:sldId id="278" r:id="rId7"/>
    <p:sldId id="279" r:id="rId8"/>
    <p:sldId id="273" r:id="rId9"/>
    <p:sldId id="274" r:id="rId10"/>
    <p:sldId id="275" r:id="rId11"/>
    <p:sldId id="276" r:id="rId12"/>
    <p:sldId id="277" r:id="rId13"/>
  </p:sldIdLst>
  <p:sldSz cx="12192000" cy="685800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1882-0F64-42CA-AF36-EB94F93D279E}" type="datetimeFigureOut">
              <a:rPr lang="cs-CZ" smtClean="0"/>
              <a:t>20.03.2025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5C0B3-9EB6-4C53-94A0-9B535051F1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88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A5BFA1-7AFA-E678-60D4-8D383937B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84F9FD4-14AA-4B52-B663-5054F98A6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218E310-43D5-F043-1780-D0031D24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3CB853D-1404-9D52-1BC0-CD11EE6D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9B54C2-69DF-6FF0-90F8-97FFBA71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44814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BF5FC3-C69E-0606-2DB5-807C6556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07D77BC-06BB-1734-40AC-932AE43D3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25F1D5-60A4-4B44-D1B0-450453F0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3A9D75-B917-A50E-BECC-1F700C28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C6AAFDE-50F2-B9D2-6CEC-77BC0458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39544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777CFA3-5A5E-5A92-DA79-C6E675605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0F0A784-5F17-2643-9BF7-FC77AF7C9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010148-0175-F361-3CFC-8D0950FC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5E6C96-A82B-A631-02BD-BDDE7C19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63BFA4A-E00D-C18D-2779-4705BACF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63860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7584DD-A0B1-0D02-AB88-8EF3030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F8DF12-EA43-6AD8-F8A1-9877690E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2BF09F0-74C7-993E-5B54-488ED069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688967-B578-C773-A862-D61F59B5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61E807-89A3-77AD-7465-E34A3937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05589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DD3A6A-3EAE-8F65-C9F8-568C430D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CE1225-6008-0D11-23E8-12EDBE70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5364B5-DC1A-DDB7-389B-C1FB2AA1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512606B-7C37-1C2F-F7A3-179DF208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8CFD5B-76A5-FB96-6F6B-DB11530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81462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2DD8C8-3085-0BFF-FBAF-E3D5EA52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9ADC6F-2239-B9CC-4279-24772B15E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AF86459-4718-1B79-E089-565961A1E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BDB52B7-9D2A-D670-FD04-75AB9B1D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8DA4A52-EFFA-5412-090D-29579C96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A83DD11-3D00-8261-6A77-288A9248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3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7DAA2-F326-74CF-DF00-F7E67C36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844D1B-B476-BC14-B618-55373885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0DBF74F-234D-B176-5300-F1F082E8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91570FF-3CA4-E3CE-BF72-97813B9D8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BA0FC40-406E-D370-9253-70A07F211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4BF72B8-95F1-14E8-83F8-F8FFB951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E0D3702-FADD-B0C5-B74A-4A5C850B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610AE2C-4982-8BF9-A9DE-6B0067C9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8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72723F-29FC-635A-016D-E317FE11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185B574-7C4B-1AB6-E0C7-033BCF39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63B77B2-2424-A735-7E96-87106C47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D69D81-E71F-283D-2BBC-D377FA5E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32526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6431769-10A3-FEF0-90B6-1261FAB4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F70777E-1079-0BFE-B513-F08C9196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17C9DBE-C761-30EC-2DB4-0A546590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3383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CD289A-5ACE-4587-502C-43CD51EF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0DC7D4-86E4-C12E-E8AA-75A6DFB0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9D434DE-37D2-02FE-F9E5-70842233F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57E0F5A-3A42-592E-EEAB-64D9C5AE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CEF31F6-E350-0DEE-21B1-69607F86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1327BBC-92CB-B2E6-B106-A30D823D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4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D926D4-4B55-D7AB-D6A2-E8957C57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372A487-DBF4-2009-7A99-850E391F1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1EA5F7E-F0D8-4107-A4B5-6D1395285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86BC26A-14C6-C162-B545-9FF8D5C5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77E008-DA01-76DF-DDF1-8199B257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5031CD1-2BFC-F67E-AB72-471B6CFA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47453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3146781-4048-BAC6-E025-F5C3BA71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B16BE60-3DAB-C0E6-1D61-FAD01102B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46CED5-3713-1684-DB86-687C7D5F1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 sz="1400" b="0" strike="noStrike" spc="-1"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9FA650-8489-46A9-76C0-BFAD9F34A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8C1082-9656-BBA0-3CFE-3373643C7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 smtClean="0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127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6"/>
          <p:cNvSpPr/>
          <p:nvPr/>
        </p:nvSpPr>
        <p:spPr>
          <a:xfrm>
            <a:off x="0" y="0"/>
            <a:ext cx="1219104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83" name="PlaceHolder 1"/>
          <p:cNvSpPr>
            <a:spLocks noGrp="1"/>
          </p:cNvSpPr>
          <p:nvPr>
            <p:ph type="title" idx="4294967295"/>
          </p:nvPr>
        </p:nvSpPr>
        <p:spPr>
          <a:xfrm>
            <a:off x="803520" y="3000375"/>
            <a:ext cx="3860555" cy="238601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cs" sz="5400" b="0" strike="noStrike" spc="-1" dirty="0">
                <a:solidFill>
                  <a:srgbClr val="000000"/>
                </a:solidFill>
                <a:latin typeface="Aptos Display"/>
                <a:ea typeface="DejaVu Sans"/>
              </a:rPr>
              <a:t>Programování</a:t>
            </a:r>
            <a:endParaRPr lang="cs-CZ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 idx="4294967295"/>
          </p:nvPr>
        </p:nvSpPr>
        <p:spPr>
          <a:xfrm>
            <a:off x="795528" y="1123950"/>
            <a:ext cx="2574735" cy="170973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cs" sz="2000" b="0" strike="noStrike" spc="-1" dirty="0">
                <a:solidFill>
                  <a:srgbClr val="000000"/>
                </a:solidFill>
                <a:latin typeface="Aptos"/>
                <a:ea typeface="DejaVu Sans"/>
              </a:rPr>
              <a:t>Opakování</a:t>
            </a:r>
            <a:endParaRPr lang="cs-CZ" sz="2000" b="0" strike="noStrike" spc="-1" dirty="0">
              <a:latin typeface="Arial"/>
            </a:endParaRPr>
          </a:p>
        </p:txBody>
      </p:sp>
      <p:grpSp>
        <p:nvGrpSpPr>
          <p:cNvPr id="85" name="Group 38"/>
          <p:cNvGrpSpPr/>
          <p:nvPr/>
        </p:nvGrpSpPr>
        <p:grpSpPr>
          <a:xfrm>
            <a:off x="0" y="2985120"/>
            <a:ext cx="730440" cy="672480"/>
            <a:chOff x="0" y="2985120"/>
            <a:chExt cx="730440" cy="672480"/>
          </a:xfrm>
        </p:grpSpPr>
        <p:sp>
          <p:nvSpPr>
            <p:cNvPr id="86" name="Rectangle 39"/>
            <p:cNvSpPr/>
            <p:nvPr/>
          </p:nvSpPr>
          <p:spPr>
            <a:xfrm>
              <a:off x="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7" name="Rectangle 40"/>
            <p:cNvSpPr/>
            <p:nvPr/>
          </p:nvSpPr>
          <p:spPr>
            <a:xfrm>
              <a:off x="26784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8" name="Rectangle 41"/>
            <p:cNvSpPr/>
            <p:nvPr/>
          </p:nvSpPr>
          <p:spPr>
            <a:xfrm>
              <a:off x="53568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89" name="Rectangle 43"/>
          <p:cNvSpPr/>
          <p:nvPr/>
        </p:nvSpPr>
        <p:spPr>
          <a:xfrm flipH="1">
            <a:off x="10697040" y="0"/>
            <a:ext cx="1493280" cy="6856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90" name="Rectangle 45"/>
          <p:cNvSpPr/>
          <p:nvPr/>
        </p:nvSpPr>
        <p:spPr>
          <a:xfrm>
            <a:off x="5685840" y="392040"/>
            <a:ext cx="6008400" cy="6015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68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pic>
        <p:nvPicPr>
          <p:cNvPr id="91" name="Obrázek 5" descr="Logo v detailu&#10;&#10;Automaticky generovaný popis"/>
          <p:cNvPicPr/>
          <p:nvPr/>
        </p:nvPicPr>
        <p:blipFill>
          <a:blip r:embed="rId2"/>
          <a:srcRect r="26"/>
          <a:stretch/>
        </p:blipFill>
        <p:spPr>
          <a:xfrm>
            <a:off x="5922360" y="1842120"/>
            <a:ext cx="5535000" cy="31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464A1D-A422-4A76-ADE6-85093306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cs-CZ" sz="4000"/>
              <a:t>Vývojový diagram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C18629-8A46-4616-8E90-159284D44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cs-CZ" sz="2000"/>
              <a:t>Vždy obsahuje právě jeden začátek a konec</a:t>
            </a:r>
          </a:p>
          <a:p>
            <a:r>
              <a:rPr lang="cs-CZ" sz="2000"/>
              <a:t>Šipky nám pomáhají ve čtení toku programu</a:t>
            </a:r>
          </a:p>
          <a:p>
            <a:r>
              <a:rPr lang="cs-CZ" sz="2000"/>
              <a:t>Obsahem rozhodovacích podmínek jsou výrazy, o kterých lze říci zda jsou pravdivé</a:t>
            </a:r>
          </a:p>
          <a:p>
            <a:r>
              <a:rPr lang="cs-CZ" sz="2000"/>
              <a:t>Nejlépe užít výrazu stylu:</a:t>
            </a:r>
            <a:br>
              <a:rPr lang="cs-CZ" sz="2000"/>
            </a:br>
            <a:r>
              <a:rPr lang="cs-CZ" sz="2000" b="1"/>
              <a:t>X &lt; Y </a:t>
            </a:r>
            <a:r>
              <a:rPr lang="cs-CZ" sz="2000"/>
              <a:t>nebo </a:t>
            </a:r>
            <a:r>
              <a:rPr lang="cs-CZ" sz="2000" b="1"/>
              <a:t>A == B </a:t>
            </a:r>
            <a:r>
              <a:rPr lang="cs-CZ" sz="2000"/>
              <a:t>apod.</a:t>
            </a:r>
          </a:p>
          <a:p>
            <a:r>
              <a:rPr lang="cs-CZ" sz="2000"/>
              <a:t>Proměnné, které v průběhu použijeme uvádíme až v momentě použití</a:t>
            </a:r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Zástupný obsah 4" descr="Obsah obrázku text, mapa&#10;&#10;Popis byl vytvořen automaticky">
            <a:extLst>
              <a:ext uri="{FF2B5EF4-FFF2-40B4-BE49-F238E27FC236}">
                <a16:creationId xmlns:a16="http://schemas.microsoft.com/office/drawing/2014/main" id="{4755E660-CBDE-4990-82AC-939DAD81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86" r="4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8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ADF5CE-35F5-45D1-868C-F97968A3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Práce s Visual Studiem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B0C415-F491-4138-A7A7-1B0EE4F3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1500"/>
              <a:t>Dle vytvářeného typu projektu se nám liší rozložení jednotlivých oken</a:t>
            </a:r>
          </a:p>
          <a:p>
            <a:r>
              <a:rPr lang="cs-CZ" sz="1500"/>
              <a:t>Rozdíl Konzolová vs. Formulářová aplikace</a:t>
            </a:r>
          </a:p>
          <a:p>
            <a:r>
              <a:rPr lang="cs-CZ" sz="1500"/>
              <a:t>Pokud nechceme, aby se nám konzole po doběhnutí programu sama zavřela – spouštíme pomocí CTRL + F5 místo zelené šipky spuštění</a:t>
            </a:r>
          </a:p>
          <a:p>
            <a:r>
              <a:rPr lang="cs-CZ" sz="1500"/>
              <a:t>V chybovém okně nás IDE upozorňuje na jakém řádku se chyba nachází včetně informace o jaký typ chyby se jedná</a:t>
            </a:r>
          </a:p>
          <a:p>
            <a:r>
              <a:rPr lang="cs-CZ" sz="1500"/>
              <a:t>Pokud si s chybou nevím rady hledám -&gt; řešení je v 99% na internetu</a:t>
            </a:r>
          </a:p>
          <a:p>
            <a:pPr lvl="1"/>
            <a:r>
              <a:rPr lang="cs-CZ" sz="1500"/>
              <a:t>Stačí řádek z okna chyb zkopírovat a vložit do vyhledávače</a:t>
            </a:r>
          </a:p>
          <a:p>
            <a:r>
              <a:rPr lang="cs-CZ" sz="1500"/>
              <a:t>Pokud se v programu nachází chyby -&gt; kompilátor neumožní spuštění (maximálně nabídne spuštění poslední funkční sestavení), upozornění nevadí</a:t>
            </a:r>
          </a:p>
          <a:p>
            <a:r>
              <a:rPr lang="cs-CZ" sz="1500"/>
              <a:t>IDE nám hodně pomáhá (napovídá) co za kód má následovat nebo doporučí možnost úpravy</a:t>
            </a:r>
          </a:p>
          <a:p>
            <a:r>
              <a:rPr lang="cs-CZ" sz="1500"/>
              <a:t>Pokud nevíme, jak konkrétní funkce funguje, proklikem si zobrazím dokumentaci</a:t>
            </a:r>
          </a:p>
        </p:txBody>
      </p:sp>
    </p:spTree>
    <p:extLst>
      <p:ext uri="{BB962C8B-B14F-4D97-AF65-F5344CB8AC3E}">
        <p14:creationId xmlns:p14="http://schemas.microsoft.com/office/powerpoint/2010/main" val="361611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C9C4DB-41A2-4414-A0B7-4BCA7E209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0828C2-642D-443D-A83B-66F1547E7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2694A6CD-9128-4F42-8712-690A21304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36" y="0"/>
            <a:ext cx="8733319" cy="6857999"/>
          </a:xfrm>
          <a:prstGeom prst="rect">
            <a:avLst/>
          </a:prstGeom>
        </p:spPr>
      </p:pic>
      <p:sp>
        <p:nvSpPr>
          <p:cNvPr id="6" name="Šipka: doleva 5">
            <a:extLst>
              <a:ext uri="{FF2B5EF4-FFF2-40B4-BE49-F238E27FC236}">
                <a16:creationId xmlns:a16="http://schemas.microsoft.com/office/drawing/2014/main" id="{87F1A4CB-EAD0-48E1-B8AF-66D7898496B3}"/>
              </a:ext>
            </a:extLst>
          </p:cNvPr>
          <p:cNvSpPr/>
          <p:nvPr/>
        </p:nvSpPr>
        <p:spPr>
          <a:xfrm>
            <a:off x="5581184" y="1696100"/>
            <a:ext cx="1738859" cy="1142584"/>
          </a:xfrm>
          <a:prstGeom prst="leftArrow">
            <a:avLst>
              <a:gd name="adj1" fmla="val 50000"/>
              <a:gd name="adj2" fmla="val 37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Okno kódu</a:t>
            </a:r>
          </a:p>
        </p:txBody>
      </p:sp>
      <p:sp>
        <p:nvSpPr>
          <p:cNvPr id="10" name="Šipka: doleva 9">
            <a:extLst>
              <a:ext uri="{FF2B5EF4-FFF2-40B4-BE49-F238E27FC236}">
                <a16:creationId xmlns:a16="http://schemas.microsoft.com/office/drawing/2014/main" id="{E7F95CA8-0290-4372-8C2D-3E09C21723A6}"/>
              </a:ext>
            </a:extLst>
          </p:cNvPr>
          <p:cNvSpPr/>
          <p:nvPr/>
        </p:nvSpPr>
        <p:spPr>
          <a:xfrm>
            <a:off x="9274002" y="1988695"/>
            <a:ext cx="1738859" cy="11425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Struktura projektu</a:t>
            </a:r>
          </a:p>
        </p:txBody>
      </p:sp>
      <p:sp>
        <p:nvSpPr>
          <p:cNvPr id="9" name="Šipka: doleva 8">
            <a:extLst>
              <a:ext uri="{FF2B5EF4-FFF2-40B4-BE49-F238E27FC236}">
                <a16:creationId xmlns:a16="http://schemas.microsoft.com/office/drawing/2014/main" id="{2419A662-3265-47A1-B07A-FCC2908C425A}"/>
              </a:ext>
            </a:extLst>
          </p:cNvPr>
          <p:cNvSpPr/>
          <p:nvPr/>
        </p:nvSpPr>
        <p:spPr>
          <a:xfrm>
            <a:off x="7602511" y="4927601"/>
            <a:ext cx="2290998" cy="18275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Chybové okno, okno výstupu</a:t>
            </a:r>
          </a:p>
        </p:txBody>
      </p:sp>
    </p:spTree>
    <p:extLst>
      <p:ext uri="{BB962C8B-B14F-4D97-AF65-F5344CB8AC3E}">
        <p14:creationId xmlns:p14="http://schemas.microsoft.com/office/powerpoint/2010/main" val="168777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F71FF2F-D08D-4864-8D0D-DD4032B1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Typová konverze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19F09C-DCFB-41D4-9211-561ABBD3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1700"/>
              <a:t>Dle datového typu proměnné víme, jaký typ hodnoty můžeme očekávat</a:t>
            </a:r>
          </a:p>
          <a:p>
            <a:r>
              <a:rPr lang="cs-CZ" sz="1700"/>
              <a:t>Datový typ nám i omezuje, jakou hodnotu můžeme do proměnné vložit</a:t>
            </a:r>
          </a:p>
          <a:p>
            <a:pPr lvl="1"/>
            <a:r>
              <a:rPr lang="cs-CZ" sz="1700"/>
              <a:t>Např. nemůžeme do proměnné, která drží číselnou hodnotu vkládat řetězec. Stejně tak nemůžeme do proměnné, která nám drží celé číslo, vložit číslo desetinné</a:t>
            </a:r>
          </a:p>
          <a:p>
            <a:r>
              <a:rPr lang="cs-CZ" sz="1700"/>
              <a:t>Pokud to opravdu silou chceme, používáme </a:t>
            </a:r>
            <a:r>
              <a:rPr lang="cs-CZ" sz="1700" b="1"/>
              <a:t>KONVERZE</a:t>
            </a:r>
          </a:p>
          <a:p>
            <a:r>
              <a:rPr lang="cs-CZ" sz="1700"/>
              <a:t>Konverze nám umožňuje změnit datový typ příslušné hodnoty</a:t>
            </a:r>
          </a:p>
          <a:p>
            <a:r>
              <a:rPr lang="cs-CZ" sz="1700"/>
              <a:t>V obecnosti má tvar: </a:t>
            </a:r>
            <a:r>
              <a:rPr lang="cs-CZ" sz="1700" b="1"/>
              <a:t>(požadovaná hodnota) výraz</a:t>
            </a:r>
          </a:p>
          <a:p>
            <a:pPr lvl="1"/>
            <a:r>
              <a:rPr lang="cs-CZ" sz="1700"/>
              <a:t>Výrazem může být samotná hodnota případně libovolný výpočet nebo volání funkce</a:t>
            </a:r>
          </a:p>
          <a:p>
            <a:r>
              <a:rPr lang="cs-CZ" sz="1700"/>
              <a:t>Během konverze může docházet ke ztrátě informace</a:t>
            </a:r>
          </a:p>
          <a:p>
            <a:r>
              <a:rPr lang="cs-CZ" sz="1700"/>
              <a:t>Speciálně lze nad objekty a proměnnými volat funkci </a:t>
            </a:r>
            <a:r>
              <a:rPr lang="cs-CZ" sz="1700" b="1"/>
              <a:t>ToString()</a:t>
            </a:r>
            <a:r>
              <a:rPr lang="cs-CZ" sz="1700"/>
              <a:t> k převedení na řetězec</a:t>
            </a:r>
          </a:p>
        </p:txBody>
      </p:sp>
    </p:spTree>
    <p:extLst>
      <p:ext uri="{BB962C8B-B14F-4D97-AF65-F5344CB8AC3E}">
        <p14:creationId xmlns:p14="http://schemas.microsoft.com/office/powerpoint/2010/main" val="148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223389F-315E-4575-AFEB-71AAE5E3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cs-CZ" sz="3600"/>
              <a:t>Pole [ 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00D741-4144-4B4A-95B5-651CBE80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cs-CZ" sz="1800"/>
              <a:t>Statická homogenní datová struktura</a:t>
            </a:r>
          </a:p>
          <a:p>
            <a:pPr lvl="1"/>
            <a:r>
              <a:rPr lang="cs-CZ" sz="1800"/>
              <a:t>umožňuje uchovávat více hodnot stejného datového typu</a:t>
            </a:r>
          </a:p>
          <a:p>
            <a:pPr lvl="1"/>
            <a:r>
              <a:rPr lang="cs-CZ" sz="1800"/>
              <a:t>Po stanovení velikosti pole již nelze v průběhu měnit počet prvků</a:t>
            </a:r>
          </a:p>
          <a:p>
            <a:r>
              <a:rPr lang="cs-CZ" sz="1800"/>
              <a:t>Dle datového typu, jednotlivých položek pole lze využívat speciální funkce – řazení, suma, průměr, vyhledávání, …</a:t>
            </a:r>
          </a:p>
          <a:p>
            <a:r>
              <a:rPr lang="cs-CZ" sz="1800"/>
              <a:t>Pro práci s konkrétní položkou musíme uvést její index (začínáme od 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0625213-2B8F-423D-BD91-83FD046E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270128"/>
            <a:ext cx="5628018" cy="208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2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67F9D0-1311-4388-BB59-E59A2508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cs-CZ" sz="4800"/>
              <a:t>List &lt; 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65076F-DEBC-44A9-AD9D-01BCDF4A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cs-CZ" sz="1700"/>
              <a:t>Dynamická homogenní datová struktura</a:t>
            </a:r>
          </a:p>
          <a:p>
            <a:r>
              <a:rPr lang="cs-CZ" sz="1700"/>
              <a:t>Oproti poli nedefinujeme jeho velikost – ta se mění podle počtu prvků</a:t>
            </a:r>
          </a:p>
          <a:p>
            <a:r>
              <a:rPr lang="cs-CZ" sz="1700"/>
              <a:t>Pro práci s listem využíváme funkce </a:t>
            </a:r>
            <a:r>
              <a:rPr lang="cs-CZ" sz="1700" b="1"/>
              <a:t>Add()</a:t>
            </a:r>
            <a:r>
              <a:rPr lang="cs-CZ" sz="1700"/>
              <a:t> pro přidání a </a:t>
            </a:r>
            <a:r>
              <a:rPr lang="cs-CZ" sz="1700" b="1"/>
              <a:t>Remove()</a:t>
            </a:r>
            <a:r>
              <a:rPr lang="cs-CZ" sz="1700"/>
              <a:t> případně </a:t>
            </a:r>
            <a:r>
              <a:rPr lang="cs-CZ" sz="1700" b="1"/>
              <a:t>RemoveAt() </a:t>
            </a:r>
            <a:r>
              <a:rPr lang="cs-CZ" sz="1700"/>
              <a:t>pro odebrání – nová položka se přidává vždy na konec</a:t>
            </a:r>
          </a:p>
          <a:p>
            <a:r>
              <a:rPr lang="cs-CZ" sz="1700"/>
              <a:t>Pro editaci prvku na příslušném poli využíváme indexace stejně jako u pole</a:t>
            </a:r>
          </a:p>
          <a:p>
            <a:r>
              <a:rPr lang="cs-CZ" sz="1700"/>
              <a:t>Pokud nám stačí zjistit hodnotu na příslušném indexu, lze využít funkce </a:t>
            </a:r>
            <a:r>
              <a:rPr lang="cs-CZ" sz="1700" b="1"/>
              <a:t>ElementAt()</a:t>
            </a:r>
          </a:p>
          <a:p>
            <a:endParaRPr lang="cs-CZ" sz="1700"/>
          </a:p>
          <a:p>
            <a:endParaRPr lang="cs-CZ" sz="170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3CC93D6-97BB-43B7-B667-8EE1561A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64857"/>
            <a:ext cx="5150277" cy="355303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Šipka: doleva 14">
            <a:extLst>
              <a:ext uri="{FF2B5EF4-FFF2-40B4-BE49-F238E27FC236}">
                <a16:creationId xmlns:a16="http://schemas.microsoft.com/office/drawing/2014/main" id="{B83EDEF3-EEC1-44DA-AC23-24CB2C3FA056}"/>
              </a:ext>
            </a:extLst>
          </p:cNvPr>
          <p:cNvSpPr/>
          <p:nvPr/>
        </p:nvSpPr>
        <p:spPr>
          <a:xfrm rot="19672412">
            <a:off x="8258812" y="3439535"/>
            <a:ext cx="3622710" cy="541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Odstranění prvního výskytu</a:t>
            </a:r>
          </a:p>
        </p:txBody>
      </p:sp>
      <p:sp>
        <p:nvSpPr>
          <p:cNvPr id="16" name="Šipka: doleva 15">
            <a:extLst>
              <a:ext uri="{FF2B5EF4-FFF2-40B4-BE49-F238E27FC236}">
                <a16:creationId xmlns:a16="http://schemas.microsoft.com/office/drawing/2014/main" id="{1FA89F39-709D-49F5-86C5-4E1971ADC48A}"/>
              </a:ext>
            </a:extLst>
          </p:cNvPr>
          <p:cNvSpPr/>
          <p:nvPr/>
        </p:nvSpPr>
        <p:spPr>
          <a:xfrm rot="21234316">
            <a:off x="8761186" y="4531071"/>
            <a:ext cx="3622710" cy="5412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Odstranění na pozici</a:t>
            </a:r>
          </a:p>
        </p:txBody>
      </p:sp>
    </p:spTree>
    <p:extLst>
      <p:ext uri="{BB962C8B-B14F-4D97-AF65-F5344CB8AC3E}">
        <p14:creationId xmlns:p14="http://schemas.microsoft.com/office/powerpoint/2010/main" val="159786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D37F2FC-467F-414B-806D-5889CE34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cs-CZ" sz="3600"/>
              <a:t>Ošetření výjimek v běhu programu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3EE9FD-6CA9-4109-91B3-D37A68483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cs-CZ" sz="1800"/>
              <a:t>Pro kritickou sekci kódu je vhodné mít vymyšleno, co se má stát pokud se vyskytne problém</a:t>
            </a:r>
          </a:p>
          <a:p>
            <a:r>
              <a:rPr lang="cs-CZ" sz="1800" b="1"/>
              <a:t>try-catch</a:t>
            </a:r>
            <a:r>
              <a:rPr lang="cs-CZ" sz="1800"/>
              <a:t> funguje jako pískoviště, kde si v sekci </a:t>
            </a:r>
            <a:r>
              <a:rPr lang="cs-CZ" sz="1800" b="1"/>
              <a:t>try</a:t>
            </a:r>
            <a:r>
              <a:rPr lang="cs-CZ" sz="1800"/>
              <a:t> necháme proběhnout kód, kde se může objevit výjimka (Exception) v části </a:t>
            </a:r>
            <a:r>
              <a:rPr lang="cs-CZ" sz="1800" b="1"/>
              <a:t>catch</a:t>
            </a:r>
            <a:r>
              <a:rPr lang="cs-CZ" sz="1800"/>
              <a:t> pak říkáme, co se má stát</a:t>
            </a:r>
          </a:p>
          <a:p>
            <a:r>
              <a:rPr lang="cs-CZ" sz="1800"/>
              <a:t>Mimo výjimky, které již existují lze vyhazovat i výjimky vlastní pomocí </a:t>
            </a:r>
            <a:r>
              <a:rPr lang="cs-CZ" sz="1800" b="1"/>
              <a:t>throw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ABC1E349-C7EF-4AA2-8165-2C05FF03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628534"/>
            <a:ext cx="5628018" cy="3368062"/>
          </a:xfrm>
          <a:prstGeom prst="rect">
            <a:avLst/>
          </a:prstGeom>
        </p:spPr>
      </p:pic>
      <p:sp>
        <p:nvSpPr>
          <p:cNvPr id="4" name="Šipka: doleva 3">
            <a:extLst>
              <a:ext uri="{FF2B5EF4-FFF2-40B4-BE49-F238E27FC236}">
                <a16:creationId xmlns:a16="http://schemas.microsoft.com/office/drawing/2014/main" id="{F35CE0F6-03E9-4947-ADD0-DB085AEE4C28}"/>
              </a:ext>
            </a:extLst>
          </p:cNvPr>
          <p:cNvSpPr/>
          <p:nvPr/>
        </p:nvSpPr>
        <p:spPr>
          <a:xfrm rot="19323145">
            <a:off x="9612203" y="2034401"/>
            <a:ext cx="2790694" cy="778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Pole nemá takový index</a:t>
            </a:r>
          </a:p>
        </p:txBody>
      </p:sp>
    </p:spTree>
    <p:extLst>
      <p:ext uri="{BB962C8B-B14F-4D97-AF65-F5344CB8AC3E}">
        <p14:creationId xmlns:p14="http://schemas.microsoft.com/office/powerpoint/2010/main" val="102890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745C7FD-840A-4FAA-8E60-E90AB65E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Struktury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8C60DC-325E-44A7-A349-1D661CD9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1500"/>
              <a:t>Hodnotový typ, který zapouzdřuje jiné hodnoty</a:t>
            </a:r>
          </a:p>
          <a:p>
            <a:r>
              <a:rPr lang="cs-CZ" sz="1500"/>
              <a:t>Vhodné pro reprezentaci jednoduchých objektů</a:t>
            </a:r>
          </a:p>
          <a:p>
            <a:r>
              <a:rPr lang="cs-CZ" sz="1500"/>
              <a:t>Nemají zbytečnou složitost oproti objektům vytvořené z třídy</a:t>
            </a:r>
          </a:p>
          <a:p>
            <a:r>
              <a:rPr lang="cs-CZ" sz="1500"/>
              <a:t>Výhodou je vyšší rychlost při manipulaci oproti třídám</a:t>
            </a:r>
          </a:p>
          <a:p>
            <a:r>
              <a:rPr lang="cs-CZ" sz="1500"/>
              <a:t>Pro získání a úpravu hodnot jednotlivých položek struktur využíváme příslušných funkcí – </a:t>
            </a:r>
            <a:r>
              <a:rPr lang="cs-CZ" sz="1500" b="1"/>
              <a:t>get</a:t>
            </a:r>
            <a:r>
              <a:rPr lang="cs-CZ" sz="1500"/>
              <a:t>,</a:t>
            </a:r>
            <a:r>
              <a:rPr lang="cs-CZ" sz="1500" b="1"/>
              <a:t> set</a:t>
            </a:r>
          </a:p>
          <a:p>
            <a:pPr lvl="1"/>
            <a:r>
              <a:rPr lang="cs-CZ" sz="1500"/>
              <a:t>Položky struktury musí začínat velkým písmenem pro odlišení od proměnných</a:t>
            </a:r>
          </a:p>
          <a:p>
            <a:r>
              <a:rPr lang="cs-CZ" sz="1500"/>
              <a:t>Oproti proměnné nemáme možnost nejprve strukturu deklarovat a následně ji přiřadit hodnotu – iniciální hodnota je vložena konstruktorem</a:t>
            </a:r>
          </a:p>
          <a:p>
            <a:r>
              <a:rPr lang="cs-CZ" sz="1500"/>
              <a:t>Pokud chceme vytvořit proměnnou, která bude obsahovat strukturu využijeme tzv. </a:t>
            </a:r>
            <a:r>
              <a:rPr lang="cs-CZ" sz="1500" b="1"/>
              <a:t>konstruktoru</a:t>
            </a:r>
            <a:r>
              <a:rPr lang="cs-CZ" sz="1500"/>
              <a:t>, který nám strukturu vytvoří a vyplní příslušnými hodnotami</a:t>
            </a:r>
          </a:p>
          <a:p>
            <a:r>
              <a:rPr lang="cs-CZ" sz="1500"/>
              <a:t>Struktury mohou mít své vlastní vnitřní funkce</a:t>
            </a:r>
          </a:p>
          <a:p>
            <a:endParaRPr lang="cs-CZ" sz="1500"/>
          </a:p>
        </p:txBody>
      </p:sp>
    </p:spTree>
    <p:extLst>
      <p:ext uri="{BB962C8B-B14F-4D97-AF65-F5344CB8AC3E}">
        <p14:creationId xmlns:p14="http://schemas.microsoft.com/office/powerpoint/2010/main" val="324747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745C7FD-840A-4FAA-8E60-E90AB65E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Enumerace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8C60DC-325E-44A7-A349-1D661CD9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1700" dirty="0"/>
              <a:t>= typ hodnoty definovaný sadou pojmenovaných konstant reprezentované jako celočíselná hodnota </a:t>
            </a:r>
            <a:r>
              <a:rPr lang="cs-CZ" sz="1700" dirty="0" err="1"/>
              <a:t>int</a:t>
            </a:r>
            <a:endParaRPr lang="cs-CZ" sz="1700" dirty="0"/>
          </a:p>
          <a:p>
            <a:r>
              <a:rPr lang="cs-CZ" sz="1700" dirty="0"/>
              <a:t>Vhodné pokud chceme vytvořit výčet hodnot, které se budou v programu objevovat</a:t>
            </a:r>
          </a:p>
          <a:p>
            <a:r>
              <a:rPr lang="cs-CZ" sz="1700" dirty="0"/>
              <a:t>Přestože si jednotlivé proměnné pojmenujeme podle naší potřeby, kompilátor je čte jako hodnoty </a:t>
            </a:r>
            <a:r>
              <a:rPr lang="cs-CZ" sz="1700" dirty="0" err="1"/>
              <a:t>int</a:t>
            </a:r>
            <a:r>
              <a:rPr lang="cs-CZ" sz="1700" dirty="0"/>
              <a:t> – pokud skutečně chceme číselnou hodnotu je nutné provést konverzi </a:t>
            </a:r>
            <a:r>
              <a:rPr lang="cs-CZ" sz="1700" b="1" dirty="0"/>
              <a:t>(</a:t>
            </a:r>
            <a:r>
              <a:rPr lang="cs-CZ" sz="1700" b="1" dirty="0" err="1"/>
              <a:t>int</a:t>
            </a:r>
            <a:r>
              <a:rPr lang="cs-CZ" sz="1700" b="1" dirty="0"/>
              <a:t>) </a:t>
            </a:r>
            <a:r>
              <a:rPr lang="cs-CZ" sz="1700" b="1" dirty="0" err="1"/>
              <a:t>Den.Pondeli</a:t>
            </a:r>
            <a:endParaRPr lang="cs-CZ" sz="1700" b="1" dirty="0"/>
          </a:p>
          <a:p>
            <a:endParaRPr lang="cs-CZ" sz="1700" dirty="0"/>
          </a:p>
          <a:p>
            <a:r>
              <a:rPr lang="cs-CZ" sz="1700" dirty="0"/>
              <a:t>Hodnoty jsou podle pořadí reprezentovány číslicemi od 0</a:t>
            </a:r>
          </a:p>
          <a:p>
            <a:r>
              <a:rPr lang="cs-CZ" sz="1700" dirty="0"/>
              <a:t>Pokud chceme můžeme reprezentované hodnoty změnit případně posunout</a:t>
            </a:r>
          </a:p>
          <a:p>
            <a:endParaRPr lang="cs-CZ" sz="1700" dirty="0"/>
          </a:p>
          <a:p>
            <a:r>
              <a:rPr lang="cs-CZ" sz="1700" dirty="0"/>
              <a:t>Volání výčtového typu: </a:t>
            </a:r>
          </a:p>
          <a:p>
            <a:endParaRPr lang="cs-CZ" sz="17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D999AD4-499F-4440-849A-7EBFBDB1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77" y="3903625"/>
            <a:ext cx="7523427" cy="34766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E89F55A-08E5-43A4-89D3-F80CAC884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12" y="4989052"/>
            <a:ext cx="6396999" cy="347663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0BD9BC9E-2634-4A81-A17F-3661809BC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50" y="5570158"/>
            <a:ext cx="1469662" cy="3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8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AAA5BF-9F6F-4EEB-8322-5BB9000B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Postup vytváření algoritmu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934FDF-6B31-4734-B2DC-B4449C6B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1700"/>
              <a:t>Formulace problému</a:t>
            </a:r>
          </a:p>
          <a:p>
            <a:pPr lvl="1"/>
            <a:r>
              <a:rPr lang="cs-CZ" sz="1700"/>
              <a:t>Formulace požadavků, určení vstupů/výstupu a požadavků na přesnost</a:t>
            </a:r>
          </a:p>
          <a:p>
            <a:r>
              <a:rPr lang="cs-CZ" sz="1700"/>
              <a:t>Analýza úlohy</a:t>
            </a:r>
          </a:p>
          <a:p>
            <a:pPr lvl="1"/>
            <a:r>
              <a:rPr lang="cs-CZ" sz="1700"/>
              <a:t>Ověření řešitelnosti a počtu řešení dle zadaných vstupů</a:t>
            </a:r>
          </a:p>
          <a:p>
            <a:r>
              <a:rPr lang="cs-CZ" sz="1700"/>
              <a:t>Vytvoření algoritmu</a:t>
            </a:r>
          </a:p>
          <a:p>
            <a:pPr lvl="1"/>
            <a:r>
              <a:rPr lang="cs-CZ" sz="1700"/>
              <a:t>Sestavení sledu operací, které vedou k požadovanému výsledku</a:t>
            </a:r>
          </a:p>
          <a:p>
            <a:r>
              <a:rPr lang="cs-CZ" sz="1700"/>
              <a:t>Sestavení programu</a:t>
            </a:r>
          </a:p>
          <a:p>
            <a:pPr lvl="1"/>
            <a:r>
              <a:rPr lang="cs-CZ" sz="1700"/>
              <a:t>Vytvoření zdrojového kódu v příslušném programovacím jazyce</a:t>
            </a:r>
          </a:p>
          <a:p>
            <a:r>
              <a:rPr lang="cs-CZ" sz="1700"/>
              <a:t>Odladění programu</a:t>
            </a:r>
          </a:p>
          <a:p>
            <a:pPr lvl="1"/>
            <a:r>
              <a:rPr lang="cs-CZ" sz="1700"/>
              <a:t>Odstraňování logických a syntaktických chyb v programu</a:t>
            </a:r>
          </a:p>
        </p:txBody>
      </p:sp>
    </p:spTree>
    <p:extLst>
      <p:ext uri="{BB962C8B-B14F-4D97-AF65-F5344CB8AC3E}">
        <p14:creationId xmlns:p14="http://schemas.microsoft.com/office/powerpoint/2010/main" val="419328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87E4E9-AD40-4F51-B9CF-ABA3E7FF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Přehled používaných symbolů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sah 4" descr="Obsah obrázku text, snímek obrazovky, Písmo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3F24D363-0852-44A5-8A3D-C27141964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534" y="858525"/>
            <a:ext cx="7213711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Šipka: doleva 4">
            <a:extLst>
              <a:ext uri="{FF2B5EF4-FFF2-40B4-BE49-F238E27FC236}">
                <a16:creationId xmlns:a16="http://schemas.microsoft.com/office/drawing/2014/main" id="{55657F4F-F11E-4ADC-A9DF-E4CF2AF41871}"/>
              </a:ext>
            </a:extLst>
          </p:cNvPr>
          <p:cNvSpPr/>
          <p:nvPr/>
        </p:nvSpPr>
        <p:spPr>
          <a:xfrm>
            <a:off x="8067836" y="1331332"/>
            <a:ext cx="2446465" cy="11782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Používáme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vstupní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instrukce</a:t>
            </a:r>
            <a:endParaRPr lang="en-US" sz="16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01539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5861FD81B3EE45AAC4C81C5640ECE7" ma:contentTypeVersion="4" ma:contentTypeDescription="Vytvoří nový dokument" ma:contentTypeScope="" ma:versionID="b92495963c2488317d97747e88e26c79">
  <xsd:schema xmlns:xsd="http://www.w3.org/2001/XMLSchema" xmlns:xs="http://www.w3.org/2001/XMLSchema" xmlns:p="http://schemas.microsoft.com/office/2006/metadata/properties" xmlns:ns2="c8cc7701-65b3-4efe-89ae-c871b5b7820b" targetNamespace="http://schemas.microsoft.com/office/2006/metadata/properties" ma:root="true" ma:fieldsID="edb8c3b89225dbccf970e331c52fe779" ns2:_="">
    <xsd:import namespace="c8cc7701-65b3-4efe-89ae-c871b5b782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c7701-65b3-4efe-89ae-c871b5b78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AC9E83-7754-4EA2-B093-8233E8F7DF72}"/>
</file>

<file path=customXml/itemProps2.xml><?xml version="1.0" encoding="utf-8"?>
<ds:datastoreItem xmlns:ds="http://schemas.openxmlformats.org/officeDocument/2006/customXml" ds:itemID="{A680FCF7-0016-410E-B292-51C25534EC9F}"/>
</file>

<file path=customXml/itemProps3.xml><?xml version="1.0" encoding="utf-8"?>
<ds:datastoreItem xmlns:ds="http://schemas.openxmlformats.org/officeDocument/2006/customXml" ds:itemID="{A6248623-A1ED-4B84-A453-B300410C6BC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</TotalTime>
  <Words>761</Words>
  <Application>Microsoft Office PowerPoint</Application>
  <PresentationFormat>Širokoúhlá obrazovka</PresentationFormat>
  <Paragraphs>82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Motiv Office</vt:lpstr>
      <vt:lpstr>Programování</vt:lpstr>
      <vt:lpstr>Typová konverze</vt:lpstr>
      <vt:lpstr>Pole [ ]</vt:lpstr>
      <vt:lpstr>List &lt; &gt;</vt:lpstr>
      <vt:lpstr>Ošetření výjimek v běhu programu</vt:lpstr>
      <vt:lpstr>Struktury</vt:lpstr>
      <vt:lpstr>Enumerace</vt:lpstr>
      <vt:lpstr>Postup vytváření algoritmu</vt:lpstr>
      <vt:lpstr>Přehled používaných symbolů</vt:lpstr>
      <vt:lpstr>Vývojový diagram</vt:lpstr>
      <vt:lpstr>Práce s Visual Studiem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subject/>
  <dc:creator>Sládeček David</dc:creator>
  <dc:description/>
  <cp:lastModifiedBy>Sládeček David</cp:lastModifiedBy>
  <cp:revision>263</cp:revision>
  <dcterms:created xsi:type="dcterms:W3CDTF">2024-06-17T08:40:16Z</dcterms:created>
  <dcterms:modified xsi:type="dcterms:W3CDTF">2025-03-20T06:43:53Z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  <property fmtid="{D5CDD505-2E9C-101B-9397-08002B2CF9AE}" pid="3" name="PresentationFormat">
    <vt:lpwstr>Širokoúhlá obrazovka</vt:lpwstr>
  </property>
  <property fmtid="{D5CDD505-2E9C-101B-9397-08002B2CF9AE}" pid="4" name="Slides">
    <vt:i4>8</vt:i4>
  </property>
</Properties>
</file>