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70" r:id="rId6"/>
    <p:sldId id="271" r:id="rId7"/>
    <p:sldId id="269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Základní konstrukce v programování a jejich použití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s neznámým počtem opakování –  do </a:t>
            </a:r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(PODMÍNKA);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Kód se alespoň jednou vykoná a až poté se kontroluje podmínka</a:t>
            </a:r>
          </a:p>
        </p:txBody>
      </p:sp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A26D6097-8C16-472C-86E4-057DEBD21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529" y="2967828"/>
            <a:ext cx="3971925" cy="3171825"/>
          </a:xfrm>
        </p:spPr>
      </p:pic>
    </p:spTree>
    <p:extLst>
      <p:ext uri="{BB962C8B-B14F-4D97-AF65-F5344CB8AC3E}">
        <p14:creationId xmlns:p14="http://schemas.microsoft.com/office/powerpoint/2010/main" val="136062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s pevným počtem opakování - </a:t>
            </a:r>
            <a:r>
              <a:rPr lang="cs-CZ" dirty="0" err="1"/>
              <a:t>for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4120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i=0; i &lt; N; i++);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VYKONEJ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3D6923B5-AF8D-4212-BA8A-CD0E90FA65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2874962"/>
            <a:ext cx="3524250" cy="3028950"/>
          </a:xfrm>
        </p:spPr>
      </p:pic>
      <p:sp>
        <p:nvSpPr>
          <p:cNvPr id="10" name="Bublinový popisek: se šipkou dolů 9">
            <a:extLst>
              <a:ext uri="{FF2B5EF4-FFF2-40B4-BE49-F238E27FC236}">
                <a16:creationId xmlns:a16="http://schemas.microsoft.com/office/drawing/2014/main" id="{98324578-9650-419B-8142-E49C3E083FB6}"/>
              </a:ext>
            </a:extLst>
          </p:cNvPr>
          <p:cNvSpPr/>
          <p:nvPr/>
        </p:nvSpPr>
        <p:spPr>
          <a:xfrm>
            <a:off x="4975668" y="2890412"/>
            <a:ext cx="1945637" cy="999261"/>
          </a:xfrm>
          <a:prstGeom prst="downArrowCallout">
            <a:avLst>
              <a:gd name="adj1" fmla="val 18846"/>
              <a:gd name="adj2" fmla="val 33447"/>
              <a:gd name="adj3" fmla="val 1796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Deklarace řídící proměnné</a:t>
            </a:r>
          </a:p>
        </p:txBody>
      </p:sp>
      <p:sp>
        <p:nvSpPr>
          <p:cNvPr id="11" name="Bublinový popisek: se šipkou dolů 10">
            <a:extLst>
              <a:ext uri="{FF2B5EF4-FFF2-40B4-BE49-F238E27FC236}">
                <a16:creationId xmlns:a16="http://schemas.microsoft.com/office/drawing/2014/main" id="{FE998EB1-C80E-4AFA-84C3-C1B26F074097}"/>
              </a:ext>
            </a:extLst>
          </p:cNvPr>
          <p:cNvSpPr/>
          <p:nvPr/>
        </p:nvSpPr>
        <p:spPr>
          <a:xfrm>
            <a:off x="7034021" y="2768600"/>
            <a:ext cx="2205525" cy="1254760"/>
          </a:xfrm>
          <a:prstGeom prst="downArrowCallout">
            <a:avLst>
              <a:gd name="adj1" fmla="val 18846"/>
              <a:gd name="adj2" fmla="val 33447"/>
              <a:gd name="adj3" fmla="val 1796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Zvětšení řídící proměnné na konci cyklu</a:t>
            </a:r>
          </a:p>
        </p:txBody>
      </p:sp>
      <p:sp>
        <p:nvSpPr>
          <p:cNvPr id="14" name="Bublinový popisek: se šipkou nahoru 13">
            <a:extLst>
              <a:ext uri="{FF2B5EF4-FFF2-40B4-BE49-F238E27FC236}">
                <a16:creationId xmlns:a16="http://schemas.microsoft.com/office/drawing/2014/main" id="{4FFEC986-817A-47B5-8FEF-15C915B8986D}"/>
              </a:ext>
            </a:extLst>
          </p:cNvPr>
          <p:cNvSpPr/>
          <p:nvPr/>
        </p:nvSpPr>
        <p:spPr>
          <a:xfrm>
            <a:off x="5948486" y="4285849"/>
            <a:ext cx="2532184" cy="139504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Testovací podmínka zda má cyklus pokračovat</a:t>
            </a:r>
          </a:p>
        </p:txBody>
      </p:sp>
    </p:spTree>
    <p:extLst>
      <p:ext uri="{BB962C8B-B14F-4D97-AF65-F5344CB8AC3E}">
        <p14:creationId xmlns:p14="http://schemas.microsoft.com/office/powerpoint/2010/main" val="35876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3313F280-118A-41E1-9515-7F07B242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Čtení kódu a pochopení jeho funkcionality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3C0E2B32-88A4-4209-968A-16EA5FD1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v ideálním případě kopíruje navržený diagram včetně deklarace proměnných</a:t>
            </a:r>
          </a:p>
          <a:p>
            <a:pPr lvl="1"/>
            <a:r>
              <a:rPr lang="cs-CZ" dirty="0"/>
              <a:t>Některé proměnné (obvykle dočasné) se deklarují až v průběhu programu</a:t>
            </a:r>
          </a:p>
          <a:p>
            <a:pPr lvl="1"/>
            <a:r>
              <a:rPr lang="cs-CZ" dirty="0"/>
              <a:t>Proměnnou lze používat až od řádku, kdy byla deklarována</a:t>
            </a:r>
          </a:p>
          <a:p>
            <a:r>
              <a:rPr lang="cs-CZ" dirty="0"/>
              <a:t>Každý řádek kódu tak odpovídá nějaké části diagramu</a:t>
            </a:r>
          </a:p>
          <a:p>
            <a:r>
              <a:rPr lang="cs-CZ" dirty="0"/>
              <a:t>Prozatím se setkáváme z programy, které načtou vstupní hodnoty, zpracují je a následně nás informují o výsledku</a:t>
            </a:r>
          </a:p>
          <a:p>
            <a:r>
              <a:rPr lang="cs-CZ" dirty="0"/>
              <a:t>Velká část aplikací používaných v praxi se chová stejně</a:t>
            </a:r>
          </a:p>
          <a:p>
            <a:r>
              <a:rPr lang="cs-CZ" dirty="0"/>
              <a:t>Pokud si nejste jisti, co se v danou chvíli v kódu odehrává načrtněte si současný stav případně jej zkuste zapsat pomocí diagramu</a:t>
            </a:r>
          </a:p>
        </p:txBody>
      </p:sp>
    </p:spTree>
    <p:extLst>
      <p:ext uri="{BB962C8B-B14F-4D97-AF65-F5344CB8AC3E}">
        <p14:creationId xmlns:p14="http://schemas.microsoft.com/office/powerpoint/2010/main" val="116960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24E444-D99B-41B2-B5EF-0CD69CA9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provádí následující kód?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CEDC282-5B0B-4B5F-A79B-45A10516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6813"/>
            <a:ext cx="5396458" cy="5361187"/>
          </a:xfrm>
        </p:spPr>
      </p:pic>
    </p:spTree>
    <p:extLst>
      <p:ext uri="{BB962C8B-B14F-4D97-AF65-F5344CB8AC3E}">
        <p14:creationId xmlns:p14="http://schemas.microsoft.com/office/powerpoint/2010/main" val="123191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3650F-26A7-4013-B267-1032B1DB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593"/>
          </a:xfrm>
        </p:spPr>
        <p:txBody>
          <a:bodyPr>
            <a:normAutofit fontScale="90000"/>
          </a:bodyPr>
          <a:lstStyle/>
          <a:p>
            <a:r>
              <a:rPr lang="cs-CZ" dirty="0"/>
              <a:t>Konstrukce switch – case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40BF986-3473-4AB2-8C55-6F30E148D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29193"/>
            <a:ext cx="5040174" cy="5628807"/>
          </a:xfrm>
        </p:spPr>
      </p:pic>
      <p:sp>
        <p:nvSpPr>
          <p:cNvPr id="3" name="Šipka: doleva 2">
            <a:extLst>
              <a:ext uri="{FF2B5EF4-FFF2-40B4-BE49-F238E27FC236}">
                <a16:creationId xmlns:a16="http://schemas.microsoft.com/office/drawing/2014/main" id="{44AE67DA-6999-45D8-924D-BD1E557FDA1C}"/>
              </a:ext>
            </a:extLst>
          </p:cNvPr>
          <p:cNvSpPr/>
          <p:nvPr/>
        </p:nvSpPr>
        <p:spPr>
          <a:xfrm>
            <a:off x="1820757" y="1507994"/>
            <a:ext cx="389675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Rozhodovací proměnná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50FED2DA-9C0F-4412-B636-A047EA7DF73E}"/>
              </a:ext>
            </a:extLst>
          </p:cNvPr>
          <p:cNvSpPr/>
          <p:nvPr/>
        </p:nvSpPr>
        <p:spPr>
          <a:xfrm>
            <a:off x="5546062" y="2679106"/>
            <a:ext cx="4878097" cy="1499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 se má stát pokud </a:t>
            </a:r>
            <a:r>
              <a:rPr lang="cs-CZ" dirty="0" err="1"/>
              <a:t>day</a:t>
            </a:r>
            <a:r>
              <a:rPr lang="cs-CZ" dirty="0"/>
              <a:t> == Středa</a:t>
            </a:r>
          </a:p>
          <a:p>
            <a:pPr algn="ctr"/>
            <a:r>
              <a:rPr lang="cs-CZ" dirty="0" err="1"/>
              <a:t>Break</a:t>
            </a:r>
            <a:r>
              <a:rPr lang="cs-CZ" dirty="0"/>
              <a:t>; říká, že poté máme blok opustit</a:t>
            </a:r>
          </a:p>
        </p:txBody>
      </p:sp>
      <p:sp>
        <p:nvSpPr>
          <p:cNvPr id="12" name="Šipka: doleva 11">
            <a:extLst>
              <a:ext uri="{FF2B5EF4-FFF2-40B4-BE49-F238E27FC236}">
                <a16:creationId xmlns:a16="http://schemas.microsoft.com/office/drawing/2014/main" id="{0B20039B-6DD7-4D20-957F-1496160C3E3C}"/>
              </a:ext>
            </a:extLst>
          </p:cNvPr>
          <p:cNvSpPr/>
          <p:nvPr/>
        </p:nvSpPr>
        <p:spPr>
          <a:xfrm>
            <a:off x="5163889" y="5358213"/>
            <a:ext cx="4878097" cy="1499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Default: určuje, co se má stát v ostatních případech, mimo definovaných</a:t>
            </a:r>
          </a:p>
        </p:txBody>
      </p:sp>
    </p:spTree>
    <p:extLst>
      <p:ext uri="{BB962C8B-B14F-4D97-AF65-F5344CB8AC3E}">
        <p14:creationId xmlns:p14="http://schemas.microsoft.com/office/powerpoint/2010/main" val="363629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62509-339E-4A21-AF7B-0EC8A2F2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Break</a:t>
            </a:r>
            <a:r>
              <a:rPr lang="cs-CZ" dirty="0"/>
              <a:t> vs </a:t>
            </a:r>
            <a:r>
              <a:rPr lang="cs-CZ" dirty="0" err="1"/>
              <a:t>Continue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9564C4-4899-4193-916A-15E4D295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Modifikátory běhu programu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brake</a:t>
            </a:r>
            <a:r>
              <a:rPr lang="cs-CZ" b="1" dirty="0"/>
              <a:t>; </a:t>
            </a:r>
            <a:r>
              <a:rPr lang="cs-CZ" dirty="0"/>
              <a:t>je ukončena obsluha kódu v konkrétním bloku a pokračuje se až za blokem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continue</a:t>
            </a:r>
            <a:r>
              <a:rPr lang="cs-CZ" b="1" dirty="0"/>
              <a:t>; </a:t>
            </a:r>
            <a:r>
              <a:rPr lang="cs-CZ" dirty="0"/>
              <a:t>je přeskočen zbytek kódu v bloku a pokračuje se v následující iteraci</a:t>
            </a:r>
          </a:p>
          <a:p>
            <a:pPr lvl="1"/>
            <a:r>
              <a:rPr lang="cs-CZ" dirty="0" err="1"/>
              <a:t>Continue</a:t>
            </a:r>
            <a:r>
              <a:rPr lang="cs-CZ" dirty="0"/>
              <a:t> se nejčastěji objevují právě </a:t>
            </a:r>
            <a:r>
              <a:rPr lang="cs-CZ"/>
              <a:t>v cyklech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073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/>
              <a:t>Kahoot time!</a:t>
            </a:r>
          </a:p>
        </p:txBody>
      </p:sp>
      <p:pic>
        <p:nvPicPr>
          <p:cNvPr id="7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4422FCB4-1B0F-4FC6-B42F-FECD625E8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636" b="27636"/>
          <a:stretch/>
        </p:blipFill>
        <p:spPr>
          <a:prstGeom prst="rect">
            <a:avLst/>
          </a:prstGeo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5BC5296E-041D-4EF0-8255-4C5A955D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BD001F-5AE9-4D4E-9195-75550DE9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vytváření algoritmu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DA5F2-7E82-4C5B-AF4C-EF8B9623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Formulace problému</a:t>
            </a:r>
          </a:p>
          <a:p>
            <a:pPr lvl="1"/>
            <a:r>
              <a:rPr lang="cs-CZ" dirty="0"/>
              <a:t>Formulace požadavků, určení vstupů/výstupu a požadavků na přesnost</a:t>
            </a:r>
          </a:p>
          <a:p>
            <a:r>
              <a:rPr lang="cs-CZ" dirty="0"/>
              <a:t>Analýza úlohy</a:t>
            </a:r>
          </a:p>
          <a:p>
            <a:pPr lvl="1"/>
            <a:r>
              <a:rPr lang="cs-CZ" dirty="0"/>
              <a:t>Ověření řešitelnosti a počtu řešení dle zadaných vstupů</a:t>
            </a:r>
          </a:p>
          <a:p>
            <a:r>
              <a:rPr lang="cs-CZ" dirty="0"/>
              <a:t>Vytvoření algoritmu</a:t>
            </a:r>
          </a:p>
          <a:p>
            <a:pPr lvl="1"/>
            <a:r>
              <a:rPr lang="cs-CZ" dirty="0"/>
              <a:t>Sestavení sledu operací, které vedou k požadovanému výsledku</a:t>
            </a:r>
          </a:p>
          <a:p>
            <a:r>
              <a:rPr lang="cs-CZ" b="1" dirty="0"/>
              <a:t>Sestavení programu</a:t>
            </a:r>
          </a:p>
          <a:p>
            <a:pPr lvl="1"/>
            <a:r>
              <a:rPr lang="cs-CZ" dirty="0"/>
              <a:t>Vytvoření zdrojového kódu v příslušném programovacím jazyce</a:t>
            </a:r>
          </a:p>
          <a:p>
            <a:r>
              <a:rPr lang="cs-CZ" dirty="0"/>
              <a:t>Odladění programu</a:t>
            </a:r>
          </a:p>
          <a:p>
            <a:pPr lvl="1"/>
            <a:r>
              <a:rPr lang="cs-CZ" dirty="0"/>
              <a:t>Odstraňování logických a syntaktických chyb v programu</a:t>
            </a:r>
          </a:p>
          <a:p>
            <a:endParaRPr lang="cs-CZ" dirty="0"/>
          </a:p>
        </p:txBody>
      </p:sp>
      <p:sp>
        <p:nvSpPr>
          <p:cNvPr id="4" name="Šipka: doleva 3">
            <a:extLst>
              <a:ext uri="{FF2B5EF4-FFF2-40B4-BE49-F238E27FC236}">
                <a16:creationId xmlns:a16="http://schemas.microsoft.com/office/drawing/2014/main" id="{CE0FBFA1-D066-4053-AD7B-A91503815C79}"/>
              </a:ext>
            </a:extLst>
          </p:cNvPr>
          <p:cNvSpPr/>
          <p:nvPr/>
        </p:nvSpPr>
        <p:spPr>
          <a:xfrm>
            <a:off x="7459269" y="4314053"/>
            <a:ext cx="2275574" cy="1525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39498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532591-F87F-494B-BD7A-B7DC98CC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vytvořit kód z vývojového diagramu?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576590-DE40-4BEA-9030-50E1D8FF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Jazyk C# je imperativní (přikazovací) programovací jazyk</a:t>
            </a:r>
          </a:p>
          <a:p>
            <a:pPr lvl="1"/>
            <a:r>
              <a:rPr lang="cs-CZ" dirty="0"/>
              <a:t>Vykonává instrukce, které mu jsou zadány</a:t>
            </a:r>
          </a:p>
          <a:p>
            <a:r>
              <a:rPr lang="cs-CZ" dirty="0"/>
              <a:t>Sled vykonávaných kroků odpovídá algoritmu znázorněné ve vývojovém diagramu (VD)</a:t>
            </a:r>
          </a:p>
          <a:p>
            <a:r>
              <a:rPr lang="cs-CZ" dirty="0"/>
              <a:t>Pořadí jednotlivých operací VD </a:t>
            </a:r>
            <a:r>
              <a:rPr lang="cs-CZ" dirty="0">
                <a:sym typeface="Wingdings" panose="05000000000000000000" pitchFamily="2" charset="2"/>
              </a:rPr>
              <a:t> pořadí instrukcí ve zdrojovém kódu</a:t>
            </a:r>
          </a:p>
          <a:p>
            <a:r>
              <a:rPr lang="cs-CZ" dirty="0">
                <a:sym typeface="Wingdings" panose="05000000000000000000" pitchFamily="2" charset="2"/>
              </a:rPr>
              <a:t>Jednotlivé symboly VD odpovídají konkrétním programovacím konstrukcím</a:t>
            </a:r>
          </a:p>
        </p:txBody>
      </p:sp>
    </p:spTree>
    <p:extLst>
      <p:ext uri="{BB962C8B-B14F-4D97-AF65-F5344CB8AC3E}">
        <p14:creationId xmlns:p14="http://schemas.microsoft.com/office/powerpoint/2010/main" val="354583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 programu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VYKONEJ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2F4816C7-9CD3-48FA-B339-89C82CCD1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2470" y="3399787"/>
            <a:ext cx="3019569" cy="1930156"/>
          </a:xfrm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82082FCC-89E8-459D-8117-7A14B9E8B55E}"/>
              </a:ext>
            </a:extLst>
          </p:cNvPr>
          <p:cNvSpPr/>
          <p:nvPr/>
        </p:nvSpPr>
        <p:spPr>
          <a:xfrm>
            <a:off x="5521204" y="4736327"/>
            <a:ext cx="3319976" cy="118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Přiřazení hodnoty do proměnné provádíme pomocí operandu =</a:t>
            </a:r>
          </a:p>
          <a:p>
            <a:pPr algn="ctr"/>
            <a:r>
              <a:rPr lang="cs-CZ" dirty="0"/>
              <a:t>Např.: suma = 1 + 2 + 3;</a:t>
            </a:r>
          </a:p>
        </p:txBody>
      </p:sp>
    </p:spTree>
    <p:extLst>
      <p:ext uri="{BB962C8B-B14F-4D97-AF65-F5344CB8AC3E}">
        <p14:creationId xmlns:p14="http://schemas.microsoft.com/office/powerpoint/2010/main" val="123269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0EC19-D3E0-4FF5-9E0A-1F910011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Vstupní operace – čtení z konzole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A15EFB-58DB-4699-B4B2-FBEB12B35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CBC5786C-3547-4450-8B45-E3256F137A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022" y="3279665"/>
            <a:ext cx="4179870" cy="1403350"/>
          </a:xfrm>
        </p:spPr>
      </p:pic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ED86B3F-8CE5-417A-B82E-3783C00FB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ACA86A-61A4-4FA0-8F2A-EDBA3F7E97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  <a:endParaRPr lang="cs-CZ" sz="1600" dirty="0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D1335E2A-CAEF-4758-A525-840B38425498}"/>
              </a:ext>
            </a:extLst>
          </p:cNvPr>
          <p:cNvSpPr/>
          <p:nvPr/>
        </p:nvSpPr>
        <p:spPr>
          <a:xfrm>
            <a:off x="1085969" y="4845049"/>
            <a:ext cx="3319976" cy="118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Předpokládáme, že budeme načítat celá čísla</a:t>
            </a:r>
          </a:p>
        </p:txBody>
      </p:sp>
      <p:sp>
        <p:nvSpPr>
          <p:cNvPr id="11" name="Šipka: doleva 10">
            <a:extLst>
              <a:ext uri="{FF2B5EF4-FFF2-40B4-BE49-F238E27FC236}">
                <a16:creationId xmlns:a16="http://schemas.microsoft.com/office/drawing/2014/main" id="{5240D5CB-28A5-4FC0-BF98-07C6E454FF24}"/>
              </a:ext>
            </a:extLst>
          </p:cNvPr>
          <p:cNvSpPr/>
          <p:nvPr/>
        </p:nvSpPr>
        <p:spPr>
          <a:xfrm>
            <a:off x="6780534" y="3187560"/>
            <a:ext cx="3175906" cy="933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Deklarace proměnných</a:t>
            </a:r>
          </a:p>
        </p:txBody>
      </p:sp>
      <p:sp>
        <p:nvSpPr>
          <p:cNvPr id="12" name="Šipka: nahoru 11">
            <a:extLst>
              <a:ext uri="{FF2B5EF4-FFF2-40B4-BE49-F238E27FC236}">
                <a16:creationId xmlns:a16="http://schemas.microsoft.com/office/drawing/2014/main" id="{441444C7-6810-49F8-9669-B554DDB256A0}"/>
              </a:ext>
            </a:extLst>
          </p:cNvPr>
          <p:cNvSpPr/>
          <p:nvPr/>
        </p:nvSpPr>
        <p:spPr>
          <a:xfrm>
            <a:off x="4975668" y="5438664"/>
            <a:ext cx="4867787" cy="13447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Přiřazení přetypované hodnoty, kterou jsme načetli</a:t>
            </a:r>
          </a:p>
        </p:txBody>
      </p:sp>
    </p:spTree>
    <p:extLst>
      <p:ext uri="{BB962C8B-B14F-4D97-AF65-F5344CB8AC3E}">
        <p14:creationId xmlns:p14="http://schemas.microsoft.com/office/powerpoint/2010/main" val="3042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0EC19-D3E0-4FF5-9E0A-1F910011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Výstupní operace – výpis na konzoli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A15EFB-58DB-4699-B4B2-FBEB12B35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ED86B3F-8CE5-417A-B82E-3783C00FB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ACA86A-61A4-4FA0-8F2A-EDBA3F7E97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pPr marL="0" indent="0">
              <a:buNone/>
            </a:pP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Console.WriteLine(a +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+ c);</a:t>
            </a:r>
            <a:endParaRPr lang="cs-CZ" sz="16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E92E97CA-77F5-46A2-BB25-915D75072562}"/>
              </a:ext>
            </a:extLst>
          </p:cNvPr>
          <p:cNvSpPr/>
          <p:nvPr/>
        </p:nvSpPr>
        <p:spPr>
          <a:xfrm>
            <a:off x="7680960" y="2668058"/>
            <a:ext cx="21382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Hodnota v a</a:t>
            </a:r>
          </a:p>
          <a:p>
            <a:pPr algn="ctr"/>
            <a:r>
              <a:rPr lang="cs-CZ" dirty="0"/>
              <a:t>Hodnota v b</a:t>
            </a:r>
          </a:p>
          <a:p>
            <a:pPr algn="ctr"/>
            <a:r>
              <a:rPr lang="cs-CZ" dirty="0"/>
              <a:t>Hodnota v c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40FAB0A6-4C2C-4AA2-9A76-2CBBF1EB2EB1}"/>
              </a:ext>
            </a:extLst>
          </p:cNvPr>
          <p:cNvSpPr/>
          <p:nvPr/>
        </p:nvSpPr>
        <p:spPr>
          <a:xfrm>
            <a:off x="4975667" y="5334000"/>
            <a:ext cx="42983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Hodnota v a, hodnota v b, hodnota v C</a:t>
            </a: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B1425862-2AD8-460C-98B1-2F44D70A07D6}"/>
              </a:ext>
            </a:extLst>
          </p:cNvPr>
          <p:cNvSpPr/>
          <p:nvPr/>
        </p:nvSpPr>
        <p:spPr>
          <a:xfrm>
            <a:off x="1085969" y="4845049"/>
            <a:ext cx="3319976" cy="118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Předpokládáme, že proměnné jsou čísla</a:t>
            </a:r>
          </a:p>
        </p:txBody>
      </p:sp>
      <p:pic>
        <p:nvPicPr>
          <p:cNvPr id="24" name="Zástupný obsah 23">
            <a:extLst>
              <a:ext uri="{FF2B5EF4-FFF2-40B4-BE49-F238E27FC236}">
                <a16:creationId xmlns:a16="http://schemas.microsoft.com/office/drawing/2014/main" id="{5A4B2704-05EA-4A7F-B616-FEE6DA5E8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7341" y="3192676"/>
            <a:ext cx="2797231" cy="1259417"/>
          </a:xfrm>
        </p:spPr>
      </p:pic>
    </p:spTree>
    <p:extLst>
      <p:ext uri="{BB962C8B-B14F-4D97-AF65-F5344CB8AC3E}">
        <p14:creationId xmlns:p14="http://schemas.microsoft.com/office/powerpoint/2010/main" val="14981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blok – podmínky (úplná)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2F5EE414-0D7E-43DC-AEC1-857846795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383062"/>
            <a:ext cx="4184650" cy="2012751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(PODMÍNKA)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POKUD PODMÍNKA NENÍ SPLNĚNA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021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blok – podmínky (neúplná)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2F5EE414-0D7E-43DC-AEC1-857846795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6955"/>
          <a:stretch/>
        </p:blipFill>
        <p:spPr>
          <a:xfrm>
            <a:off x="1449441" y="3382927"/>
            <a:ext cx="2638230" cy="2012751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(PODMÍNKA)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Podmínka musí mít vždy alespoň kladnou větev</a:t>
            </a:r>
          </a:p>
        </p:txBody>
      </p:sp>
    </p:spTree>
    <p:extLst>
      <p:ext uri="{BB962C8B-B14F-4D97-AF65-F5344CB8AC3E}">
        <p14:creationId xmlns:p14="http://schemas.microsoft.com/office/powerpoint/2010/main" val="23928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s neznámým počtem opakování –  </a:t>
            </a:r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(PODMÍNKA)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Pokud podmínka není splněná, nebude kód uvnitř bloku vykonán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33520D99-928A-4867-9EB0-6427A77FA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933398"/>
            <a:ext cx="4184650" cy="2912079"/>
          </a:xfrm>
        </p:spPr>
      </p:pic>
    </p:spTree>
    <p:extLst>
      <p:ext uri="{BB962C8B-B14F-4D97-AF65-F5344CB8AC3E}">
        <p14:creationId xmlns:p14="http://schemas.microsoft.com/office/powerpoint/2010/main" val="347035547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682</Words>
  <Application>Microsoft Office PowerPoint</Application>
  <PresentationFormat>Širokoúhlá obrazovka</PresentationFormat>
  <Paragraphs>130</Paragraphs>
  <Slides>16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Consolas</vt:lpstr>
      <vt:lpstr>Trebuchet MS</vt:lpstr>
      <vt:lpstr>Wingdings 3</vt:lpstr>
      <vt:lpstr>Fazeta</vt:lpstr>
      <vt:lpstr>Programování</vt:lpstr>
      <vt:lpstr>Postup vytváření algoritmu - opakování</vt:lpstr>
      <vt:lpstr>Jak vytvořit kód z vývojového diagramu?</vt:lpstr>
      <vt:lpstr>Blok programu</vt:lpstr>
      <vt:lpstr>Vstupní operace – čtení z konzole</vt:lpstr>
      <vt:lpstr>Výstupní operace – výpis na konzoli</vt:lpstr>
      <vt:lpstr>Rozhodovací blok – podmínky (úplná)</vt:lpstr>
      <vt:lpstr>Rozhodovací blok – podmínky (neúplná)</vt:lpstr>
      <vt:lpstr>Cyklus s neznámým počtem opakování –  while</vt:lpstr>
      <vt:lpstr>Cyklus s neznámým počtem opakování –  do while</vt:lpstr>
      <vt:lpstr>Cyklus s pevným počtem opakování - for</vt:lpstr>
      <vt:lpstr>Čtení kódu a pochopení jeho funkcionality</vt:lpstr>
      <vt:lpstr>Co provádí následující kód?</vt:lpstr>
      <vt:lpstr>Konstrukce switch – case</vt:lpstr>
      <vt:lpstr>Break vs Continue</vt:lpstr>
      <vt:lpstr>Kahoot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42</cp:revision>
  <dcterms:created xsi:type="dcterms:W3CDTF">2020-09-20T12:38:44Z</dcterms:created>
  <dcterms:modified xsi:type="dcterms:W3CDTF">2020-10-08T08:37:08Z</dcterms:modified>
</cp:coreProperties>
</file>